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9" r:id="rId4"/>
    <p:sldId id="282" r:id="rId5"/>
    <p:sldId id="279" r:id="rId6"/>
    <p:sldId id="280" r:id="rId7"/>
    <p:sldId id="284" r:id="rId8"/>
    <p:sldId id="278" r:id="rId9"/>
    <p:sldId id="283" r:id="rId10"/>
    <p:sldId id="265" r:id="rId11"/>
    <p:sldId id="324" r:id="rId12"/>
    <p:sldId id="260" r:id="rId13"/>
    <p:sldId id="274" r:id="rId14"/>
    <p:sldId id="272" r:id="rId15"/>
    <p:sldId id="287" r:id="rId16"/>
    <p:sldId id="306" r:id="rId17"/>
    <p:sldId id="305" r:id="rId18"/>
    <p:sldId id="329" r:id="rId19"/>
    <p:sldId id="301" r:id="rId20"/>
    <p:sldId id="322" r:id="rId21"/>
    <p:sldId id="302" r:id="rId22"/>
    <p:sldId id="294" r:id="rId23"/>
    <p:sldId id="332" r:id="rId24"/>
    <p:sldId id="296" r:id="rId25"/>
    <p:sldId id="303" r:id="rId26"/>
    <p:sldId id="298" r:id="rId27"/>
    <p:sldId id="328" r:id="rId28"/>
    <p:sldId id="310" r:id="rId29"/>
    <p:sldId id="335" r:id="rId30"/>
    <p:sldId id="333" r:id="rId31"/>
    <p:sldId id="295" r:id="rId32"/>
    <p:sldId id="323" r:id="rId33"/>
    <p:sldId id="309" r:id="rId34"/>
    <p:sldId id="320" r:id="rId35"/>
    <p:sldId id="317" r:id="rId36"/>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126"/>
    <a:srgbClr val="18621A"/>
    <a:srgbClr val="195B2A"/>
    <a:srgbClr val="1B6729"/>
    <a:srgbClr val="D60000"/>
    <a:srgbClr val="A80000"/>
    <a:srgbClr val="CC2700"/>
    <a:srgbClr val="B82300"/>
    <a:srgbClr val="B02200"/>
    <a:srgbClr val="D22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24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278DACDA-FD4F-4205-BAC8-B91111A411F7}" type="datetimeFigureOut">
              <a:rPr lang="en-US" smtClean="0"/>
              <a:t>3/30/2017</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4AB49FC1-27E1-4146-BD5F-BC9F7DF6F470}" type="slidenum">
              <a:rPr lang="en-US" smtClean="0"/>
              <a:t>‹#›</a:t>
            </a:fld>
            <a:endParaRPr lang="en-US"/>
          </a:p>
        </p:txBody>
      </p:sp>
    </p:spTree>
    <p:extLst>
      <p:ext uri="{BB962C8B-B14F-4D97-AF65-F5344CB8AC3E}">
        <p14:creationId xmlns:p14="http://schemas.microsoft.com/office/powerpoint/2010/main" val="301389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49FC1-27E1-4146-BD5F-BC9F7DF6F470}" type="slidenum">
              <a:rPr lang="en-US" smtClean="0"/>
              <a:t>3</a:t>
            </a:fld>
            <a:endParaRPr lang="en-US"/>
          </a:p>
        </p:txBody>
      </p:sp>
    </p:spTree>
    <p:extLst>
      <p:ext uri="{BB962C8B-B14F-4D97-AF65-F5344CB8AC3E}">
        <p14:creationId xmlns:p14="http://schemas.microsoft.com/office/powerpoint/2010/main" val="119534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425CB-4B49-4AD5-9246-B5DF12C6042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49449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425CB-4B49-4AD5-9246-B5DF12C6042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350073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425CB-4B49-4AD5-9246-B5DF12C6042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285359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425CB-4B49-4AD5-9246-B5DF12C6042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145881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425CB-4B49-4AD5-9246-B5DF12C6042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330871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425CB-4B49-4AD5-9246-B5DF12C60425}"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417404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425CB-4B49-4AD5-9246-B5DF12C60425}"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155684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425CB-4B49-4AD5-9246-B5DF12C60425}"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46739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425CB-4B49-4AD5-9246-B5DF12C60425}"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372709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425CB-4B49-4AD5-9246-B5DF12C60425}"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13689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425CB-4B49-4AD5-9246-B5DF12C60425}"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1065-8C0E-4861-AC47-A65BAFB5A90F}" type="slidenum">
              <a:rPr lang="en-US" smtClean="0"/>
              <a:t>‹#›</a:t>
            </a:fld>
            <a:endParaRPr lang="en-US"/>
          </a:p>
        </p:txBody>
      </p:sp>
    </p:spTree>
    <p:extLst>
      <p:ext uri="{BB962C8B-B14F-4D97-AF65-F5344CB8AC3E}">
        <p14:creationId xmlns:p14="http://schemas.microsoft.com/office/powerpoint/2010/main" val="28062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425CB-4B49-4AD5-9246-B5DF12C60425}" type="datetimeFigureOut">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1065-8C0E-4861-AC47-A65BAFB5A90F}" type="slidenum">
              <a:rPr lang="en-US" smtClean="0"/>
              <a:t>‹#›</a:t>
            </a:fld>
            <a:endParaRPr lang="en-US"/>
          </a:p>
        </p:txBody>
      </p:sp>
    </p:spTree>
    <p:extLst>
      <p:ext uri="{BB962C8B-B14F-4D97-AF65-F5344CB8AC3E}">
        <p14:creationId xmlns:p14="http://schemas.microsoft.com/office/powerpoint/2010/main" val="276993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CAcQjRw&amp;url=http://greatecology.com/carpe-diem-seize-carp/&amp;ei=EU0pVfuMEY67ogTlxYGYDg&amp;bvm=bv.90491159,d.cGU&amp;psig=AFQjCNG5pYOmI0DveuNz-bcjUMVJH6PDAg&amp;ust=142885609036605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5" name="Title 4"/>
          <p:cNvSpPr>
            <a:spLocks noGrp="1"/>
          </p:cNvSpPr>
          <p:nvPr>
            <p:ph type="title"/>
          </p:nvPr>
        </p:nvSpPr>
        <p:spPr>
          <a:xfrm>
            <a:off x="457200" y="457200"/>
            <a:ext cx="8229600" cy="5562600"/>
          </a:xfrm>
        </p:spPr>
        <p:txBody>
          <a:bodyPr>
            <a:normAutofit/>
          </a:bodyPr>
          <a:lstStyle/>
          <a:p>
            <a:r>
              <a:rPr lang="en-US" dirty="0" smtClean="0">
                <a:solidFill>
                  <a:srgbClr val="08027C"/>
                </a:solidFill>
                <a:latin typeface="Arial" panose="020B0604020202020204" pitchFamily="34" charset="0"/>
                <a:cs typeface="Arial" panose="020B0604020202020204" pitchFamily="34" charset="0"/>
              </a:rPr>
              <a:t/>
            </a:r>
            <a:br>
              <a:rPr lang="en-US" dirty="0" smtClean="0">
                <a:solidFill>
                  <a:srgbClr val="08027C"/>
                </a:solidFill>
                <a:latin typeface="Arial" panose="020B0604020202020204" pitchFamily="34" charset="0"/>
                <a:cs typeface="Arial" panose="020B0604020202020204" pitchFamily="34" charset="0"/>
              </a:rPr>
            </a:br>
            <a:r>
              <a:rPr lang="en-US" sz="4000" dirty="0">
                <a:solidFill>
                  <a:srgbClr val="08027C"/>
                </a:solidFill>
                <a:latin typeface="Arial" panose="020B0604020202020204" pitchFamily="34" charset="0"/>
                <a:cs typeface="Arial" panose="020B0604020202020204" pitchFamily="34" charset="0"/>
              </a:rPr>
              <a:t>Utah </a:t>
            </a:r>
            <a:r>
              <a:rPr lang="en-US" sz="4000" dirty="0" smtClean="0">
                <a:solidFill>
                  <a:srgbClr val="08027C"/>
                </a:solidFill>
                <a:latin typeface="Arial" panose="020B0604020202020204" pitchFamily="34" charset="0"/>
                <a:cs typeface="Arial" panose="020B0604020202020204" pitchFamily="34" charset="0"/>
              </a:rPr>
              <a:t>Lake and Nutrient Loading</a:t>
            </a:r>
            <a:r>
              <a:rPr lang="en-US" sz="2800" dirty="0" smtClean="0">
                <a:solidFill>
                  <a:srgbClr val="08027C"/>
                </a:solidFill>
                <a:latin typeface="Arial" panose="020B0604020202020204" pitchFamily="34" charset="0"/>
                <a:cs typeface="Arial" panose="020B0604020202020204" pitchFamily="34" charset="0"/>
              </a:rPr>
              <a:t/>
            </a:r>
            <a:br>
              <a:rPr lang="en-US" sz="2800" dirty="0" smtClean="0">
                <a:solidFill>
                  <a:srgbClr val="08027C"/>
                </a:solidFill>
                <a:latin typeface="Arial" panose="020B0604020202020204" pitchFamily="34" charset="0"/>
                <a:cs typeface="Arial" panose="020B0604020202020204" pitchFamily="34" charset="0"/>
              </a:rPr>
            </a:br>
            <a:r>
              <a:rPr lang="en-US" dirty="0">
                <a:solidFill>
                  <a:srgbClr val="08027C"/>
                </a:solidFill>
                <a:latin typeface="Arial" panose="020B0604020202020204" pitchFamily="34" charset="0"/>
                <a:cs typeface="Arial" panose="020B0604020202020204" pitchFamily="34" charset="0"/>
              </a:rPr>
              <a:t/>
            </a:r>
            <a:br>
              <a:rPr lang="en-US" dirty="0">
                <a:solidFill>
                  <a:srgbClr val="08027C"/>
                </a:solidFill>
                <a:latin typeface="Arial" panose="020B0604020202020204" pitchFamily="34" charset="0"/>
                <a:cs typeface="Arial" panose="020B0604020202020204" pitchFamily="34" charset="0"/>
              </a:rPr>
            </a:br>
            <a:r>
              <a:rPr lang="en-US" sz="2400" dirty="0" err="1" smtClean="0">
                <a:solidFill>
                  <a:srgbClr val="08027C"/>
                </a:solidFill>
                <a:latin typeface="Arial" panose="020B0604020202020204" pitchFamily="34" charset="0"/>
                <a:cs typeface="Arial" panose="020B0604020202020204" pitchFamily="34" charset="0"/>
              </a:rPr>
              <a:t>LaVere</a:t>
            </a:r>
            <a:r>
              <a:rPr lang="en-US" sz="2400" dirty="0" smtClean="0">
                <a:solidFill>
                  <a:srgbClr val="08027C"/>
                </a:solidFill>
                <a:latin typeface="Arial" panose="020B0604020202020204" pitchFamily="34" charset="0"/>
                <a:cs typeface="Arial" panose="020B0604020202020204" pitchFamily="34" charset="0"/>
              </a:rPr>
              <a:t> B. Merritt</a:t>
            </a:r>
            <a:br>
              <a:rPr lang="en-US" sz="2400" dirty="0" smtClean="0">
                <a:solidFill>
                  <a:srgbClr val="08027C"/>
                </a:solidFill>
                <a:latin typeface="Arial" panose="020B0604020202020204" pitchFamily="34" charset="0"/>
                <a:cs typeface="Arial" panose="020B0604020202020204" pitchFamily="34" charset="0"/>
              </a:rPr>
            </a:br>
            <a:r>
              <a:rPr lang="en-US" sz="2400" dirty="0" smtClean="0">
                <a:solidFill>
                  <a:srgbClr val="08027C"/>
                </a:solidFill>
                <a:latin typeface="Arial" panose="020B0604020202020204" pitchFamily="34" charset="0"/>
                <a:cs typeface="Arial" panose="020B0604020202020204" pitchFamily="34" charset="0"/>
              </a:rPr>
              <a:t>Prof. Emeritus, BYU</a:t>
            </a:r>
            <a:br>
              <a:rPr lang="en-US" sz="2400" dirty="0" smtClean="0">
                <a:solidFill>
                  <a:srgbClr val="08027C"/>
                </a:solidFill>
                <a:latin typeface="Arial" panose="020B0604020202020204" pitchFamily="34" charset="0"/>
                <a:cs typeface="Arial" panose="020B0604020202020204" pitchFamily="34" charset="0"/>
              </a:rPr>
            </a:br>
            <a:r>
              <a:rPr lang="en-US" sz="2400" dirty="0">
                <a:solidFill>
                  <a:srgbClr val="08027C"/>
                </a:solidFill>
                <a:latin typeface="Arial" panose="020B0604020202020204" pitchFamily="34" charset="0"/>
                <a:cs typeface="Arial" panose="020B0604020202020204" pitchFamily="34" charset="0"/>
              </a:rPr>
              <a:t/>
            </a:r>
            <a:br>
              <a:rPr lang="en-US" sz="2400" dirty="0">
                <a:solidFill>
                  <a:srgbClr val="08027C"/>
                </a:solidFill>
                <a:latin typeface="Arial" panose="020B0604020202020204" pitchFamily="34" charset="0"/>
                <a:cs typeface="Arial" panose="020B0604020202020204" pitchFamily="34" charset="0"/>
              </a:rPr>
            </a:br>
            <a:r>
              <a:rPr lang="en-US" sz="2000" dirty="0" smtClean="0">
                <a:solidFill>
                  <a:srgbClr val="08027C"/>
                </a:solidFill>
                <a:latin typeface="Arial" panose="020B0604020202020204" pitchFamily="34" charset="0"/>
                <a:cs typeface="Arial" panose="020B0604020202020204" pitchFamily="34" charset="0"/>
              </a:rPr>
              <a:t>30 March 2017</a:t>
            </a:r>
            <a:endParaRPr lang="en-US" sz="2000" dirty="0">
              <a:solidFill>
                <a:srgbClr val="0802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83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457200"/>
            <a:ext cx="8153400" cy="5715000"/>
          </a:xfrm>
        </p:spPr>
        <p:txBody>
          <a:bodyPr>
            <a:normAutofit fontScale="85000" lnSpcReduction="10000"/>
          </a:bodyPr>
          <a:lstStyle/>
          <a:p>
            <a:pPr marL="0" indent="0">
              <a:buNone/>
            </a:pPr>
            <a:r>
              <a:rPr lang="en-US" sz="3100" dirty="0" smtClean="0">
                <a:solidFill>
                  <a:srgbClr val="002060"/>
                </a:solidFill>
                <a:latin typeface="Arial" panose="020B0604020202020204" pitchFamily="34" charset="0"/>
                <a:cs typeface="Arial" panose="020B0604020202020204" pitchFamily="34" charset="0"/>
              </a:rPr>
              <a:t>Types of problems that </a:t>
            </a:r>
            <a:r>
              <a:rPr lang="en-US" sz="3100" u="sng" dirty="0" smtClean="0">
                <a:solidFill>
                  <a:srgbClr val="002060"/>
                </a:solidFill>
                <a:latin typeface="Arial" panose="020B0604020202020204" pitchFamily="34" charset="0"/>
                <a:cs typeface="Arial" panose="020B0604020202020204" pitchFamily="34" charset="0"/>
              </a:rPr>
              <a:t>might</a:t>
            </a:r>
            <a:r>
              <a:rPr lang="en-US" sz="3100" dirty="0" smtClean="0">
                <a:solidFill>
                  <a:srgbClr val="002060"/>
                </a:solidFill>
                <a:latin typeface="Arial" panose="020B0604020202020204" pitchFamily="34" charset="0"/>
                <a:cs typeface="Arial" panose="020B0604020202020204" pitchFamily="34" charset="0"/>
              </a:rPr>
              <a:t> occur in eutrophic lakes:</a:t>
            </a:r>
          </a:p>
          <a:p>
            <a:pPr marL="0" indent="0">
              <a:buNone/>
            </a:pPr>
            <a:endParaRPr lang="en-US" sz="900" dirty="0" smtClean="0">
              <a:solidFill>
                <a:srgbClr val="4A4800"/>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Turbid water from prolific algal and other biological growth</a:t>
            </a:r>
          </a:p>
          <a:p>
            <a:pPr lvl="1"/>
            <a:endParaRPr lang="en-US" sz="15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Significant floating algae and other bio-debris</a:t>
            </a:r>
          </a:p>
          <a:p>
            <a:pPr lvl="1"/>
            <a:endParaRPr lang="en-US" sz="15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Accumulations </a:t>
            </a:r>
            <a:r>
              <a:rPr lang="en-US" sz="2400" i="1" dirty="0">
                <a:solidFill>
                  <a:srgbClr val="195B2A"/>
                </a:solidFill>
                <a:latin typeface="Arial" panose="020B0604020202020204" pitchFamily="34" charset="0"/>
                <a:cs typeface="Arial" panose="020B0604020202020204" pitchFamily="34" charset="0"/>
              </a:rPr>
              <a:t>of unsightly </a:t>
            </a:r>
            <a:r>
              <a:rPr lang="en-US" sz="2400" i="1" dirty="0" smtClean="0">
                <a:solidFill>
                  <a:srgbClr val="195B2A"/>
                </a:solidFill>
                <a:latin typeface="Arial" panose="020B0604020202020204" pitchFamily="34" charset="0"/>
                <a:cs typeface="Arial" panose="020B0604020202020204" pitchFamily="34" charset="0"/>
              </a:rPr>
              <a:t>bio-debris </a:t>
            </a:r>
            <a:r>
              <a:rPr lang="en-US" sz="2400" i="1" dirty="0">
                <a:solidFill>
                  <a:srgbClr val="195B2A"/>
                </a:solidFill>
                <a:latin typeface="Arial" panose="020B0604020202020204" pitchFamily="34" charset="0"/>
                <a:cs typeface="Arial" panose="020B0604020202020204" pitchFamily="34" charset="0"/>
              </a:rPr>
              <a:t>along </a:t>
            </a:r>
            <a:r>
              <a:rPr lang="en-US" sz="2400" i="1" dirty="0" smtClean="0">
                <a:solidFill>
                  <a:srgbClr val="195B2A"/>
                </a:solidFill>
                <a:latin typeface="Arial" panose="020B0604020202020204" pitchFamily="34" charset="0"/>
                <a:cs typeface="Arial" panose="020B0604020202020204" pitchFamily="34" charset="0"/>
              </a:rPr>
              <a:t>shorelines</a:t>
            </a:r>
            <a:endParaRPr lang="en-US" sz="2400" i="1" dirty="0">
              <a:solidFill>
                <a:srgbClr val="195B2A"/>
              </a:solidFill>
              <a:latin typeface="Arial" panose="020B0604020202020204" pitchFamily="34" charset="0"/>
              <a:cs typeface="Arial" panose="020B0604020202020204" pitchFamily="34" charset="0"/>
            </a:endParaRPr>
          </a:p>
          <a:p>
            <a:pPr lvl="1"/>
            <a:endParaRPr lang="en-US" sz="14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Loss </a:t>
            </a:r>
            <a:r>
              <a:rPr lang="en-US" sz="2400" i="1" dirty="0">
                <a:solidFill>
                  <a:srgbClr val="195B2A"/>
                </a:solidFill>
                <a:latin typeface="Arial" panose="020B0604020202020204" pitchFamily="34" charset="0"/>
                <a:cs typeface="Arial" panose="020B0604020202020204" pitchFamily="34" charset="0"/>
              </a:rPr>
              <a:t>of </a:t>
            </a:r>
            <a:r>
              <a:rPr lang="en-US" sz="2400" i="1" dirty="0" smtClean="0">
                <a:solidFill>
                  <a:srgbClr val="195B2A"/>
                </a:solidFill>
                <a:latin typeface="Arial" panose="020B0604020202020204" pitchFamily="34" charset="0"/>
                <a:cs typeface="Arial" panose="020B0604020202020204" pitchFamily="34" charset="0"/>
              </a:rPr>
              <a:t>oxygen—sometimes total loss—”normal” </a:t>
            </a:r>
            <a:r>
              <a:rPr lang="en-US" sz="2400" i="1" dirty="0">
                <a:solidFill>
                  <a:srgbClr val="195B2A"/>
                </a:solidFill>
                <a:latin typeface="Arial" panose="020B0604020202020204" pitchFamily="34" charset="0"/>
                <a:cs typeface="Arial" panose="020B0604020202020204" pitchFamily="34" charset="0"/>
              </a:rPr>
              <a:t>biota </a:t>
            </a:r>
            <a:r>
              <a:rPr lang="en-US" sz="2400" i="1" dirty="0" smtClean="0">
                <a:solidFill>
                  <a:srgbClr val="195B2A"/>
                </a:solidFill>
                <a:latin typeface="Arial" panose="020B0604020202020204" pitchFamily="34" charset="0"/>
                <a:cs typeface="Arial" panose="020B0604020202020204" pitchFamily="34" charset="0"/>
              </a:rPr>
              <a:t>stressed.</a:t>
            </a:r>
          </a:p>
          <a:p>
            <a:pPr lvl="1"/>
            <a:endParaRPr lang="en-US" sz="14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“Mucky”, often septic, conditions at the bottom</a:t>
            </a:r>
          </a:p>
          <a:p>
            <a:pPr lvl="1"/>
            <a:endParaRPr lang="en-US" sz="14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Bad odors</a:t>
            </a:r>
          </a:p>
          <a:p>
            <a:pPr lvl="1"/>
            <a:endParaRPr lang="en-US" sz="14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Heavy swarms of insects and aquatic bugs</a:t>
            </a:r>
          </a:p>
          <a:p>
            <a:pPr lvl="1"/>
            <a:endParaRPr lang="en-US" sz="14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Conditions that favor “coarser” fish and other aquatic life</a:t>
            </a:r>
          </a:p>
          <a:p>
            <a:pPr lvl="1"/>
            <a:endParaRPr lang="en-US" sz="1400" i="1" dirty="0" smtClean="0">
              <a:solidFill>
                <a:srgbClr val="195B2A"/>
              </a:solidFill>
              <a:latin typeface="Arial" panose="020B0604020202020204" pitchFamily="34" charset="0"/>
              <a:cs typeface="Arial" panose="020B0604020202020204" pitchFamily="34" charset="0"/>
            </a:endParaRPr>
          </a:p>
          <a:p>
            <a:pPr lvl="1"/>
            <a:r>
              <a:rPr lang="en-US" sz="2400" i="1" dirty="0" smtClean="0">
                <a:solidFill>
                  <a:srgbClr val="195B2A"/>
                </a:solidFill>
                <a:latin typeface="Arial" panose="020B0604020202020204" pitchFamily="34" charset="0"/>
                <a:cs typeface="Arial" panose="020B0604020202020204" pitchFamily="34" charset="0"/>
              </a:rPr>
              <a:t>“Troublesome” residual decomposition compounds in the wate</a:t>
            </a:r>
            <a:r>
              <a:rPr lang="en-US" sz="2400" i="1" dirty="0" smtClean="0">
                <a:solidFill>
                  <a:srgbClr val="1B6729"/>
                </a:solidFill>
                <a:latin typeface="Arial" panose="020B0604020202020204" pitchFamily="34" charset="0"/>
                <a:cs typeface="Arial" panose="020B0604020202020204" pitchFamily="34" charset="0"/>
              </a:rPr>
              <a:t>r</a:t>
            </a:r>
            <a:endParaRPr lang="en-US" sz="2400" i="1" dirty="0">
              <a:solidFill>
                <a:srgbClr val="1B67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928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457200"/>
            <a:ext cx="8153400" cy="5715000"/>
          </a:xfrm>
        </p:spPr>
        <p:txBody>
          <a:bodyPr>
            <a:normAutofit lnSpcReduction="10000"/>
          </a:bodyPr>
          <a:lstStyle/>
          <a:p>
            <a:pPr marL="0" indent="0">
              <a:buNone/>
            </a:pPr>
            <a:r>
              <a:rPr lang="en-US" sz="2400" dirty="0" smtClean="0">
                <a:solidFill>
                  <a:srgbClr val="FF0000"/>
                </a:solidFill>
                <a:latin typeface="Arial" panose="020B0604020202020204" pitchFamily="34" charset="0"/>
                <a:cs typeface="Arial" panose="020B0604020202020204" pitchFamily="34" charset="0"/>
              </a:rPr>
              <a:t>But note—</a:t>
            </a:r>
            <a:r>
              <a:rPr lang="en-US" sz="2400" dirty="0" smtClean="0">
                <a:solidFill>
                  <a:srgbClr val="002060"/>
                </a:solidFill>
                <a:latin typeface="Arial" panose="020B0604020202020204" pitchFamily="34" charset="0"/>
                <a:cs typeface="Arial" panose="020B0604020202020204" pitchFamily="34" charset="0"/>
              </a:rPr>
              <a:t>Most of the “problems” with eutrophic lakes relate to on-site </a:t>
            </a:r>
            <a:r>
              <a:rPr lang="en-US" sz="2400" dirty="0" smtClean="0">
                <a:solidFill>
                  <a:srgbClr val="FF0000"/>
                </a:solidFill>
                <a:latin typeface="Arial" panose="020B0604020202020204" pitchFamily="34" charset="0"/>
                <a:cs typeface="Arial" panose="020B0604020202020204" pitchFamily="34" charset="0"/>
              </a:rPr>
              <a:t>aesthetics and recreation</a:t>
            </a:r>
            <a:r>
              <a:rPr lang="en-US" sz="2400" dirty="0" smtClean="0">
                <a:solidFill>
                  <a:srgbClr val="002060"/>
                </a:solidFill>
                <a:latin typeface="Arial" panose="020B0604020202020204" pitchFamily="34" charset="0"/>
                <a:cs typeface="Arial" panose="020B0604020202020204" pitchFamily="34" charset="0"/>
              </a:rPr>
              <a:t>—and generally not to primary water quality concerns with public health or community sanitation (disease and filth).</a:t>
            </a:r>
          </a:p>
          <a:p>
            <a:pPr marL="0" indent="0">
              <a:buNone/>
            </a:pPr>
            <a:endParaRPr lang="en-US" sz="2400" dirty="0">
              <a:solidFill>
                <a:srgbClr val="002060"/>
              </a:solidFill>
              <a:latin typeface="Arial" panose="020B0604020202020204" pitchFamily="34" charset="0"/>
              <a:cs typeface="Arial" panose="020B0604020202020204" pitchFamily="34" charset="0"/>
            </a:endParaRPr>
          </a:p>
          <a:p>
            <a:pPr marL="0" indent="0">
              <a:buNone/>
            </a:pPr>
            <a:r>
              <a:rPr lang="en-US" sz="2400" dirty="0" smtClean="0">
                <a:solidFill>
                  <a:srgbClr val="002060"/>
                </a:solidFill>
                <a:latin typeface="Arial" panose="020B0604020202020204" pitchFamily="34" charset="0"/>
                <a:cs typeface="Arial" panose="020B0604020202020204" pitchFamily="34" charset="0"/>
              </a:rPr>
              <a:t>I.e., most eutrophic issues relate to</a:t>
            </a:r>
          </a:p>
          <a:p>
            <a:pPr lvl="1" indent="-342900"/>
            <a:r>
              <a:rPr lang="en-US" sz="2000" dirty="0" smtClean="0">
                <a:solidFill>
                  <a:srgbClr val="002060"/>
                </a:solidFill>
                <a:latin typeface="Arial" panose="020B0604020202020204" pitchFamily="34" charset="0"/>
                <a:cs typeface="Arial" panose="020B0604020202020204" pitchFamily="34" charset="0"/>
              </a:rPr>
              <a:t>“How pristine and scenic is the lake?”</a:t>
            </a:r>
          </a:p>
          <a:p>
            <a:pPr lvl="1" indent="-342900"/>
            <a:r>
              <a:rPr lang="en-US" sz="2000" dirty="0" smtClean="0">
                <a:solidFill>
                  <a:srgbClr val="002060"/>
                </a:solidFill>
                <a:latin typeface="Arial" panose="020B0604020202020204" pitchFamily="34" charset="0"/>
                <a:cs typeface="Arial" panose="020B0604020202020204" pitchFamily="34" charset="0"/>
              </a:rPr>
              <a:t>“does it look good and smell okay?”</a:t>
            </a:r>
          </a:p>
          <a:p>
            <a:pPr>
              <a:buFontTx/>
              <a:buChar char="-"/>
            </a:pPr>
            <a:endParaRPr lang="en-US" sz="2400" dirty="0">
              <a:solidFill>
                <a:srgbClr val="002060"/>
              </a:solidFill>
              <a:latin typeface="Arial" panose="020B0604020202020204" pitchFamily="34" charset="0"/>
              <a:cs typeface="Arial" panose="020B0604020202020204" pitchFamily="34" charset="0"/>
            </a:endParaRPr>
          </a:p>
          <a:p>
            <a:pPr marL="0" indent="0">
              <a:buNone/>
            </a:pPr>
            <a:r>
              <a:rPr lang="en-US" sz="2000" i="1" dirty="0" smtClean="0">
                <a:solidFill>
                  <a:srgbClr val="027C08"/>
                </a:solidFill>
                <a:latin typeface="Arial" panose="020B0604020202020204" pitchFamily="34" charset="0"/>
                <a:cs typeface="Arial" panose="020B0604020202020204" pitchFamily="34" charset="0"/>
              </a:rPr>
              <a:t>We all like pristine, clear waters along with their amenities, but even with no changes by humans  most waters have considerable “aesthetic quality” problems.  I.e., most lakes naturally have some of the problems associated with “eutrophic” conditions.</a:t>
            </a:r>
          </a:p>
          <a:p>
            <a:pPr marL="0" indent="0">
              <a:buNone/>
            </a:pPr>
            <a:endParaRPr lang="en-US" sz="2000" i="1" dirty="0" smtClean="0">
              <a:solidFill>
                <a:srgbClr val="027C08"/>
              </a:solidFill>
              <a:latin typeface="Arial" panose="020B0604020202020204" pitchFamily="34" charset="0"/>
              <a:cs typeface="Arial" panose="020B0604020202020204" pitchFamily="34" charset="0"/>
            </a:endParaRPr>
          </a:p>
          <a:p>
            <a:pPr marL="0" indent="0">
              <a:buNone/>
            </a:pPr>
            <a:r>
              <a:rPr lang="en-US" sz="2000" i="1" dirty="0" smtClean="0">
                <a:solidFill>
                  <a:schemeClr val="tx2">
                    <a:lumMod val="75000"/>
                  </a:schemeClr>
                </a:solidFill>
                <a:latin typeface="Arial" panose="020B0604020202020204" pitchFamily="34" charset="0"/>
                <a:cs typeface="Arial" panose="020B0604020202020204" pitchFamily="34" charset="0"/>
              </a:rPr>
              <a:t>Rivers/steams can also have algae-caused water quality problems but usually to a lesser extent that lakes do.</a:t>
            </a:r>
          </a:p>
        </p:txBody>
      </p:sp>
    </p:spTree>
    <p:extLst>
      <p:ext uri="{BB962C8B-B14F-4D97-AF65-F5344CB8AC3E}">
        <p14:creationId xmlns:p14="http://schemas.microsoft.com/office/powerpoint/2010/main" val="2638325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381000"/>
            <a:ext cx="8229600" cy="4525963"/>
          </a:xfrm>
        </p:spPr>
        <p:txBody>
          <a:bodyPr>
            <a:normAutofit/>
          </a:bodyPr>
          <a:lstStyle/>
          <a:p>
            <a:pPr marL="0" indent="0">
              <a:buNone/>
            </a:pPr>
            <a:r>
              <a:rPr lang="en-US" sz="2400" dirty="0" smtClean="0">
                <a:solidFill>
                  <a:srgbClr val="002060"/>
                </a:solidFill>
                <a:latin typeface="Arial" panose="020B0604020202020204" pitchFamily="34" charset="0"/>
                <a:cs typeface="Arial" panose="020B0604020202020204" pitchFamily="34" charset="0"/>
              </a:rPr>
              <a:t>Main factors determining plant growth:</a:t>
            </a:r>
          </a:p>
          <a:p>
            <a:pPr marL="0" indent="0">
              <a:buNone/>
            </a:pPr>
            <a:endParaRPr lang="en-US" sz="1800" b="1"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27C08"/>
                </a:solidFill>
                <a:latin typeface="Arial" panose="020B0604020202020204" pitchFamily="34" charset="0"/>
                <a:cs typeface="Arial" panose="020B0604020202020204" pitchFamily="34" charset="0"/>
              </a:rPr>
              <a:t>Light (sunshine) </a:t>
            </a:r>
            <a:endParaRPr lang="en-US" sz="1200" dirty="0" smtClean="0">
              <a:solidFill>
                <a:srgbClr val="027C08"/>
              </a:solidFill>
              <a:latin typeface="Arial" panose="020B0604020202020204" pitchFamily="34" charset="0"/>
              <a:cs typeface="Arial" panose="020B0604020202020204" pitchFamily="34" charset="0"/>
            </a:endParaRPr>
          </a:p>
          <a:p>
            <a:r>
              <a:rPr lang="en-US" sz="2400" dirty="0" smtClean="0">
                <a:solidFill>
                  <a:srgbClr val="027C08"/>
                </a:solidFill>
                <a:latin typeface="Arial" panose="020B0604020202020204" pitchFamily="34" charset="0"/>
                <a:cs typeface="Arial" panose="020B0604020202020204" pitchFamily="34" charset="0"/>
              </a:rPr>
              <a:t>Nutrients (</a:t>
            </a:r>
            <a:r>
              <a:rPr lang="en-US" sz="2400" dirty="0" err="1" smtClean="0">
                <a:solidFill>
                  <a:srgbClr val="027C08"/>
                </a:solidFill>
                <a:latin typeface="Arial" panose="020B0604020202020204" pitchFamily="34" charset="0"/>
                <a:cs typeface="Arial" panose="020B0604020202020204" pitchFamily="34" charset="0"/>
              </a:rPr>
              <a:t>phos</a:t>
            </a:r>
            <a:r>
              <a:rPr lang="en-US" sz="2400" dirty="0" smtClean="0">
                <a:solidFill>
                  <a:srgbClr val="027C08"/>
                </a:solidFill>
                <a:latin typeface="Arial" panose="020B0604020202020204" pitchFamily="34" charset="0"/>
                <a:cs typeface="Arial" panose="020B0604020202020204" pitchFamily="34" charset="0"/>
              </a:rPr>
              <a:t>., nitro., other vitamins and minerals</a:t>
            </a:r>
            <a:r>
              <a:rPr lang="en-US" sz="2400" dirty="0">
                <a:solidFill>
                  <a:srgbClr val="027C08"/>
                </a:solidFill>
                <a:latin typeface="Arial" panose="020B0604020202020204" pitchFamily="34" charset="0"/>
                <a:cs typeface="Arial" panose="020B0604020202020204" pitchFamily="34" charset="0"/>
              </a:rPr>
              <a:t>)</a:t>
            </a:r>
          </a:p>
          <a:p>
            <a:r>
              <a:rPr lang="en-US" sz="2400" dirty="0" smtClean="0">
                <a:solidFill>
                  <a:srgbClr val="027C08"/>
                </a:solidFill>
                <a:latin typeface="Arial" panose="020B0604020202020204" pitchFamily="34" charset="0"/>
                <a:cs typeface="Arial" panose="020B0604020202020204" pitchFamily="34" charset="0"/>
              </a:rPr>
              <a:t>Toxicants</a:t>
            </a:r>
          </a:p>
          <a:p>
            <a:r>
              <a:rPr lang="en-US" sz="2400" dirty="0" smtClean="0">
                <a:solidFill>
                  <a:srgbClr val="027C08"/>
                </a:solidFill>
                <a:latin typeface="Arial" panose="020B0604020202020204" pitchFamily="34" charset="0"/>
                <a:cs typeface="Arial" panose="020B0604020202020204" pitchFamily="34" charset="0"/>
              </a:rPr>
              <a:t>Temperature</a:t>
            </a:r>
          </a:p>
          <a:p>
            <a:r>
              <a:rPr lang="en-US" sz="2400" dirty="0" smtClean="0">
                <a:solidFill>
                  <a:srgbClr val="027C08"/>
                </a:solidFill>
                <a:latin typeface="Arial" panose="020B0604020202020204" pitchFamily="34" charset="0"/>
                <a:cs typeface="Arial" panose="020B0604020202020204" pitchFamily="34" charset="0"/>
              </a:rPr>
              <a:t>Time</a:t>
            </a:r>
          </a:p>
          <a:p>
            <a:r>
              <a:rPr lang="en-US" sz="2400" dirty="0" smtClean="0">
                <a:solidFill>
                  <a:srgbClr val="027C08"/>
                </a:solidFill>
                <a:latin typeface="Arial" panose="020B0604020202020204" pitchFamily="34" charset="0"/>
                <a:cs typeface="Arial" panose="020B0604020202020204" pitchFamily="34" charset="0"/>
              </a:rPr>
              <a:t>Variability </a:t>
            </a:r>
            <a:r>
              <a:rPr lang="en-US" sz="2400" dirty="0">
                <a:solidFill>
                  <a:srgbClr val="027C08"/>
                </a:solidFill>
                <a:latin typeface="Arial" panose="020B0604020202020204" pitchFamily="34" charset="0"/>
                <a:cs typeface="Arial" panose="020B0604020202020204" pitchFamily="34" charset="0"/>
              </a:rPr>
              <a:t>in </a:t>
            </a:r>
            <a:r>
              <a:rPr lang="en-US" sz="2400" dirty="0" smtClean="0">
                <a:solidFill>
                  <a:srgbClr val="027C08"/>
                </a:solidFill>
                <a:latin typeface="Arial" panose="020B0604020202020204" pitchFamily="34" charset="0"/>
                <a:cs typeface="Arial" panose="020B0604020202020204" pitchFamily="34" charset="0"/>
              </a:rPr>
              <a:t>factors</a:t>
            </a:r>
          </a:p>
          <a:p>
            <a:r>
              <a:rPr lang="en-US" sz="2400" dirty="0" smtClean="0">
                <a:solidFill>
                  <a:srgbClr val="027C08"/>
                </a:solidFill>
                <a:latin typeface="Arial" panose="020B0604020202020204" pitchFamily="34" charset="0"/>
                <a:cs typeface="Arial" panose="020B0604020202020204" pitchFamily="34" charset="0"/>
              </a:rPr>
              <a:t>Competition</a:t>
            </a:r>
          </a:p>
          <a:p>
            <a:r>
              <a:rPr lang="en-US" sz="2400" dirty="0" smtClean="0">
                <a:solidFill>
                  <a:srgbClr val="027C08"/>
                </a:solidFill>
                <a:latin typeface="Arial" panose="020B0604020202020204" pitchFamily="34" charset="0"/>
                <a:cs typeface="Arial" panose="020B0604020202020204" pitchFamily="34" charset="0"/>
              </a:rPr>
              <a:t>Grazing/Harvesting</a:t>
            </a:r>
          </a:p>
          <a:p>
            <a:pPr marL="0" indent="0">
              <a:buNone/>
            </a:pPr>
            <a:endParaRPr lang="en-US" sz="2400" dirty="0" smtClean="0">
              <a:solidFill>
                <a:srgbClr val="002060"/>
              </a:solidFill>
              <a:latin typeface="Arial" panose="020B0604020202020204" pitchFamily="34" charset="0"/>
              <a:cs typeface="Arial" panose="020B0604020202020204" pitchFamily="34" charset="0"/>
            </a:endParaRPr>
          </a:p>
          <a:p>
            <a:pPr marL="0" indent="0">
              <a:buNone/>
            </a:pP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431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525963"/>
          </a:xfrm>
        </p:spPr>
        <p:txBody>
          <a:bodyPr>
            <a:normAutofit/>
          </a:bodyPr>
          <a:lstStyle/>
          <a:p>
            <a:pPr marL="0" indent="0">
              <a:buNone/>
            </a:pPr>
            <a:r>
              <a:rPr lang="en-US" sz="2400" dirty="0" smtClean="0">
                <a:solidFill>
                  <a:srgbClr val="E00702"/>
                </a:solidFill>
                <a:latin typeface="Arial" panose="020B0604020202020204" pitchFamily="34" charset="0"/>
                <a:cs typeface="Arial" panose="020B0604020202020204" pitchFamily="34" charset="0"/>
              </a:rPr>
              <a:t> </a:t>
            </a:r>
            <a:endParaRPr lang="en-US" sz="2400" dirty="0">
              <a:solidFill>
                <a:srgbClr val="E00702"/>
              </a:solidFill>
              <a:latin typeface="Arial" panose="020B0604020202020204" pitchFamily="34" charset="0"/>
              <a:cs typeface="Arial" panose="020B0604020202020204" pitchFamily="34" charset="0"/>
            </a:endParaRPr>
          </a:p>
        </p:txBody>
      </p:sp>
      <p:pic>
        <p:nvPicPr>
          <p:cNvPr id="6146" name="Picture 2" descr="https://encrypted-tbn1.gstatic.com/images?q=tbn:ANd9GcQMdriqqzFtulsI7WT0NfRlvdic03cV3YzCJTpNhxK3CAcv8oO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12" y="690686"/>
            <a:ext cx="7136518" cy="47306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1312" y="690686"/>
            <a:ext cx="1614545" cy="4893647"/>
          </a:xfrm>
          <a:prstGeom prst="rect">
            <a:avLst/>
          </a:prstGeom>
          <a:solidFill>
            <a:schemeClr val="bg1"/>
          </a:solidFill>
        </p:spPr>
        <p:txBody>
          <a:bodyPr wrap="none" rtlCol="0">
            <a:spAutoFit/>
          </a:bodyPr>
          <a:lstStyle/>
          <a:p>
            <a:r>
              <a:rPr lang="en-US" sz="6000" dirty="0" smtClean="0">
                <a:solidFill>
                  <a:schemeClr val="bg1"/>
                </a:solidFill>
              </a:rPr>
              <a:t>Man</a:t>
            </a:r>
          </a:p>
          <a:p>
            <a:r>
              <a:rPr lang="en-US" sz="6000" dirty="0" smtClean="0">
                <a:solidFill>
                  <a:schemeClr val="bg1"/>
                </a:solidFill>
              </a:rPr>
              <a:t>Was</a:t>
            </a:r>
          </a:p>
          <a:p>
            <a:r>
              <a:rPr lang="en-US" sz="6000" dirty="0" smtClean="0">
                <a:solidFill>
                  <a:schemeClr val="bg1"/>
                </a:solidFill>
              </a:rPr>
              <a:t>Her</a:t>
            </a:r>
          </a:p>
          <a:p>
            <a:r>
              <a:rPr lang="en-US" sz="6000" dirty="0" smtClean="0">
                <a:solidFill>
                  <a:schemeClr val="bg1"/>
                </a:solidFill>
              </a:rPr>
              <a:t>E</a:t>
            </a:r>
          </a:p>
          <a:p>
            <a:endParaRPr lang="en-US" sz="7200" dirty="0">
              <a:solidFill>
                <a:schemeClr val="bg1"/>
              </a:solidFill>
            </a:endParaRPr>
          </a:p>
        </p:txBody>
      </p:sp>
    </p:spTree>
    <p:extLst>
      <p:ext uri="{BB962C8B-B14F-4D97-AF65-F5344CB8AC3E}">
        <p14:creationId xmlns:p14="http://schemas.microsoft.com/office/powerpoint/2010/main" val="336322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525963"/>
          </a:xfrm>
        </p:spPr>
        <p:txBody>
          <a:bodyPr>
            <a:normAutofit/>
          </a:bodyPr>
          <a:lstStyle/>
          <a:p>
            <a:pPr marL="0" indent="0">
              <a:buNone/>
            </a:pPr>
            <a:r>
              <a:rPr lang="en-US" sz="2400" dirty="0" smtClean="0">
                <a:solidFill>
                  <a:srgbClr val="E00702"/>
                </a:solidFill>
                <a:latin typeface="Arial" panose="020B0604020202020204" pitchFamily="34" charset="0"/>
                <a:cs typeface="Arial" panose="020B0604020202020204" pitchFamily="34" charset="0"/>
              </a:rPr>
              <a:t> </a:t>
            </a:r>
            <a:endParaRPr lang="en-US" sz="2400" dirty="0">
              <a:solidFill>
                <a:srgbClr val="E00702"/>
              </a:solidFill>
              <a:latin typeface="Arial" panose="020B0604020202020204" pitchFamily="34" charset="0"/>
              <a:cs typeface="Arial" panose="020B0604020202020204" pitchFamily="34" charset="0"/>
            </a:endParaRPr>
          </a:p>
        </p:txBody>
      </p:sp>
      <p:pic>
        <p:nvPicPr>
          <p:cNvPr id="5124" name="Picture 4" descr="http://3.bp.blogspot.com/_bssF-M_CENc/TEeuRdIAarI/AAAAAAAACvQ/ZL8g3jFodHw/s1600/July+17,2010+Utah+Lak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5" y="3048000"/>
            <a:ext cx="41974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tahlake.gov/wp-content/uploads/2011/03/utah-lake-sa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65" y="381000"/>
            <a:ext cx="4197435" cy="2517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ere4now.typepad.com/.a/6a00d8341d171f53ef0133f20d082c970b-45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656" y="381000"/>
            <a:ext cx="4481661" cy="3152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7414" y="3642360"/>
            <a:ext cx="4200144" cy="2800096"/>
          </a:xfrm>
          <a:prstGeom prst="rect">
            <a:avLst/>
          </a:prstGeom>
        </p:spPr>
      </p:pic>
      <p:sp>
        <p:nvSpPr>
          <p:cNvPr id="3" name="TextBox 2"/>
          <p:cNvSpPr txBox="1"/>
          <p:nvPr/>
        </p:nvSpPr>
        <p:spPr>
          <a:xfrm>
            <a:off x="2514600" y="6365130"/>
            <a:ext cx="3338478" cy="461665"/>
          </a:xfrm>
          <a:prstGeom prst="rect">
            <a:avLst/>
          </a:prstGeom>
          <a:noFill/>
        </p:spPr>
        <p:txBody>
          <a:bodyPr wrap="none" rtlCol="0">
            <a:spAutoFit/>
          </a:bodyPr>
          <a:lstStyle/>
          <a:p>
            <a:r>
              <a:rPr lang="en-US" sz="2400" dirty="0" smtClean="0"/>
              <a:t>Conditions on Utah Lake</a:t>
            </a:r>
            <a:endParaRPr lang="en-US" sz="2400" dirty="0"/>
          </a:p>
        </p:txBody>
      </p:sp>
      <p:sp>
        <p:nvSpPr>
          <p:cNvPr id="5" name="TextBox 4"/>
          <p:cNvSpPr txBox="1"/>
          <p:nvPr/>
        </p:nvSpPr>
        <p:spPr>
          <a:xfrm>
            <a:off x="5260706" y="3886200"/>
            <a:ext cx="3543406" cy="369332"/>
          </a:xfrm>
          <a:prstGeom prst="rect">
            <a:avLst/>
          </a:prstGeom>
          <a:noFill/>
        </p:spPr>
        <p:txBody>
          <a:bodyPr wrap="none" rtlCol="0">
            <a:spAutoFit/>
          </a:bodyPr>
          <a:lstStyle/>
          <a:p>
            <a:r>
              <a:rPr lang="en-US" dirty="0" smtClean="0"/>
              <a:t>Typical turbidity during the summer</a:t>
            </a:r>
            <a:endParaRPr lang="en-US" dirty="0"/>
          </a:p>
        </p:txBody>
      </p:sp>
    </p:spTree>
    <p:extLst>
      <p:ext uri="{BB962C8B-B14F-4D97-AF65-F5344CB8AC3E}">
        <p14:creationId xmlns:p14="http://schemas.microsoft.com/office/powerpoint/2010/main" val="2417986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sp>
        <p:nvSpPr>
          <p:cNvPr id="7" name="Content Placeholder 6"/>
          <p:cNvSpPr>
            <a:spLocks noGrp="1"/>
          </p:cNvSpPr>
          <p:nvPr>
            <p:ph idx="1"/>
          </p:nvPr>
        </p:nvSpPr>
        <p:spPr>
          <a:xfrm>
            <a:off x="381000" y="457200"/>
            <a:ext cx="8229600" cy="4525963"/>
          </a:xfrm>
        </p:spPr>
        <p:txBody>
          <a:bodyPr>
            <a:normAutofit/>
          </a:bodyPr>
          <a:lstStyle/>
          <a:p>
            <a:pPr marL="0" indent="0">
              <a:buNone/>
            </a:pPr>
            <a:endParaRPr lang="en-US" sz="3600" dirty="0" smtClean="0">
              <a:solidFill>
                <a:srgbClr val="002060"/>
              </a:solidFill>
              <a:latin typeface="Arial" panose="020B0604020202020204" pitchFamily="34" charset="0"/>
              <a:cs typeface="Arial" panose="020B0604020202020204" pitchFamily="34" charset="0"/>
            </a:endParaRPr>
          </a:p>
          <a:p>
            <a:pPr marL="0" indent="0">
              <a:buNone/>
            </a:pPr>
            <a:endParaRPr lang="en-US" sz="2400" dirty="0">
              <a:solidFill>
                <a:srgbClr val="002060"/>
              </a:solidFill>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476529" cy="5410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0" y="1822727"/>
            <a:ext cx="1735219" cy="369332"/>
          </a:xfrm>
          <a:prstGeom prst="rect">
            <a:avLst/>
          </a:prstGeom>
          <a:noFill/>
        </p:spPr>
        <p:txBody>
          <a:bodyPr wrap="none" rtlCol="0">
            <a:spAutoFit/>
          </a:bodyPr>
          <a:lstStyle/>
          <a:p>
            <a:r>
              <a:rPr lang="en-US" dirty="0" smtClean="0">
                <a:solidFill>
                  <a:srgbClr val="FF0000"/>
                </a:solidFill>
              </a:rPr>
              <a:t>Empty elevation</a:t>
            </a:r>
            <a:endParaRPr lang="en-US" dirty="0">
              <a:solidFill>
                <a:srgbClr val="FF0000"/>
              </a:solidFill>
            </a:endParaRPr>
          </a:p>
        </p:txBody>
      </p:sp>
      <p:cxnSp>
        <p:nvCxnSpPr>
          <p:cNvPr id="15" name="Straight Connector 14"/>
          <p:cNvCxnSpPr/>
          <p:nvPr/>
        </p:nvCxnSpPr>
        <p:spPr>
          <a:xfrm flipV="1">
            <a:off x="7744753" y="2007393"/>
            <a:ext cx="637247" cy="7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09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sp>
        <p:nvSpPr>
          <p:cNvPr id="3" name="Rectangle 2"/>
          <p:cNvSpPr/>
          <p:nvPr/>
        </p:nvSpPr>
        <p:spPr>
          <a:xfrm>
            <a:off x="1219200" y="16857"/>
            <a:ext cx="9570520" cy="6817251"/>
          </a:xfrm>
          <a:prstGeom prst="rect">
            <a:avLst/>
          </a:prstGeom>
          <a:solidFill>
            <a:schemeClr val="bg1"/>
          </a:solidFill>
        </p:spPr>
        <p:txBody>
          <a:bodyPr wrap="square">
            <a:spAutoFit/>
          </a:bodyPr>
          <a:lstStyle/>
          <a:p>
            <a:pPr>
              <a:lnSpc>
                <a:spcPct val="115000"/>
              </a:lnSpc>
            </a:pPr>
            <a:r>
              <a:rPr lang="en-US" sz="1200" b="1" dirty="0" smtClean="0">
                <a:latin typeface="Courier New"/>
                <a:ea typeface="Calibri"/>
                <a:cs typeface="Times New Roman"/>
              </a:rPr>
              <a:t>Table </a:t>
            </a:r>
            <a:r>
              <a:rPr lang="en-US" sz="1200" b="1" dirty="0">
                <a:latin typeface="Courier New"/>
                <a:ea typeface="Calibri"/>
                <a:cs typeface="Times New Roman"/>
              </a:rPr>
              <a:t>1. </a:t>
            </a:r>
            <a:r>
              <a:rPr lang="en-US" sz="1400" b="1" dirty="0">
                <a:latin typeface="Courier New"/>
                <a:ea typeface="Calibri"/>
                <a:cs typeface="Times New Roman"/>
              </a:rPr>
              <a:t>Utah Lake Inflows: </a:t>
            </a:r>
            <a:r>
              <a:rPr lang="en-US" sz="1400" b="1" dirty="0" err="1">
                <a:latin typeface="Courier New"/>
                <a:ea typeface="Calibri"/>
                <a:cs typeface="Times New Roman"/>
              </a:rPr>
              <a:t>Avg</a:t>
            </a:r>
            <a:r>
              <a:rPr lang="en-US" sz="1400" b="1" dirty="0">
                <a:latin typeface="Courier New"/>
                <a:ea typeface="Calibri"/>
                <a:cs typeface="Times New Roman"/>
              </a:rPr>
              <a:t> Salt and Water Quantities for 2009-2013</a:t>
            </a:r>
            <a:r>
              <a:rPr lang="en-US" sz="1200" b="1" dirty="0">
                <a:latin typeface="Courier New"/>
                <a:ea typeface="Calibri"/>
                <a:cs typeface="Times New Roman"/>
              </a:rPr>
              <a:t>.          </a:t>
            </a:r>
            <a:endParaRPr lang="en-US" sz="1200" dirty="0">
              <a:ea typeface="Calibri"/>
              <a:cs typeface="Times New Roman"/>
            </a:endParaRPr>
          </a:p>
          <a:p>
            <a:pPr>
              <a:lnSpc>
                <a:spcPct val="115000"/>
              </a:lnSpc>
            </a:pPr>
            <a:r>
              <a:rPr lang="en-US" sz="1000" dirty="0">
                <a:latin typeface="Courier New"/>
                <a:ea typeface="Calibri"/>
                <a:cs typeface="Times New Roman"/>
              </a:rPr>
              <a:t>______________________________________________________________________________________</a:t>
            </a:r>
            <a:endParaRPr lang="en-US" sz="1000" dirty="0">
              <a:ea typeface="Calibri"/>
              <a:cs typeface="Times New Roman"/>
            </a:endParaRPr>
          </a:p>
          <a:p>
            <a:pPr>
              <a:lnSpc>
                <a:spcPct val="115000"/>
              </a:lnSpc>
            </a:pPr>
            <a:r>
              <a:rPr lang="en-US" sz="1000" dirty="0">
                <a:latin typeface="Courier New"/>
                <a:ea typeface="Calibri"/>
                <a:cs typeface="Times New Roman"/>
              </a:rPr>
              <a:t>I.  </a:t>
            </a:r>
            <a:r>
              <a:rPr lang="en-US" sz="1000" dirty="0" smtClean="0">
                <a:latin typeface="Courier New"/>
                <a:ea typeface="Calibri"/>
                <a:cs typeface="Times New Roman"/>
              </a:rPr>
              <a:t>INFLOW           </a:t>
            </a:r>
            <a:r>
              <a:rPr lang="en-US" sz="1000" dirty="0">
                <a:latin typeface="Courier New"/>
                <a:ea typeface="Calibri"/>
                <a:cs typeface="Times New Roman"/>
              </a:rPr>
              <a:t>Flow         |  Percent of Inflowing S a l t s     </a:t>
            </a:r>
            <a:r>
              <a:rPr lang="en-US" sz="1000" dirty="0" smtClean="0">
                <a:latin typeface="Courier New"/>
                <a:ea typeface="Calibri"/>
                <a:cs typeface="Times New Roman"/>
              </a:rPr>
              <a:t>| % </a:t>
            </a:r>
            <a:r>
              <a:rPr lang="en-US" sz="1000" dirty="0">
                <a:latin typeface="Courier New"/>
                <a:ea typeface="Calibri"/>
                <a:cs typeface="Times New Roman"/>
              </a:rPr>
              <a:t>of Nutrients|</a:t>
            </a:r>
            <a:endParaRPr lang="en-US" sz="1000" dirty="0">
              <a:ea typeface="Calibri"/>
              <a:cs typeface="Times New Roman"/>
            </a:endParaRPr>
          </a:p>
          <a:p>
            <a:pPr>
              <a:lnSpc>
                <a:spcPct val="115000"/>
              </a:lnSpc>
            </a:pPr>
            <a:r>
              <a:rPr lang="en-US" sz="1000" dirty="0" smtClean="0">
                <a:latin typeface="Courier New"/>
                <a:ea typeface="Calibri"/>
                <a:cs typeface="Times New Roman"/>
              </a:rPr>
              <a:t>1</a:t>
            </a:r>
            <a:r>
              <a:rPr lang="en-US" sz="1000" dirty="0">
                <a:latin typeface="Courier New"/>
                <a:ea typeface="Calibri"/>
                <a:cs typeface="Times New Roman"/>
              </a:rPr>
              <a:t>. </a:t>
            </a:r>
            <a:r>
              <a:rPr lang="en-US" sz="1000" b="1" dirty="0" smtClean="0">
                <a:latin typeface="Courier New"/>
                <a:ea typeface="Calibri"/>
                <a:cs typeface="Times New Roman"/>
              </a:rPr>
              <a:t>Surface</a:t>
            </a:r>
            <a:r>
              <a:rPr lang="en-US" sz="1000" dirty="0" smtClean="0">
                <a:latin typeface="Courier New"/>
                <a:ea typeface="Calibri"/>
                <a:cs typeface="Times New Roman"/>
              </a:rPr>
              <a:t>        </a:t>
            </a:r>
            <a:r>
              <a:rPr lang="en-US" sz="1000" u="sng" dirty="0" smtClean="0">
                <a:latin typeface="Courier New"/>
                <a:ea typeface="Calibri"/>
                <a:cs typeface="Times New Roman"/>
              </a:rPr>
              <a:t>  </a:t>
            </a:r>
            <a:r>
              <a:rPr lang="en-US" sz="1000" u="sng" dirty="0" err="1">
                <a:latin typeface="Courier New"/>
                <a:ea typeface="Calibri"/>
                <a:cs typeface="Times New Roman"/>
              </a:rPr>
              <a:t>af</a:t>
            </a:r>
            <a:r>
              <a:rPr lang="en-US" sz="1000" u="sng" dirty="0">
                <a:latin typeface="Courier New"/>
                <a:ea typeface="Calibri"/>
                <a:cs typeface="Times New Roman"/>
              </a:rPr>
              <a:t>/</a:t>
            </a:r>
            <a:r>
              <a:rPr lang="en-US" sz="1000" u="sng" dirty="0" err="1">
                <a:latin typeface="Courier New"/>
                <a:ea typeface="Calibri"/>
                <a:cs typeface="Times New Roman"/>
              </a:rPr>
              <a:t>yr</a:t>
            </a:r>
            <a:r>
              <a:rPr lang="en-US" sz="1000" u="sng" dirty="0">
                <a:latin typeface="Courier New"/>
                <a:ea typeface="Calibri"/>
                <a:cs typeface="Times New Roman"/>
              </a:rPr>
              <a:t>   %  _  TDS  Na   Ca   Mg   K    Cl  HCO3 SO4   TP   DN   DP      </a:t>
            </a:r>
            <a:endParaRPr lang="en-US" sz="1000" u="sng" dirty="0" smtClean="0">
              <a:latin typeface="Courier New"/>
              <a:ea typeface="Calibri"/>
              <a:cs typeface="Times New Roman"/>
            </a:endParaRPr>
          </a:p>
          <a:p>
            <a:pPr>
              <a:lnSpc>
                <a:spcPct val="115000"/>
              </a:lnSpc>
            </a:pPr>
            <a:r>
              <a:rPr lang="en-US" sz="1000" dirty="0" smtClean="0">
                <a:latin typeface="Courier New"/>
                <a:ea typeface="Calibri"/>
                <a:cs typeface="Times New Roman"/>
              </a:rPr>
              <a:t>a</a:t>
            </a:r>
            <a:r>
              <a:rPr lang="en-US" sz="1000" dirty="0">
                <a:latin typeface="Courier New"/>
                <a:ea typeface="Calibri"/>
                <a:cs typeface="Times New Roman"/>
              </a:rPr>
              <a:t>. </a:t>
            </a:r>
            <a:r>
              <a:rPr lang="en-US" sz="1000" dirty="0" err="1">
                <a:latin typeface="Courier New"/>
                <a:ea typeface="Calibri"/>
                <a:cs typeface="Times New Roman"/>
              </a:rPr>
              <a:t>Mtn</a:t>
            </a:r>
            <a:r>
              <a:rPr lang="en-US" sz="1000" dirty="0">
                <a:latin typeface="Courier New"/>
                <a:ea typeface="Calibri"/>
                <a:cs typeface="Times New Roman"/>
              </a:rPr>
              <a:t> </a:t>
            </a:r>
            <a:r>
              <a:rPr lang="en-US" sz="1000" dirty="0" err="1">
                <a:latin typeface="Courier New"/>
                <a:ea typeface="Calibri"/>
                <a:cs typeface="Times New Roman"/>
              </a:rPr>
              <a:t>Strms</a:t>
            </a:r>
            <a:r>
              <a:rPr lang="en-US" sz="1000" dirty="0">
                <a:latin typeface="Courier New"/>
                <a:ea typeface="Calibri"/>
                <a:cs typeface="Times New Roman"/>
              </a:rPr>
              <a:t>      287862. 52.0   24.3 12.9 42.5 28.3 14.5 10.0 39.6 19.6  7.0 14.5  4.2</a:t>
            </a:r>
            <a:endParaRPr lang="en-US" sz="1000" dirty="0">
              <a:ea typeface="Calibri"/>
              <a:cs typeface="Times New Roman"/>
            </a:endParaRPr>
          </a:p>
          <a:p>
            <a:pPr>
              <a:lnSpc>
                <a:spcPct val="115000"/>
              </a:lnSpc>
            </a:pPr>
            <a:r>
              <a:rPr lang="en-US" sz="1000" dirty="0">
                <a:latin typeface="Courier New"/>
                <a:ea typeface="Calibri"/>
                <a:cs typeface="Times New Roman"/>
              </a:rPr>
              <a:t> b. WWTP            53126.  9.6   11.0 12.9  8.9  9.0 14.2 14.3 10.4  6.3 </a:t>
            </a:r>
            <a:r>
              <a:rPr lang="en-US" sz="1400" b="1" dirty="0" smtClean="0">
                <a:solidFill>
                  <a:srgbClr val="FF0000"/>
                </a:solidFill>
                <a:latin typeface="Courier New"/>
                <a:ea typeface="Calibri"/>
                <a:cs typeface="Times New Roman"/>
              </a:rPr>
              <a:t>79. 54.7 </a:t>
            </a:r>
            <a:r>
              <a:rPr lang="en-US" sz="1400" b="1" dirty="0">
                <a:solidFill>
                  <a:srgbClr val="FF0000"/>
                </a:solidFill>
                <a:latin typeface="Courier New"/>
                <a:ea typeface="Calibri"/>
                <a:cs typeface="Times New Roman"/>
              </a:rPr>
              <a:t>85.5</a:t>
            </a:r>
            <a:endParaRPr lang="en-US" sz="1400" dirty="0">
              <a:solidFill>
                <a:srgbClr val="FF0000"/>
              </a:solidFill>
              <a:ea typeface="Calibri"/>
              <a:cs typeface="Times New Roman"/>
            </a:endParaRPr>
          </a:p>
          <a:p>
            <a:pPr>
              <a:lnSpc>
                <a:spcPct val="115000"/>
              </a:lnSpc>
            </a:pPr>
            <a:r>
              <a:rPr lang="en-US" sz="1000" dirty="0">
                <a:latin typeface="Courier New"/>
                <a:ea typeface="Calibri"/>
                <a:cs typeface="Times New Roman"/>
              </a:rPr>
              <a:t> c. Main L-other    77799. 14.1   17.3 12.4 16.6 24.1 15.2  9.8 22.1 27.8  7.6 17.5  6.2 </a:t>
            </a:r>
            <a:endParaRPr lang="en-US" sz="1000" dirty="0">
              <a:ea typeface="Calibri"/>
              <a:cs typeface="Times New Roman"/>
            </a:endParaRPr>
          </a:p>
          <a:p>
            <a:pPr>
              <a:lnSpc>
                <a:spcPct val="115000"/>
              </a:lnSpc>
            </a:pPr>
            <a:r>
              <a:rPr lang="en-US" sz="1000" dirty="0">
                <a:latin typeface="Courier New"/>
                <a:ea typeface="Calibri"/>
                <a:cs typeface="Times New Roman"/>
              </a:rPr>
              <a:t> d. Provo B-other   53232.  9.6    9.8  4.8 13.0 11.8  7.6  4.6 12.1 11.4  1.6  5.5  1.3</a:t>
            </a:r>
            <a:endParaRPr lang="en-US" sz="1000" dirty="0">
              <a:ea typeface="Calibri"/>
              <a:cs typeface="Times New Roman"/>
            </a:endParaRPr>
          </a:p>
          <a:p>
            <a:pPr>
              <a:lnSpc>
                <a:spcPct val="115000"/>
              </a:lnSpc>
            </a:pPr>
            <a:r>
              <a:rPr lang="en-US" sz="1000" dirty="0">
                <a:latin typeface="Courier New"/>
                <a:ea typeface="Calibri"/>
                <a:cs typeface="Times New Roman"/>
              </a:rPr>
              <a:t> e. Gosh. B-other  </a:t>
            </a:r>
            <a:r>
              <a:rPr lang="en-US" sz="1000" u="sng" dirty="0">
                <a:latin typeface="Courier New"/>
                <a:ea typeface="Calibri"/>
                <a:cs typeface="Times New Roman"/>
              </a:rPr>
              <a:t> 23073.  4.2   14.0 24.1  3.2 10.1 17.5 23.7  3.4 14.3  1.6  2.3  1.5</a:t>
            </a:r>
            <a:endParaRPr lang="en-US" sz="1000" dirty="0">
              <a:ea typeface="Calibri"/>
              <a:cs typeface="Times New Roman"/>
            </a:endParaRPr>
          </a:p>
          <a:p>
            <a:pPr>
              <a:lnSpc>
                <a:spcPct val="115000"/>
              </a:lnSpc>
            </a:pPr>
            <a:r>
              <a:rPr lang="en-US" sz="1000" dirty="0">
                <a:latin typeface="Courier New"/>
                <a:ea typeface="Calibri"/>
                <a:cs typeface="Times New Roman"/>
              </a:rPr>
              <a:t>   1. Subtotal:    495092. 89.5   76.4 67.1 84.2 83.3 69.0 62.5 87.6 79.4 </a:t>
            </a:r>
            <a:r>
              <a:rPr lang="en-US" sz="1000" b="1" dirty="0">
                <a:latin typeface="Courier New"/>
                <a:ea typeface="Calibri"/>
                <a:cs typeface="Times New Roman"/>
              </a:rPr>
              <a:t>96.8 94.6 98.7</a:t>
            </a:r>
            <a:endParaRPr lang="en-US" sz="1000" dirty="0">
              <a:ea typeface="Calibri"/>
              <a:cs typeface="Times New Roman"/>
            </a:endParaRPr>
          </a:p>
          <a:p>
            <a:pPr>
              <a:lnSpc>
                <a:spcPct val="115000"/>
              </a:lnSpc>
            </a:pPr>
            <a:r>
              <a:rPr lang="en-US" sz="1000" dirty="0" smtClean="0">
                <a:latin typeface="Courier New"/>
                <a:ea typeface="Calibri"/>
                <a:cs typeface="Times New Roman"/>
              </a:rPr>
              <a:t>2</a:t>
            </a:r>
            <a:r>
              <a:rPr lang="en-US" sz="1000" dirty="0">
                <a:latin typeface="Courier New"/>
                <a:ea typeface="Calibri"/>
                <a:cs typeface="Times New Roman"/>
              </a:rPr>
              <a:t>. </a:t>
            </a:r>
            <a:r>
              <a:rPr lang="en-US" sz="1000" b="1" dirty="0">
                <a:latin typeface="Courier New"/>
                <a:ea typeface="Calibri"/>
                <a:cs typeface="Times New Roman"/>
              </a:rPr>
              <a:t>Fresh </a:t>
            </a:r>
            <a:r>
              <a:rPr lang="en-US" sz="1000" b="1" dirty="0" err="1">
                <a:latin typeface="Courier New"/>
                <a:ea typeface="Calibri"/>
                <a:cs typeface="Times New Roman"/>
              </a:rPr>
              <a:t>Grnd</a:t>
            </a:r>
            <a:r>
              <a:rPr lang="en-US" sz="1000" b="1" dirty="0">
                <a:latin typeface="Courier New"/>
                <a:ea typeface="Calibri"/>
                <a:cs typeface="Times New Roman"/>
              </a:rPr>
              <a:t> water</a:t>
            </a:r>
            <a:endParaRPr lang="en-US" sz="1000" dirty="0">
              <a:ea typeface="Calibri"/>
              <a:cs typeface="Times New Roman"/>
            </a:endParaRPr>
          </a:p>
          <a:p>
            <a:pPr>
              <a:lnSpc>
                <a:spcPct val="115000"/>
              </a:lnSpc>
            </a:pPr>
            <a:r>
              <a:rPr lang="en-US" sz="1000" dirty="0">
                <a:latin typeface="Courier New"/>
                <a:ea typeface="Calibri"/>
                <a:cs typeface="Times New Roman"/>
              </a:rPr>
              <a:t> a. Main L-</a:t>
            </a:r>
            <a:r>
              <a:rPr lang="en-US" sz="1000" dirty="0" err="1">
                <a:latin typeface="Courier New"/>
                <a:ea typeface="Calibri"/>
                <a:cs typeface="Times New Roman"/>
              </a:rPr>
              <a:t>gw</a:t>
            </a:r>
            <a:r>
              <a:rPr lang="en-US" sz="1000" dirty="0">
                <a:latin typeface="Courier New"/>
                <a:ea typeface="Calibri"/>
                <a:cs typeface="Times New Roman"/>
              </a:rPr>
              <a:t>      31640.   5.7    3.3  1.9  3.9  5.2  3.4  1.7  5.2  2.7  0.4  1.8  0.3</a:t>
            </a:r>
            <a:endParaRPr lang="en-US" sz="1000" dirty="0">
              <a:ea typeface="Calibri"/>
              <a:cs typeface="Times New Roman"/>
            </a:endParaRPr>
          </a:p>
          <a:p>
            <a:pPr>
              <a:lnSpc>
                <a:spcPct val="115000"/>
              </a:lnSpc>
            </a:pPr>
            <a:r>
              <a:rPr lang="en-US" sz="1000" dirty="0">
                <a:latin typeface="Courier New"/>
                <a:ea typeface="Calibri"/>
                <a:cs typeface="Times New Roman"/>
              </a:rPr>
              <a:t> b. Gosh. B-</a:t>
            </a:r>
            <a:r>
              <a:rPr lang="en-US" sz="1000" dirty="0" err="1">
                <a:latin typeface="Courier New"/>
                <a:ea typeface="Calibri"/>
                <a:cs typeface="Times New Roman"/>
              </a:rPr>
              <a:t>gw</a:t>
            </a:r>
            <a:r>
              <a:rPr lang="en-US" sz="1000" dirty="0">
                <a:latin typeface="Courier New"/>
                <a:ea typeface="Calibri"/>
                <a:cs typeface="Times New Roman"/>
              </a:rPr>
              <a:t>    </a:t>
            </a:r>
            <a:r>
              <a:rPr lang="en-US" sz="1000" u="sng" dirty="0">
                <a:latin typeface="Courier New"/>
                <a:ea typeface="Calibri"/>
                <a:cs typeface="Times New Roman"/>
              </a:rPr>
              <a:t> 11531.   2.1    3.0  3.4  2.1  3.9  4.7  3.8  2.3  2.9  0.1  0.7  0.1</a:t>
            </a:r>
            <a:endParaRPr lang="en-US" sz="1000" dirty="0">
              <a:ea typeface="Calibri"/>
              <a:cs typeface="Times New Roman"/>
            </a:endParaRPr>
          </a:p>
          <a:p>
            <a:pPr>
              <a:lnSpc>
                <a:spcPct val="115000"/>
              </a:lnSpc>
            </a:pPr>
            <a:r>
              <a:rPr lang="en-US" sz="1000" dirty="0">
                <a:latin typeface="Courier New"/>
                <a:ea typeface="Calibri"/>
                <a:cs typeface="Times New Roman"/>
              </a:rPr>
              <a:t>   2. Subtotal:    43171.   7.8    6.2  5.2  6.0  9.0  8.0  5.4  7.5  5.6  0.5  2.4  </a:t>
            </a:r>
            <a:r>
              <a:rPr lang="en-US" sz="1000" dirty="0" smtClean="0">
                <a:latin typeface="Courier New"/>
                <a:ea typeface="Calibri"/>
                <a:cs typeface="Times New Roman"/>
              </a:rPr>
              <a:t>0.4</a:t>
            </a:r>
            <a:endParaRPr lang="en-US" sz="1000" dirty="0" smtClean="0">
              <a:ea typeface="Calibri"/>
              <a:cs typeface="Times New Roman"/>
            </a:endParaRPr>
          </a:p>
          <a:p>
            <a:pPr>
              <a:lnSpc>
                <a:spcPct val="115000"/>
              </a:lnSpc>
            </a:pPr>
            <a:r>
              <a:rPr lang="en-US" sz="1000" dirty="0" smtClean="0">
                <a:latin typeface="Courier New"/>
                <a:ea typeface="Calibri"/>
                <a:cs typeface="Times New Roman"/>
              </a:rPr>
              <a:t>3</a:t>
            </a:r>
            <a:r>
              <a:rPr lang="en-US" sz="1000" dirty="0">
                <a:latin typeface="Courier New"/>
                <a:ea typeface="Calibri"/>
                <a:cs typeface="Times New Roman"/>
              </a:rPr>
              <a:t>. </a:t>
            </a:r>
            <a:r>
              <a:rPr lang="en-US" sz="1000" b="1" dirty="0">
                <a:latin typeface="Courier New"/>
                <a:ea typeface="Calibri"/>
                <a:cs typeface="Times New Roman"/>
              </a:rPr>
              <a:t>Thermal/Mineral GW</a:t>
            </a:r>
            <a:r>
              <a:rPr lang="en-US" sz="1000" dirty="0">
                <a:latin typeface="Courier New"/>
                <a:ea typeface="Calibri"/>
                <a:cs typeface="Times New Roman"/>
              </a:rPr>
              <a:t> </a:t>
            </a:r>
            <a:endParaRPr lang="en-US" sz="1000" dirty="0">
              <a:ea typeface="Calibri"/>
              <a:cs typeface="Times New Roman"/>
            </a:endParaRPr>
          </a:p>
          <a:p>
            <a:pPr>
              <a:lnSpc>
                <a:spcPct val="115000"/>
              </a:lnSpc>
            </a:pPr>
            <a:r>
              <a:rPr lang="en-US" sz="1000" dirty="0">
                <a:latin typeface="Courier New"/>
                <a:ea typeface="Calibri"/>
                <a:cs typeface="Times New Roman"/>
              </a:rPr>
              <a:t> a. Main-min </a:t>
            </a:r>
            <a:r>
              <a:rPr lang="en-US" sz="1000" dirty="0" err="1">
                <a:latin typeface="Courier New"/>
                <a:ea typeface="Calibri"/>
                <a:cs typeface="Times New Roman"/>
              </a:rPr>
              <a:t>sprs</a:t>
            </a:r>
            <a:r>
              <a:rPr lang="en-US" sz="1000" dirty="0">
                <a:latin typeface="Courier New"/>
                <a:ea typeface="Calibri"/>
                <a:cs typeface="Times New Roman"/>
              </a:rPr>
              <a:t>  13957.   2.5   16.7 26.8  9.5  7.0 22.6 31.1  4.6 14.5  0.3  0.1  0.3</a:t>
            </a:r>
            <a:endParaRPr lang="en-US" sz="1000" dirty="0">
              <a:ea typeface="Calibri"/>
              <a:cs typeface="Times New Roman"/>
            </a:endParaRPr>
          </a:p>
          <a:p>
            <a:pPr>
              <a:lnSpc>
                <a:spcPct val="115000"/>
              </a:lnSpc>
            </a:pPr>
            <a:r>
              <a:rPr lang="en-US" sz="1000" dirty="0">
                <a:latin typeface="Courier New"/>
                <a:ea typeface="Calibri"/>
                <a:cs typeface="Times New Roman"/>
              </a:rPr>
              <a:t> b. Gosh. B-m </a:t>
            </a:r>
            <a:r>
              <a:rPr lang="en-US" sz="1000" dirty="0" err="1">
                <a:latin typeface="Courier New"/>
                <a:ea typeface="Calibri"/>
                <a:cs typeface="Times New Roman"/>
              </a:rPr>
              <a:t>sprs</a:t>
            </a:r>
            <a:r>
              <a:rPr lang="en-US" sz="1000" dirty="0">
                <a:latin typeface="Courier New"/>
                <a:ea typeface="Calibri"/>
                <a:cs typeface="Times New Roman"/>
              </a:rPr>
              <a:t> </a:t>
            </a:r>
            <a:r>
              <a:rPr lang="en-US" sz="1000" u="sng" dirty="0">
                <a:latin typeface="Courier New"/>
                <a:ea typeface="Calibri"/>
                <a:cs typeface="Times New Roman"/>
              </a:rPr>
              <a:t>  787.   0.1    0.3  0.6  0.1  0.1  0.4  0.5  0.1  0.4  0.0  0.0  0.0</a:t>
            </a:r>
            <a:endParaRPr lang="en-US" sz="1000" dirty="0">
              <a:ea typeface="Calibri"/>
              <a:cs typeface="Times New Roman"/>
            </a:endParaRPr>
          </a:p>
          <a:p>
            <a:pPr>
              <a:lnSpc>
                <a:spcPct val="115000"/>
              </a:lnSpc>
            </a:pPr>
            <a:r>
              <a:rPr lang="en-US" sz="1000" dirty="0">
                <a:latin typeface="Courier New"/>
                <a:ea typeface="Calibri"/>
                <a:cs typeface="Times New Roman"/>
              </a:rPr>
              <a:t>   3.  Subtotal:  </a:t>
            </a:r>
            <a:r>
              <a:rPr lang="en-US" sz="1000" u="sng" dirty="0">
                <a:latin typeface="Courier New"/>
                <a:ea typeface="Calibri"/>
                <a:cs typeface="Times New Roman"/>
              </a:rPr>
              <a:t> 14744.   2.7   17.1 27.4  9.6  7.2 23.0 31.6  4.7 14.9  0.4  0.1  0.3</a:t>
            </a:r>
            <a:endParaRPr lang="en-US" sz="1000" dirty="0">
              <a:ea typeface="Calibri"/>
              <a:cs typeface="Times New Roman"/>
            </a:endParaRPr>
          </a:p>
          <a:p>
            <a:pPr>
              <a:lnSpc>
                <a:spcPct val="115000"/>
              </a:lnSpc>
            </a:pPr>
            <a:r>
              <a:rPr lang="en-US" sz="1000" dirty="0">
                <a:latin typeface="Courier New"/>
                <a:ea typeface="Calibri"/>
                <a:cs typeface="Times New Roman"/>
              </a:rPr>
              <a:t> </a:t>
            </a:r>
            <a:r>
              <a:rPr lang="en-US" sz="1000" dirty="0" smtClean="0">
                <a:latin typeface="Courier New"/>
                <a:ea typeface="Calibri"/>
                <a:cs typeface="Times New Roman"/>
              </a:rPr>
              <a:t>    </a:t>
            </a:r>
            <a:r>
              <a:rPr lang="en-US" sz="1000" dirty="0">
                <a:latin typeface="Courier New"/>
                <a:ea typeface="Calibri"/>
                <a:cs typeface="Times New Roman"/>
              </a:rPr>
              <a:t>1,2&amp; 3 </a:t>
            </a:r>
            <a:r>
              <a:rPr lang="en-US" sz="1000" dirty="0" err="1">
                <a:latin typeface="Courier New"/>
                <a:ea typeface="Calibri"/>
                <a:cs typeface="Times New Roman"/>
              </a:rPr>
              <a:t>subtot</a:t>
            </a:r>
            <a:r>
              <a:rPr lang="en-US" sz="1000" dirty="0">
                <a:latin typeface="Courier New"/>
                <a:ea typeface="Calibri"/>
                <a:cs typeface="Times New Roman"/>
              </a:rPr>
              <a:t> 553007. 100.0   99.7 99.8 99.8 99.5100.0 99.5 99.9 99.9 97.7 97.0 99.4</a:t>
            </a:r>
            <a:endParaRPr lang="en-US" sz="1000" dirty="0">
              <a:ea typeface="Calibri"/>
              <a:cs typeface="Times New Roman"/>
            </a:endParaRPr>
          </a:p>
          <a:p>
            <a:pPr>
              <a:lnSpc>
                <a:spcPct val="115000"/>
              </a:lnSpc>
            </a:pPr>
            <a:r>
              <a:rPr lang="en-US" sz="1000" dirty="0" smtClean="0">
                <a:latin typeface="Courier New"/>
                <a:ea typeface="Calibri"/>
                <a:cs typeface="Times New Roman"/>
              </a:rPr>
              <a:t>4. </a:t>
            </a:r>
            <a:r>
              <a:rPr lang="en-US" sz="1000" b="1" dirty="0">
                <a:latin typeface="Courier New"/>
                <a:ea typeface="Calibri"/>
                <a:cs typeface="Times New Roman"/>
              </a:rPr>
              <a:t>Precipitation</a:t>
            </a:r>
            <a:r>
              <a:rPr lang="en-US" sz="1000" dirty="0">
                <a:latin typeface="Courier New"/>
                <a:ea typeface="Calibri"/>
                <a:cs typeface="Times New Roman"/>
              </a:rPr>
              <a:t>  </a:t>
            </a:r>
            <a:endParaRPr lang="en-US" sz="1000" dirty="0">
              <a:ea typeface="Calibri"/>
              <a:cs typeface="Times New Roman"/>
            </a:endParaRPr>
          </a:p>
          <a:p>
            <a:pPr>
              <a:lnSpc>
                <a:spcPct val="115000"/>
              </a:lnSpc>
            </a:pPr>
            <a:r>
              <a:rPr lang="en-US" sz="1000" dirty="0">
                <a:latin typeface="Courier New"/>
                <a:ea typeface="Calibri"/>
                <a:cs typeface="Times New Roman"/>
              </a:rPr>
              <a:t> a. Main Lake      52884</a:t>
            </a:r>
            <a:r>
              <a:rPr lang="en-US" sz="1000" dirty="0" smtClean="0">
                <a:latin typeface="Courier New"/>
                <a:ea typeface="Calibri"/>
                <a:cs typeface="Times New Roman"/>
              </a:rPr>
              <a:t>.   </a:t>
            </a:r>
            <a:r>
              <a:rPr lang="en-US" sz="1000" dirty="0">
                <a:latin typeface="Courier New"/>
                <a:ea typeface="Calibri"/>
                <a:cs typeface="Times New Roman"/>
              </a:rPr>
              <a:t>b. Provo Bay </a:t>
            </a:r>
            <a:r>
              <a:rPr lang="en-US" sz="1000" dirty="0" smtClean="0">
                <a:latin typeface="Courier New"/>
                <a:ea typeface="Calibri"/>
                <a:cs typeface="Times New Roman"/>
              </a:rPr>
              <a:t>8633</a:t>
            </a:r>
            <a:r>
              <a:rPr lang="en-US" sz="1000" dirty="0">
                <a:latin typeface="Courier New"/>
                <a:ea typeface="Calibri"/>
                <a:cs typeface="Times New Roman"/>
              </a:rPr>
              <a:t>. c. Goshen </a:t>
            </a:r>
            <a:r>
              <a:rPr lang="en-US" sz="1000" dirty="0" smtClean="0">
                <a:latin typeface="Courier New"/>
                <a:ea typeface="Calibri"/>
                <a:cs typeface="Times New Roman"/>
              </a:rPr>
              <a:t>Bay </a:t>
            </a:r>
            <a:r>
              <a:rPr lang="en-US" sz="1000" dirty="0">
                <a:latin typeface="Courier New"/>
                <a:ea typeface="Calibri"/>
                <a:cs typeface="Times New Roman"/>
              </a:rPr>
              <a:t>31649.</a:t>
            </a:r>
            <a:r>
              <a:rPr lang="en-US" sz="1000" dirty="0" smtClean="0">
                <a:latin typeface="Courier New"/>
                <a:ea typeface="Calibri"/>
                <a:cs typeface="Times New Roman"/>
              </a:rPr>
              <a:t> </a:t>
            </a:r>
            <a:endParaRPr lang="en-US" sz="1000" dirty="0">
              <a:ea typeface="Calibri"/>
              <a:cs typeface="Times New Roman"/>
            </a:endParaRPr>
          </a:p>
          <a:p>
            <a:pPr>
              <a:lnSpc>
                <a:spcPct val="115000"/>
              </a:lnSpc>
            </a:pPr>
            <a:r>
              <a:rPr lang="en-US" sz="1000" dirty="0">
                <a:latin typeface="Courier New"/>
                <a:ea typeface="Calibri"/>
                <a:cs typeface="Times New Roman"/>
              </a:rPr>
              <a:t> </a:t>
            </a:r>
            <a:r>
              <a:rPr lang="en-US" sz="1000" dirty="0" smtClean="0">
                <a:latin typeface="Courier New"/>
                <a:ea typeface="Calibri"/>
                <a:cs typeface="Times New Roman"/>
              </a:rPr>
              <a:t>4.Total </a:t>
            </a:r>
            <a:r>
              <a:rPr lang="en-US" sz="1000" dirty="0" err="1">
                <a:latin typeface="Courier New"/>
                <a:ea typeface="Calibri"/>
                <a:cs typeface="Times New Roman"/>
              </a:rPr>
              <a:t>Precip</a:t>
            </a:r>
            <a:r>
              <a:rPr lang="en-US" sz="1000" dirty="0">
                <a:latin typeface="Courier New"/>
                <a:ea typeface="Calibri"/>
                <a:cs typeface="Times New Roman"/>
              </a:rPr>
              <a:t> 93164.      </a:t>
            </a:r>
            <a:r>
              <a:rPr lang="en-US" sz="1000" dirty="0" smtClean="0">
                <a:latin typeface="Courier New"/>
                <a:ea typeface="Calibri"/>
                <a:cs typeface="Times New Roman"/>
              </a:rPr>
              <a:t>   </a:t>
            </a:r>
            <a:r>
              <a:rPr lang="en-US" sz="1000" u="sng" dirty="0" smtClean="0">
                <a:latin typeface="Courier New"/>
                <a:ea typeface="Calibri"/>
                <a:cs typeface="Times New Roman"/>
              </a:rPr>
              <a:t>   </a:t>
            </a:r>
            <a:r>
              <a:rPr lang="en-US" sz="1000" u="sng" dirty="0">
                <a:latin typeface="Courier New"/>
                <a:ea typeface="Calibri"/>
                <a:cs typeface="Times New Roman"/>
              </a:rPr>
              <a:t>0.3   0.2  0.2  0.5  0.1  0.5  0.1  0.1  2.3  3.0  0.6</a:t>
            </a:r>
            <a:endParaRPr lang="en-US" sz="1000" dirty="0">
              <a:ea typeface="Calibri"/>
              <a:cs typeface="Times New Roman"/>
            </a:endParaRPr>
          </a:p>
          <a:p>
            <a:pPr>
              <a:lnSpc>
                <a:spcPct val="115000"/>
              </a:lnSpc>
            </a:pPr>
            <a:r>
              <a:rPr lang="en-US" sz="1000" dirty="0">
                <a:latin typeface="Courier New"/>
                <a:ea typeface="Calibri"/>
                <a:cs typeface="Times New Roman"/>
              </a:rPr>
              <a:t>                            </a:t>
            </a:r>
            <a:r>
              <a:rPr lang="en-US" sz="1000" dirty="0" smtClean="0">
                <a:latin typeface="Courier New"/>
                <a:ea typeface="Calibri"/>
                <a:cs typeface="Times New Roman"/>
              </a:rPr>
              <a:t>     </a:t>
            </a:r>
            <a:r>
              <a:rPr lang="en-US" sz="1000" dirty="0">
                <a:latin typeface="Courier New"/>
                <a:ea typeface="Calibri"/>
                <a:cs typeface="Times New Roman"/>
              </a:rPr>
              <a:t>100.  100. 100. 100. 100. 100. 100. 100. 100. 100. 100. </a:t>
            </a:r>
            <a:endParaRPr lang="en-US" sz="1000" dirty="0">
              <a:ea typeface="Calibri"/>
              <a:cs typeface="Times New Roman"/>
            </a:endParaRPr>
          </a:p>
          <a:p>
            <a:pPr>
              <a:lnSpc>
                <a:spcPct val="115000"/>
              </a:lnSpc>
            </a:pPr>
            <a:r>
              <a:rPr lang="en-US" sz="1000" dirty="0">
                <a:latin typeface="Courier New"/>
                <a:ea typeface="Calibri"/>
                <a:cs typeface="Times New Roman"/>
              </a:rPr>
              <a:t>     </a:t>
            </a:r>
            <a:r>
              <a:rPr lang="en-US" sz="1000" b="1" dirty="0">
                <a:latin typeface="Courier New"/>
                <a:ea typeface="Calibri"/>
                <a:cs typeface="Times New Roman"/>
              </a:rPr>
              <a:t>INFLOW TOTAL</a:t>
            </a:r>
            <a:r>
              <a:rPr lang="en-US" sz="1000" dirty="0">
                <a:latin typeface="Courier New"/>
                <a:ea typeface="Calibri"/>
                <a:cs typeface="Times New Roman"/>
              </a:rPr>
              <a:t>  </a:t>
            </a:r>
            <a:r>
              <a:rPr lang="en-US" sz="1400" b="1" dirty="0">
                <a:solidFill>
                  <a:srgbClr val="FF0000"/>
                </a:solidFill>
                <a:latin typeface="Courier New"/>
                <a:ea typeface="Calibri"/>
                <a:cs typeface="Times New Roman"/>
              </a:rPr>
              <a:t>646171</a:t>
            </a:r>
            <a:r>
              <a:rPr lang="en-US" sz="1400" b="1" dirty="0" smtClean="0">
                <a:solidFill>
                  <a:srgbClr val="FF0000"/>
                </a:solidFill>
                <a:latin typeface="Courier New"/>
                <a:ea typeface="Calibri"/>
                <a:cs typeface="Times New Roman"/>
              </a:rPr>
              <a:t>.</a:t>
            </a:r>
            <a:endParaRPr lang="en-US" sz="1400" b="1" dirty="0">
              <a:solidFill>
                <a:srgbClr val="FF0000"/>
              </a:solidFill>
              <a:ea typeface="Calibri"/>
              <a:cs typeface="Times New Roman"/>
            </a:endParaRPr>
          </a:p>
          <a:p>
            <a:pPr>
              <a:lnSpc>
                <a:spcPct val="115000"/>
              </a:lnSpc>
            </a:pPr>
            <a:r>
              <a:rPr lang="en-US" sz="1000" dirty="0">
                <a:latin typeface="Courier New"/>
                <a:ea typeface="Calibri"/>
                <a:cs typeface="Times New Roman"/>
              </a:rPr>
              <a:t>II. </a:t>
            </a:r>
            <a:r>
              <a:rPr lang="en-US" sz="1000" b="1" dirty="0">
                <a:latin typeface="Courier New"/>
                <a:ea typeface="Calibri"/>
                <a:cs typeface="Times New Roman"/>
              </a:rPr>
              <a:t>Outflow.</a:t>
            </a:r>
            <a:endParaRPr lang="en-US" sz="1000" dirty="0">
              <a:ea typeface="Calibri"/>
              <a:cs typeface="Times New Roman"/>
            </a:endParaRPr>
          </a:p>
          <a:p>
            <a:pPr>
              <a:lnSpc>
                <a:spcPct val="115000"/>
              </a:lnSpc>
            </a:pPr>
            <a:r>
              <a:rPr lang="en-US" sz="1000" dirty="0" smtClean="0">
                <a:latin typeface="Courier New"/>
                <a:ea typeface="Calibri"/>
                <a:cs typeface="Times New Roman"/>
              </a:rPr>
              <a:t> </a:t>
            </a:r>
            <a:r>
              <a:rPr lang="en-US" sz="1000" dirty="0">
                <a:latin typeface="Courier New"/>
                <a:ea typeface="Calibri"/>
                <a:cs typeface="Times New Roman"/>
              </a:rPr>
              <a:t>1.  </a:t>
            </a:r>
            <a:r>
              <a:rPr lang="en-US" sz="1000" b="1" dirty="0">
                <a:latin typeface="Courier New"/>
                <a:ea typeface="Calibri"/>
                <a:cs typeface="Times New Roman"/>
              </a:rPr>
              <a:t>Jordan River</a:t>
            </a:r>
            <a:r>
              <a:rPr lang="en-US" sz="1000" dirty="0">
                <a:latin typeface="Courier New"/>
                <a:ea typeface="Calibri"/>
                <a:cs typeface="Times New Roman"/>
              </a:rPr>
              <a:t>  </a:t>
            </a:r>
            <a:r>
              <a:rPr lang="en-US" sz="1400" b="1" dirty="0">
                <a:solidFill>
                  <a:srgbClr val="FF0000"/>
                </a:solidFill>
                <a:latin typeface="Courier New"/>
                <a:ea typeface="Calibri"/>
                <a:cs typeface="Times New Roman"/>
              </a:rPr>
              <a:t>336045.</a:t>
            </a:r>
            <a:endParaRPr lang="en-US" sz="1400" b="1" dirty="0">
              <a:solidFill>
                <a:srgbClr val="FF0000"/>
              </a:solidFill>
              <a:ea typeface="Calibri"/>
              <a:cs typeface="Times New Roman"/>
            </a:endParaRPr>
          </a:p>
          <a:p>
            <a:pPr>
              <a:lnSpc>
                <a:spcPct val="115000"/>
              </a:lnSpc>
            </a:pPr>
            <a:r>
              <a:rPr lang="en-US" sz="1000" dirty="0" smtClean="0">
                <a:latin typeface="Courier New"/>
                <a:ea typeface="Calibri"/>
                <a:cs typeface="Times New Roman"/>
              </a:rPr>
              <a:t> </a:t>
            </a:r>
            <a:r>
              <a:rPr lang="en-US" sz="1000" dirty="0">
                <a:latin typeface="Courier New"/>
                <a:ea typeface="Calibri"/>
                <a:cs typeface="Times New Roman"/>
              </a:rPr>
              <a:t>2. </a:t>
            </a:r>
            <a:r>
              <a:rPr lang="en-US" sz="1000" b="1" dirty="0">
                <a:latin typeface="Courier New"/>
                <a:ea typeface="Calibri"/>
                <a:cs typeface="Times New Roman"/>
              </a:rPr>
              <a:t>Evaporation</a:t>
            </a:r>
            <a:endParaRPr lang="en-US" sz="1000" dirty="0">
              <a:ea typeface="Calibri"/>
              <a:cs typeface="Times New Roman"/>
            </a:endParaRPr>
          </a:p>
          <a:p>
            <a:pPr>
              <a:lnSpc>
                <a:spcPct val="115000"/>
              </a:lnSpc>
            </a:pPr>
            <a:r>
              <a:rPr lang="en-US" sz="1000" dirty="0">
                <a:latin typeface="Courier New"/>
                <a:ea typeface="Calibri"/>
                <a:cs typeface="Times New Roman"/>
              </a:rPr>
              <a:t>  a. Main Lake     218073</a:t>
            </a:r>
            <a:r>
              <a:rPr lang="en-US" sz="1000" dirty="0" smtClean="0">
                <a:latin typeface="Courier New"/>
                <a:ea typeface="Calibri"/>
                <a:cs typeface="Times New Roman"/>
              </a:rPr>
              <a:t>.  </a:t>
            </a:r>
            <a:r>
              <a:rPr lang="en-US" sz="1000" dirty="0">
                <a:latin typeface="Courier New"/>
                <a:ea typeface="Calibri"/>
                <a:cs typeface="Times New Roman"/>
              </a:rPr>
              <a:t>b. Provo Bay  </a:t>
            </a:r>
            <a:r>
              <a:rPr lang="en-US" sz="1000" dirty="0" smtClean="0">
                <a:latin typeface="Courier New"/>
                <a:ea typeface="Calibri"/>
                <a:cs typeface="Times New Roman"/>
              </a:rPr>
              <a:t>32133.   c</a:t>
            </a:r>
            <a:r>
              <a:rPr lang="en-US" sz="1000" dirty="0">
                <a:latin typeface="Courier New"/>
                <a:ea typeface="Calibri"/>
                <a:cs typeface="Times New Roman"/>
              </a:rPr>
              <a:t>. Goshen Bay </a:t>
            </a:r>
            <a:r>
              <a:rPr lang="en-US" sz="1000" dirty="0" smtClean="0">
                <a:latin typeface="Courier New"/>
                <a:ea typeface="Calibri"/>
                <a:cs typeface="Times New Roman"/>
              </a:rPr>
              <a:t>92602</a:t>
            </a:r>
            <a:r>
              <a:rPr lang="en-US" sz="1000" dirty="0">
                <a:latin typeface="Courier New"/>
                <a:ea typeface="Calibri"/>
                <a:cs typeface="Times New Roman"/>
              </a:rPr>
              <a:t>.</a:t>
            </a:r>
            <a:endParaRPr lang="en-US" sz="1000" dirty="0">
              <a:ea typeface="Calibri"/>
              <a:cs typeface="Times New Roman"/>
            </a:endParaRPr>
          </a:p>
          <a:p>
            <a:pPr>
              <a:lnSpc>
                <a:spcPct val="115000"/>
              </a:lnSpc>
            </a:pPr>
            <a:r>
              <a:rPr lang="en-US" sz="1000" dirty="0">
                <a:latin typeface="Courier New"/>
                <a:ea typeface="Calibri"/>
                <a:cs typeface="Times New Roman"/>
              </a:rPr>
              <a:t>    2. Subtotal    332808.</a:t>
            </a:r>
            <a:endParaRPr lang="en-US" sz="1000" dirty="0">
              <a:ea typeface="Calibri"/>
              <a:cs typeface="Times New Roman"/>
            </a:endParaRPr>
          </a:p>
          <a:p>
            <a:pPr>
              <a:lnSpc>
                <a:spcPct val="115000"/>
              </a:lnSpc>
            </a:pPr>
            <a:r>
              <a:rPr lang="en-US" sz="1000" dirty="0">
                <a:latin typeface="Courier New"/>
                <a:ea typeface="Calibri"/>
                <a:cs typeface="Times New Roman"/>
              </a:rPr>
              <a:t>   II. Outflow tot 668853.</a:t>
            </a:r>
            <a:endParaRPr lang="en-US" sz="1000" dirty="0">
              <a:ea typeface="Calibri"/>
              <a:cs typeface="Times New Roman"/>
            </a:endParaRPr>
          </a:p>
          <a:p>
            <a:pPr>
              <a:lnSpc>
                <a:spcPct val="115000"/>
              </a:lnSpc>
            </a:pPr>
            <a:r>
              <a:rPr lang="en-US" sz="1000" dirty="0">
                <a:latin typeface="Courier New"/>
                <a:ea typeface="Calibri"/>
                <a:cs typeface="Times New Roman"/>
              </a:rPr>
              <a:t>      Lake Storage </a:t>
            </a:r>
            <a:r>
              <a:rPr lang="en-US" sz="1000" u="sng" dirty="0">
                <a:latin typeface="Courier New"/>
                <a:ea typeface="Calibri"/>
                <a:cs typeface="Times New Roman"/>
              </a:rPr>
              <a:t>-22682.</a:t>
            </a:r>
            <a:endParaRPr lang="en-US" sz="1000" dirty="0">
              <a:ea typeface="Calibri"/>
              <a:cs typeface="Times New Roman"/>
            </a:endParaRPr>
          </a:p>
          <a:p>
            <a:pPr>
              <a:lnSpc>
                <a:spcPct val="115000"/>
              </a:lnSpc>
            </a:pPr>
            <a:r>
              <a:rPr lang="en-US" sz="1000" dirty="0">
                <a:latin typeface="Courier New"/>
                <a:ea typeface="Calibri"/>
                <a:cs typeface="Times New Roman"/>
              </a:rPr>
              <a:t>          Net      646171.</a:t>
            </a:r>
            <a:endParaRPr lang="en-US" sz="1000" dirty="0">
              <a:ea typeface="Calibri"/>
              <a:cs typeface="Times New Roman"/>
            </a:endParaRPr>
          </a:p>
          <a:p>
            <a:pPr>
              <a:lnSpc>
                <a:spcPct val="115000"/>
              </a:lnSpc>
            </a:pPr>
            <a:r>
              <a:rPr lang="en-US" sz="1000" dirty="0">
                <a:latin typeface="Courier New"/>
                <a:ea typeface="Calibri"/>
                <a:cs typeface="Times New Roman"/>
              </a:rPr>
              <a:t>                                 </a:t>
            </a:r>
            <a:r>
              <a:rPr lang="en-US" sz="1000" b="1" u="sng" dirty="0">
                <a:solidFill>
                  <a:srgbClr val="FF0000"/>
                </a:solidFill>
                <a:latin typeface="Courier New"/>
                <a:ea typeface="Calibri"/>
                <a:cs typeface="Times New Roman"/>
              </a:rPr>
              <a:t>TDS</a:t>
            </a:r>
            <a:r>
              <a:rPr lang="en-US" sz="1000" u="sng" dirty="0">
                <a:latin typeface="Courier New"/>
                <a:ea typeface="Calibri"/>
                <a:cs typeface="Times New Roman"/>
              </a:rPr>
              <a:t>   Na   </a:t>
            </a:r>
            <a:r>
              <a:rPr lang="en-US" sz="1000" b="1" u="sng" dirty="0">
                <a:solidFill>
                  <a:srgbClr val="FF0000"/>
                </a:solidFill>
                <a:latin typeface="Courier New"/>
                <a:ea typeface="Calibri"/>
                <a:cs typeface="Times New Roman"/>
              </a:rPr>
              <a:t>Ca</a:t>
            </a:r>
            <a:r>
              <a:rPr lang="en-US" sz="1000" u="sng" dirty="0">
                <a:latin typeface="Courier New"/>
                <a:ea typeface="Calibri"/>
                <a:cs typeface="Times New Roman"/>
              </a:rPr>
              <a:t>   Mg  K   Cl   </a:t>
            </a:r>
            <a:r>
              <a:rPr lang="en-US" sz="1000" b="1" u="sng" dirty="0">
                <a:solidFill>
                  <a:srgbClr val="FF0000"/>
                </a:solidFill>
                <a:latin typeface="Courier New"/>
                <a:ea typeface="Calibri"/>
                <a:cs typeface="Times New Roman"/>
              </a:rPr>
              <a:t>HCO3</a:t>
            </a:r>
            <a:r>
              <a:rPr lang="en-US" sz="1000" u="sng" dirty="0">
                <a:latin typeface="Courier New"/>
                <a:ea typeface="Calibri"/>
                <a:cs typeface="Times New Roman"/>
              </a:rPr>
              <a:t>   SO4   </a:t>
            </a:r>
            <a:r>
              <a:rPr lang="en-US" sz="1000" b="1" u="sng" dirty="0">
                <a:solidFill>
                  <a:srgbClr val="FF0000"/>
                </a:solidFill>
                <a:latin typeface="Courier New"/>
                <a:ea typeface="Calibri"/>
                <a:cs typeface="Times New Roman"/>
              </a:rPr>
              <a:t>TP</a:t>
            </a:r>
            <a:r>
              <a:rPr lang="en-US" sz="1000" u="sng" dirty="0">
                <a:latin typeface="Courier New"/>
                <a:ea typeface="Calibri"/>
                <a:cs typeface="Times New Roman"/>
              </a:rPr>
              <a:t>   </a:t>
            </a:r>
            <a:r>
              <a:rPr lang="en-US" sz="1000" b="1" u="sng" dirty="0">
                <a:solidFill>
                  <a:srgbClr val="FF0000"/>
                </a:solidFill>
                <a:latin typeface="Courier New"/>
                <a:ea typeface="Calibri"/>
                <a:cs typeface="Times New Roman"/>
              </a:rPr>
              <a:t>DN</a:t>
            </a:r>
            <a:r>
              <a:rPr lang="en-US" sz="1000" u="sng" dirty="0">
                <a:latin typeface="Courier New"/>
                <a:ea typeface="Calibri"/>
                <a:cs typeface="Times New Roman"/>
              </a:rPr>
              <a:t>   DP </a:t>
            </a:r>
            <a:endParaRPr lang="en-US" sz="1000" dirty="0">
              <a:ea typeface="Calibri"/>
              <a:cs typeface="Times New Roman"/>
            </a:endParaRPr>
          </a:p>
          <a:p>
            <a:pPr>
              <a:lnSpc>
                <a:spcPct val="115000"/>
              </a:lnSpc>
            </a:pPr>
            <a:r>
              <a:rPr lang="en-US" sz="1000" dirty="0">
                <a:latin typeface="Courier New"/>
                <a:ea typeface="Calibri"/>
                <a:cs typeface="Times New Roman"/>
              </a:rPr>
              <a:t> </a:t>
            </a:r>
            <a:r>
              <a:rPr lang="en-US" sz="1000" b="1" dirty="0">
                <a:latin typeface="Courier New"/>
                <a:ea typeface="Calibri"/>
                <a:cs typeface="Times New Roman"/>
              </a:rPr>
              <a:t> Ratio: salts out/salts in:</a:t>
            </a:r>
            <a:r>
              <a:rPr lang="en-US" sz="1000" dirty="0">
                <a:latin typeface="Courier New"/>
                <a:ea typeface="Calibri"/>
                <a:cs typeface="Times New Roman"/>
              </a:rPr>
              <a:t>      85. 108.  39. 107. 109. 110.  54.  110.  </a:t>
            </a:r>
            <a:r>
              <a:rPr lang="en-US" sz="1000" b="1" dirty="0">
                <a:latin typeface="Courier New"/>
                <a:ea typeface="Calibri"/>
                <a:cs typeface="Times New Roman"/>
              </a:rPr>
              <a:t>9.4 17.1  9.4</a:t>
            </a:r>
            <a:r>
              <a:rPr lang="en-US" sz="1000" dirty="0">
                <a:latin typeface="Courier New"/>
                <a:ea typeface="Calibri"/>
                <a:cs typeface="Times New Roman"/>
              </a:rPr>
              <a:t> </a:t>
            </a:r>
            <a:endParaRPr lang="en-US" sz="1000" dirty="0">
              <a:ea typeface="Calibri"/>
              <a:cs typeface="Times New Roman"/>
            </a:endParaRPr>
          </a:p>
          <a:p>
            <a:pPr>
              <a:lnSpc>
                <a:spcPct val="115000"/>
              </a:lnSpc>
            </a:pPr>
            <a:r>
              <a:rPr lang="en-US" sz="1000" dirty="0">
                <a:latin typeface="Courier New"/>
                <a:ea typeface="Calibri"/>
                <a:cs typeface="Times New Roman"/>
              </a:rPr>
              <a:t>      Approx. </a:t>
            </a:r>
            <a:r>
              <a:rPr lang="en-US" sz="1000" dirty="0" smtClean="0">
                <a:latin typeface="Courier New"/>
                <a:ea typeface="Calibri"/>
                <a:cs typeface="Times New Roman"/>
              </a:rPr>
              <a:t>corrected</a:t>
            </a:r>
            <a:endParaRPr lang="en-US" sz="1000" dirty="0">
              <a:ea typeface="Calibri"/>
              <a:cs typeface="Times New Roman"/>
            </a:endParaRPr>
          </a:p>
          <a:p>
            <a:pPr>
              <a:lnSpc>
                <a:spcPct val="115000"/>
              </a:lnSpc>
            </a:pPr>
            <a:r>
              <a:rPr lang="en-US" sz="1000" dirty="0">
                <a:latin typeface="Courier New"/>
                <a:ea typeface="Calibri"/>
                <a:cs typeface="Times New Roman"/>
              </a:rPr>
              <a:t>      for lake volume change:    </a:t>
            </a:r>
            <a:r>
              <a:rPr lang="en-US" sz="1400" b="1" dirty="0" smtClean="0">
                <a:solidFill>
                  <a:srgbClr val="FF0000"/>
                </a:solidFill>
                <a:latin typeface="Courier New"/>
                <a:ea typeface="Calibri"/>
                <a:cs typeface="Times New Roman"/>
              </a:rPr>
              <a:t>79</a:t>
            </a:r>
            <a:r>
              <a:rPr lang="en-US" sz="1400" b="1" dirty="0">
                <a:solidFill>
                  <a:srgbClr val="FF0000"/>
                </a:solidFill>
                <a:latin typeface="Courier New"/>
                <a:ea typeface="Calibri"/>
                <a:cs typeface="Times New Roman"/>
              </a:rPr>
              <a:t>.</a:t>
            </a:r>
            <a:r>
              <a:rPr lang="en-US" sz="1000" dirty="0">
                <a:latin typeface="Courier New"/>
                <a:ea typeface="Calibri"/>
                <a:cs typeface="Times New Roman"/>
              </a:rPr>
              <a:t> 101.  </a:t>
            </a:r>
            <a:r>
              <a:rPr lang="en-US" sz="1400" b="1" dirty="0">
                <a:solidFill>
                  <a:srgbClr val="C00000"/>
                </a:solidFill>
                <a:latin typeface="Courier New"/>
                <a:ea typeface="Calibri"/>
                <a:cs typeface="Times New Roman"/>
              </a:rPr>
              <a:t>36</a:t>
            </a:r>
            <a:r>
              <a:rPr lang="en-US" sz="1000" dirty="0">
                <a:latin typeface="Courier New"/>
                <a:ea typeface="Calibri"/>
                <a:cs typeface="Times New Roman"/>
              </a:rPr>
              <a:t>. 100. 102. 103. </a:t>
            </a:r>
            <a:r>
              <a:rPr lang="en-US" sz="1400" b="1" dirty="0" smtClean="0">
                <a:solidFill>
                  <a:srgbClr val="C00000"/>
                </a:solidFill>
                <a:latin typeface="Courier New"/>
                <a:ea typeface="Calibri"/>
                <a:cs typeface="Times New Roman"/>
              </a:rPr>
              <a:t>50</a:t>
            </a:r>
            <a:r>
              <a:rPr lang="en-US" sz="1000" dirty="0">
                <a:latin typeface="Courier New"/>
                <a:ea typeface="Calibri"/>
                <a:cs typeface="Times New Roman"/>
              </a:rPr>
              <a:t>. </a:t>
            </a:r>
            <a:r>
              <a:rPr lang="en-US" sz="1000" dirty="0" smtClean="0">
                <a:latin typeface="Courier New"/>
                <a:ea typeface="Calibri"/>
                <a:cs typeface="Times New Roman"/>
              </a:rPr>
              <a:t>103</a:t>
            </a:r>
            <a:r>
              <a:rPr lang="en-US" sz="1000" dirty="0">
                <a:latin typeface="Courier New"/>
                <a:ea typeface="Calibri"/>
                <a:cs typeface="Times New Roman"/>
              </a:rPr>
              <a:t>. </a:t>
            </a:r>
            <a:r>
              <a:rPr lang="en-US" sz="1400" b="1" dirty="0" smtClean="0">
                <a:solidFill>
                  <a:srgbClr val="C80E00"/>
                </a:solidFill>
                <a:latin typeface="Courier New"/>
                <a:ea typeface="Calibri"/>
                <a:cs typeface="Times New Roman"/>
              </a:rPr>
              <a:t>8.7</a:t>
            </a:r>
            <a:r>
              <a:rPr lang="en-US" sz="1000" dirty="0" smtClean="0">
                <a:latin typeface="Courier New"/>
                <a:ea typeface="Calibri"/>
                <a:cs typeface="Times New Roman"/>
              </a:rPr>
              <a:t> </a:t>
            </a:r>
            <a:r>
              <a:rPr lang="en-US" sz="1400" b="1" dirty="0">
                <a:solidFill>
                  <a:srgbClr val="FF0000"/>
                </a:solidFill>
                <a:latin typeface="Courier New"/>
                <a:ea typeface="Calibri"/>
                <a:cs typeface="Times New Roman"/>
              </a:rPr>
              <a:t>15.9</a:t>
            </a:r>
            <a:r>
              <a:rPr lang="en-US" sz="1000" dirty="0">
                <a:latin typeface="Courier New"/>
                <a:ea typeface="Calibri"/>
                <a:cs typeface="Times New Roman"/>
              </a:rPr>
              <a:t> </a:t>
            </a:r>
            <a:r>
              <a:rPr lang="en-US" sz="1000" dirty="0" smtClean="0">
                <a:latin typeface="Courier New"/>
                <a:ea typeface="Calibri"/>
                <a:cs typeface="Times New Roman"/>
              </a:rPr>
              <a:t>8.7 </a:t>
            </a:r>
            <a:endParaRPr lang="en-US" sz="1000" dirty="0">
              <a:ea typeface="Calibri"/>
              <a:cs typeface="Times New Roman"/>
            </a:endParaRPr>
          </a:p>
        </p:txBody>
      </p:sp>
    </p:spTree>
    <p:extLst>
      <p:ext uri="{BB962C8B-B14F-4D97-AF65-F5344CB8AC3E}">
        <p14:creationId xmlns:p14="http://schemas.microsoft.com/office/powerpoint/2010/main" val="3522716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sp>
        <p:nvSpPr>
          <p:cNvPr id="3" name="Rectangle 2"/>
          <p:cNvSpPr/>
          <p:nvPr/>
        </p:nvSpPr>
        <p:spPr>
          <a:xfrm>
            <a:off x="1484176" y="56983"/>
            <a:ext cx="7534856" cy="7029617"/>
          </a:xfrm>
          <a:prstGeom prst="rect">
            <a:avLst/>
          </a:prstGeom>
          <a:solidFill>
            <a:schemeClr val="bg1"/>
          </a:solidFill>
        </p:spPr>
        <p:txBody>
          <a:bodyPr wrap="square">
            <a:spAutoFit/>
          </a:bodyPr>
          <a:lstStyle/>
          <a:p>
            <a:pPr>
              <a:lnSpc>
                <a:spcPct val="115000"/>
              </a:lnSpc>
            </a:pPr>
            <a:r>
              <a:rPr lang="en-US" sz="1600" u="sng" dirty="0">
                <a:ea typeface="Calibri"/>
                <a:cs typeface="Times New Roman"/>
              </a:rPr>
              <a:t>Table 2 .  Utah Lake nutrient inflows and outflow—2009-2013.     </a:t>
            </a:r>
            <a:endParaRPr lang="en-US" sz="1600" dirty="0">
              <a:ea typeface="Calibri"/>
              <a:cs typeface="Times New Roman"/>
            </a:endParaRPr>
          </a:p>
          <a:p>
            <a:pPr>
              <a:lnSpc>
                <a:spcPct val="115000"/>
              </a:lnSpc>
            </a:pPr>
            <a:r>
              <a:rPr lang="en-US" sz="1400" dirty="0">
                <a:ea typeface="Calibri"/>
                <a:cs typeface="Times New Roman"/>
              </a:rPr>
              <a:t>			          </a:t>
            </a:r>
            <a:r>
              <a:rPr lang="en-US" sz="1400" dirty="0" smtClean="0">
                <a:ea typeface="Calibri"/>
                <a:cs typeface="Times New Roman"/>
              </a:rPr>
              <a:t>             </a:t>
            </a:r>
            <a:r>
              <a:rPr lang="en-US" sz="1400" dirty="0">
                <a:ea typeface="Calibri"/>
                <a:cs typeface="Times New Roman"/>
              </a:rPr>
              <a:t>Nutrient   </a:t>
            </a:r>
            <a:r>
              <a:rPr lang="en-US" sz="1400" dirty="0" err="1" smtClean="0">
                <a:ea typeface="Calibri"/>
                <a:cs typeface="Times New Roman"/>
              </a:rPr>
              <a:t>LoadIngs</a:t>
            </a:r>
            <a:r>
              <a:rPr lang="en-US" sz="1400" dirty="0" smtClean="0">
                <a:ea typeface="Calibri"/>
                <a:cs typeface="Times New Roman"/>
              </a:rPr>
              <a:t> </a:t>
            </a:r>
            <a:r>
              <a:rPr lang="en-US" sz="1400" dirty="0">
                <a:ea typeface="Calibri"/>
                <a:cs typeface="Times New Roman"/>
              </a:rPr>
              <a:t>--  </a:t>
            </a:r>
            <a:r>
              <a:rPr lang="en-US" sz="1400" dirty="0" smtClean="0">
                <a:ea typeface="Calibri"/>
                <a:cs typeface="Times New Roman"/>
              </a:rPr>
              <a:t>ton/</a:t>
            </a:r>
            <a:r>
              <a:rPr lang="en-US" sz="1400" dirty="0" err="1" smtClean="0">
                <a:ea typeface="Calibri"/>
                <a:cs typeface="Times New Roman"/>
              </a:rPr>
              <a:t>Yr</a:t>
            </a:r>
            <a:endParaRPr lang="en-US" sz="1400" dirty="0">
              <a:ea typeface="Calibri"/>
              <a:cs typeface="Times New Roman"/>
            </a:endParaRPr>
          </a:p>
          <a:p>
            <a:pPr>
              <a:lnSpc>
                <a:spcPct val="115000"/>
              </a:lnSpc>
            </a:pPr>
            <a:r>
              <a:rPr lang="en-US" sz="1400" u="sng" dirty="0">
                <a:latin typeface="Courier New"/>
                <a:ea typeface="Calibri"/>
                <a:cs typeface="Times New Roman"/>
              </a:rPr>
              <a:t>                                    </a:t>
            </a:r>
            <a:r>
              <a:rPr lang="en-US" sz="1400" u="sng" dirty="0">
                <a:solidFill>
                  <a:srgbClr val="FF0000"/>
                </a:solidFill>
                <a:latin typeface="Arial Black" panose="020B0A04020102020204" pitchFamily="34" charset="0"/>
                <a:ea typeface="Calibri"/>
                <a:cs typeface="Times New Roman"/>
              </a:rPr>
              <a:t>TP</a:t>
            </a:r>
            <a:r>
              <a:rPr lang="en-US" sz="1400" u="sng" dirty="0">
                <a:latin typeface="Courier New"/>
                <a:ea typeface="Calibri"/>
                <a:cs typeface="Times New Roman"/>
              </a:rPr>
              <a:t>  </a:t>
            </a:r>
            <a:r>
              <a:rPr lang="en-US" sz="1400" u="sng" dirty="0" smtClean="0">
                <a:latin typeface="Courier New"/>
                <a:ea typeface="Calibri"/>
                <a:cs typeface="Times New Roman"/>
              </a:rPr>
              <a:t>    </a:t>
            </a:r>
            <a:r>
              <a:rPr lang="en-US" sz="1400" u="sng" dirty="0">
                <a:latin typeface="Courier New"/>
                <a:ea typeface="Calibri"/>
                <a:cs typeface="Times New Roman"/>
              </a:rPr>
              <a:t>DN  </a:t>
            </a:r>
            <a:r>
              <a:rPr lang="en-US" sz="1400" u="sng" dirty="0" smtClean="0">
                <a:latin typeface="Courier New"/>
                <a:ea typeface="Calibri"/>
                <a:cs typeface="Times New Roman"/>
              </a:rPr>
              <a:t>   </a:t>
            </a:r>
            <a:r>
              <a:rPr lang="en-US" sz="1400" u="sng" dirty="0">
                <a:latin typeface="Courier New"/>
                <a:ea typeface="Calibri"/>
                <a:cs typeface="Times New Roman"/>
              </a:rPr>
              <a:t>DP  </a:t>
            </a:r>
            <a:endParaRPr lang="en-US" sz="1400" dirty="0">
              <a:ea typeface="Calibri"/>
              <a:cs typeface="Times New Roman"/>
            </a:endParaRPr>
          </a:p>
          <a:p>
            <a:pPr>
              <a:lnSpc>
                <a:spcPct val="115000"/>
              </a:lnSpc>
            </a:pPr>
            <a:r>
              <a:rPr lang="en-US" sz="1400" dirty="0">
                <a:latin typeface="Courier New"/>
                <a:ea typeface="Calibri"/>
                <a:cs typeface="Times New Roman"/>
              </a:rPr>
              <a:t>1. </a:t>
            </a:r>
            <a:r>
              <a:rPr lang="en-US" sz="1400" b="1" dirty="0">
                <a:latin typeface="Courier New"/>
                <a:ea typeface="Calibri"/>
                <a:cs typeface="Times New Roman"/>
              </a:rPr>
              <a:t>Surface Inflow</a:t>
            </a:r>
            <a:r>
              <a:rPr lang="en-US" sz="1400" dirty="0">
                <a:latin typeface="Courier New"/>
                <a:ea typeface="Calibri"/>
                <a:cs typeface="Times New Roman"/>
              </a:rPr>
              <a:t>    </a:t>
            </a:r>
            <a:r>
              <a:rPr lang="en-US" sz="1400" dirty="0" err="1">
                <a:latin typeface="Courier New"/>
                <a:ea typeface="Calibri"/>
                <a:cs typeface="Times New Roman"/>
              </a:rPr>
              <a:t>af</a:t>
            </a:r>
            <a:r>
              <a:rPr lang="en-US" sz="1400" dirty="0">
                <a:latin typeface="Courier New"/>
                <a:ea typeface="Calibri"/>
                <a:cs typeface="Times New Roman"/>
              </a:rPr>
              <a:t>/</a:t>
            </a:r>
            <a:r>
              <a:rPr lang="en-US" sz="1400" dirty="0" err="1">
                <a:latin typeface="Courier New"/>
                <a:ea typeface="Calibri"/>
                <a:cs typeface="Times New Roman"/>
              </a:rPr>
              <a:t>yr</a:t>
            </a:r>
            <a:r>
              <a:rPr lang="en-US" sz="1400" dirty="0">
                <a:latin typeface="Courier New"/>
                <a:ea typeface="Calibri"/>
                <a:cs typeface="Times New Roman"/>
              </a:rPr>
              <a:t>  </a:t>
            </a:r>
            <a:r>
              <a:rPr lang="en-US" sz="1400" dirty="0" smtClean="0">
                <a:latin typeface="Courier New"/>
                <a:ea typeface="Calibri"/>
                <a:cs typeface="Times New Roman"/>
              </a:rPr>
              <a:t>%         </a:t>
            </a:r>
            <a:r>
              <a:rPr lang="en-US" sz="1400" u="sng" dirty="0" smtClean="0">
                <a:latin typeface="Courier New"/>
                <a:ea typeface="Calibri"/>
                <a:cs typeface="Times New Roman"/>
              </a:rPr>
              <a:t> </a:t>
            </a:r>
            <a:r>
              <a:rPr lang="en-US" sz="1600" b="1" u="sng" dirty="0" smtClean="0">
                <a:solidFill>
                  <a:srgbClr val="FF0000"/>
                </a:solidFill>
                <a:latin typeface="Courier New"/>
                <a:ea typeface="Calibri"/>
                <a:cs typeface="Times New Roman"/>
              </a:rPr>
              <a:t>%</a:t>
            </a:r>
            <a:endParaRPr lang="en-US" sz="1600" b="1" u="sng" dirty="0">
              <a:solidFill>
                <a:srgbClr val="FF0000"/>
              </a:solidFill>
              <a:ea typeface="Calibri"/>
              <a:cs typeface="Times New Roman"/>
            </a:endParaRPr>
          </a:p>
          <a:p>
            <a:pPr>
              <a:lnSpc>
                <a:spcPct val="115000"/>
              </a:lnSpc>
            </a:pPr>
            <a:r>
              <a:rPr lang="en-US" sz="1400" dirty="0">
                <a:latin typeface="Courier New"/>
                <a:ea typeface="Calibri"/>
                <a:cs typeface="Times New Roman"/>
              </a:rPr>
              <a:t> a. </a:t>
            </a:r>
            <a:r>
              <a:rPr lang="en-US" sz="1400" dirty="0" err="1">
                <a:latin typeface="Courier New"/>
                <a:ea typeface="Calibri"/>
                <a:cs typeface="Times New Roman"/>
              </a:rPr>
              <a:t>Mtn</a:t>
            </a:r>
            <a:r>
              <a:rPr lang="en-US" sz="1400" dirty="0">
                <a:latin typeface="Courier New"/>
                <a:ea typeface="Calibri"/>
                <a:cs typeface="Times New Roman"/>
              </a:rPr>
              <a:t> </a:t>
            </a:r>
            <a:r>
              <a:rPr lang="en-US" sz="1400" dirty="0" err="1">
                <a:latin typeface="Courier New"/>
                <a:ea typeface="Calibri"/>
                <a:cs typeface="Times New Roman"/>
              </a:rPr>
              <a:t>Strms</a:t>
            </a:r>
            <a:r>
              <a:rPr lang="en-US" sz="1400" dirty="0">
                <a:latin typeface="Courier New"/>
                <a:ea typeface="Calibri"/>
                <a:cs typeface="Times New Roman"/>
              </a:rPr>
              <a:t>      287862. 52.0     19 </a:t>
            </a:r>
            <a:r>
              <a:rPr lang="en-US" sz="1400" b="1" dirty="0" smtClean="0">
                <a:solidFill>
                  <a:srgbClr val="FF0000"/>
                </a:solidFill>
                <a:latin typeface="Arial Black" panose="020B0A04020102020204" pitchFamily="34" charset="0"/>
                <a:ea typeface="Calibri"/>
                <a:cs typeface="Times New Roman"/>
              </a:rPr>
              <a:t>7</a:t>
            </a:r>
            <a:r>
              <a:rPr lang="en-US" sz="1400" dirty="0" smtClean="0">
                <a:latin typeface="Courier New"/>
                <a:ea typeface="Calibri"/>
                <a:cs typeface="Times New Roman"/>
              </a:rPr>
              <a:t>    311    </a:t>
            </a:r>
            <a:r>
              <a:rPr lang="en-US" sz="1400" dirty="0">
                <a:latin typeface="Courier New"/>
                <a:ea typeface="Calibri"/>
                <a:cs typeface="Times New Roman"/>
              </a:rPr>
              <a:t>10</a:t>
            </a:r>
            <a:endParaRPr lang="en-US" sz="1400" dirty="0">
              <a:ea typeface="Calibri"/>
              <a:cs typeface="Times New Roman"/>
            </a:endParaRPr>
          </a:p>
          <a:p>
            <a:pPr>
              <a:lnSpc>
                <a:spcPct val="115000"/>
              </a:lnSpc>
            </a:pPr>
            <a:r>
              <a:rPr lang="en-US" sz="1400" dirty="0">
                <a:latin typeface="Courier New"/>
                <a:ea typeface="Calibri"/>
                <a:cs typeface="Times New Roman"/>
              </a:rPr>
              <a:t> b. </a:t>
            </a:r>
            <a:r>
              <a:rPr lang="en-US" sz="1400" dirty="0" smtClean="0">
                <a:latin typeface="Courier New"/>
                <a:ea typeface="Calibri"/>
                <a:cs typeface="Times New Roman"/>
              </a:rPr>
              <a:t>POTW            </a:t>
            </a:r>
            <a:r>
              <a:rPr lang="en-US" sz="1400" dirty="0">
                <a:latin typeface="Courier New"/>
                <a:ea typeface="Calibri"/>
                <a:cs typeface="Times New Roman"/>
              </a:rPr>
              <a:t>53126.  9.6    215 </a:t>
            </a:r>
            <a:r>
              <a:rPr lang="en-US" sz="1400" b="1" dirty="0" smtClean="0">
                <a:solidFill>
                  <a:srgbClr val="FF0000"/>
                </a:solidFill>
                <a:latin typeface="Arial Black" panose="020B0A04020102020204" pitchFamily="34" charset="0"/>
                <a:ea typeface="Calibri"/>
                <a:cs typeface="Times New Roman"/>
              </a:rPr>
              <a:t>79</a:t>
            </a:r>
            <a:r>
              <a:rPr lang="en-US" sz="1400" dirty="0" smtClean="0">
                <a:solidFill>
                  <a:srgbClr val="FF0000"/>
                </a:solidFill>
                <a:latin typeface="Courier New"/>
                <a:ea typeface="Calibri"/>
                <a:cs typeface="Times New Roman"/>
              </a:rPr>
              <a:t> </a:t>
            </a:r>
            <a:r>
              <a:rPr lang="en-US" sz="1400" dirty="0" smtClean="0">
                <a:latin typeface="Courier New"/>
                <a:ea typeface="Calibri"/>
                <a:cs typeface="Times New Roman"/>
              </a:rPr>
              <a:t>  1174   </a:t>
            </a:r>
            <a:r>
              <a:rPr lang="en-US" sz="1400" dirty="0">
                <a:latin typeface="Courier New"/>
                <a:ea typeface="Calibri"/>
                <a:cs typeface="Times New Roman"/>
              </a:rPr>
              <a:t>196</a:t>
            </a:r>
            <a:endParaRPr lang="en-US" sz="1400" dirty="0">
              <a:ea typeface="Calibri"/>
              <a:cs typeface="Times New Roman"/>
            </a:endParaRPr>
          </a:p>
          <a:p>
            <a:pPr>
              <a:lnSpc>
                <a:spcPct val="115000"/>
              </a:lnSpc>
            </a:pPr>
            <a:r>
              <a:rPr lang="en-US" sz="1400" dirty="0">
                <a:latin typeface="Courier New"/>
                <a:ea typeface="Calibri"/>
                <a:cs typeface="Times New Roman"/>
              </a:rPr>
              <a:t> c. Main L-other    77799. 14.1     21 </a:t>
            </a:r>
            <a:r>
              <a:rPr lang="en-US" sz="1400" b="1" dirty="0" smtClean="0">
                <a:solidFill>
                  <a:srgbClr val="FF0000"/>
                </a:solidFill>
                <a:latin typeface="Arial Black" panose="020B0A04020102020204" pitchFamily="34" charset="0"/>
                <a:ea typeface="Calibri"/>
                <a:cs typeface="Times New Roman"/>
              </a:rPr>
              <a:t>8</a:t>
            </a:r>
            <a:r>
              <a:rPr lang="en-US" sz="1400" dirty="0" smtClean="0">
                <a:solidFill>
                  <a:srgbClr val="FF0000"/>
                </a:solidFill>
                <a:latin typeface="Courier New"/>
                <a:ea typeface="Calibri"/>
                <a:cs typeface="Times New Roman"/>
              </a:rPr>
              <a:t> </a:t>
            </a:r>
            <a:r>
              <a:rPr lang="en-US" sz="1400" dirty="0" smtClean="0">
                <a:latin typeface="Courier New"/>
                <a:ea typeface="Calibri"/>
                <a:cs typeface="Times New Roman"/>
              </a:rPr>
              <a:t>   375    </a:t>
            </a:r>
            <a:r>
              <a:rPr lang="en-US" sz="1400" dirty="0">
                <a:latin typeface="Courier New"/>
                <a:ea typeface="Calibri"/>
                <a:cs typeface="Times New Roman"/>
              </a:rPr>
              <a:t>14</a:t>
            </a:r>
            <a:endParaRPr lang="en-US" sz="1400" dirty="0">
              <a:ea typeface="Calibri"/>
              <a:cs typeface="Times New Roman"/>
            </a:endParaRPr>
          </a:p>
          <a:p>
            <a:pPr>
              <a:lnSpc>
                <a:spcPct val="115000"/>
              </a:lnSpc>
            </a:pPr>
            <a:r>
              <a:rPr lang="en-US" sz="1400" dirty="0">
                <a:latin typeface="Courier New"/>
                <a:ea typeface="Calibri"/>
                <a:cs typeface="Times New Roman"/>
              </a:rPr>
              <a:t> d. Provo B-other   53232.  9.       4 </a:t>
            </a:r>
            <a:r>
              <a:rPr lang="en-US" sz="1400" b="1" dirty="0" smtClean="0">
                <a:solidFill>
                  <a:srgbClr val="FF0000"/>
                </a:solidFill>
                <a:latin typeface="Courier New" panose="02070309020205020404" pitchFamily="49" charset="0"/>
                <a:ea typeface="Calibri"/>
                <a:cs typeface="Courier New" panose="02070309020205020404" pitchFamily="49" charset="0"/>
              </a:rPr>
              <a:t>1</a:t>
            </a:r>
            <a:r>
              <a:rPr lang="en-US" sz="1400" dirty="0" smtClean="0">
                <a:solidFill>
                  <a:srgbClr val="FF0000"/>
                </a:solidFill>
                <a:latin typeface="Courier New"/>
                <a:ea typeface="Calibri"/>
                <a:cs typeface="Times New Roman"/>
              </a:rPr>
              <a:t> </a:t>
            </a:r>
            <a:r>
              <a:rPr lang="en-US" sz="1400" dirty="0" smtClean="0">
                <a:latin typeface="Courier New"/>
                <a:ea typeface="Calibri"/>
                <a:cs typeface="Times New Roman"/>
              </a:rPr>
              <a:t>   </a:t>
            </a:r>
            <a:r>
              <a:rPr lang="en-US" sz="1400" dirty="0">
                <a:latin typeface="Courier New"/>
                <a:ea typeface="Calibri"/>
                <a:cs typeface="Times New Roman"/>
              </a:rPr>
              <a:t>118 </a:t>
            </a:r>
            <a:r>
              <a:rPr lang="en-US" sz="1400" dirty="0" smtClean="0">
                <a:latin typeface="Courier New"/>
                <a:ea typeface="Calibri"/>
                <a:cs typeface="Times New Roman"/>
              </a:rPr>
              <a:t>    </a:t>
            </a:r>
            <a:r>
              <a:rPr lang="en-US" sz="1400" dirty="0">
                <a:latin typeface="Courier New"/>
                <a:ea typeface="Calibri"/>
                <a:cs typeface="Times New Roman"/>
              </a:rPr>
              <a:t>3</a:t>
            </a:r>
            <a:endParaRPr lang="en-US" sz="1400" dirty="0">
              <a:ea typeface="Calibri"/>
              <a:cs typeface="Times New Roman"/>
            </a:endParaRPr>
          </a:p>
          <a:p>
            <a:pPr>
              <a:lnSpc>
                <a:spcPct val="115000"/>
              </a:lnSpc>
              <a:tabLst>
                <a:tab pos="3063240" algn="ctr"/>
              </a:tabLst>
            </a:pPr>
            <a:r>
              <a:rPr lang="en-US" sz="1400" dirty="0">
                <a:latin typeface="Courier New"/>
                <a:ea typeface="Calibri"/>
                <a:cs typeface="Times New Roman"/>
              </a:rPr>
              <a:t> e. Gosh. B-other  </a:t>
            </a:r>
            <a:r>
              <a:rPr lang="en-US" sz="1400" u="sng" dirty="0">
                <a:latin typeface="Courier New"/>
                <a:ea typeface="Calibri"/>
                <a:cs typeface="Times New Roman"/>
              </a:rPr>
              <a:t> 23073.  4.2</a:t>
            </a:r>
            <a:r>
              <a:rPr lang="en-US" sz="1400" dirty="0">
                <a:latin typeface="Courier New"/>
                <a:ea typeface="Calibri"/>
                <a:cs typeface="Times New Roman"/>
              </a:rPr>
              <a:t>     </a:t>
            </a:r>
            <a:r>
              <a:rPr lang="en-US" sz="1400" u="sng" dirty="0">
                <a:latin typeface="Courier New"/>
                <a:ea typeface="Calibri"/>
                <a:cs typeface="Times New Roman"/>
              </a:rPr>
              <a:t> 4 </a:t>
            </a:r>
            <a:r>
              <a:rPr lang="en-US" sz="1400" b="1" u="sng" dirty="0" smtClean="0">
                <a:solidFill>
                  <a:srgbClr val="FF0000"/>
                </a:solidFill>
                <a:latin typeface="Courier New" panose="02070309020205020404" pitchFamily="49" charset="0"/>
                <a:ea typeface="Calibri"/>
                <a:cs typeface="Courier New" panose="02070309020205020404" pitchFamily="49" charset="0"/>
              </a:rPr>
              <a:t>1</a:t>
            </a:r>
            <a:r>
              <a:rPr lang="en-US" sz="1400" u="sng" dirty="0" smtClean="0">
                <a:solidFill>
                  <a:srgbClr val="FF0000"/>
                </a:solidFill>
                <a:latin typeface="Courier New"/>
                <a:ea typeface="Calibri"/>
                <a:cs typeface="Times New Roman"/>
              </a:rPr>
              <a:t> </a:t>
            </a:r>
            <a:r>
              <a:rPr lang="en-US" sz="1400" u="sng" dirty="0" smtClean="0">
                <a:latin typeface="Courier New"/>
                <a:ea typeface="Calibri"/>
                <a:cs typeface="Times New Roman"/>
              </a:rPr>
              <a:t>    </a:t>
            </a:r>
            <a:r>
              <a:rPr lang="en-US" sz="1400" u="sng" dirty="0">
                <a:latin typeface="Courier New"/>
                <a:ea typeface="Calibri"/>
                <a:cs typeface="Times New Roman"/>
              </a:rPr>
              <a:t>50  </a:t>
            </a:r>
            <a:r>
              <a:rPr lang="en-US" sz="1400" u="sng" dirty="0" smtClean="0">
                <a:latin typeface="Courier New"/>
                <a:ea typeface="Calibri"/>
                <a:cs typeface="Times New Roman"/>
              </a:rPr>
              <a:t>   </a:t>
            </a:r>
            <a:r>
              <a:rPr lang="en-US" sz="1400" u="sng" dirty="0">
                <a:latin typeface="Courier New"/>
                <a:ea typeface="Calibri"/>
                <a:cs typeface="Times New Roman"/>
              </a:rPr>
              <a:t>3</a:t>
            </a:r>
            <a:r>
              <a:rPr lang="en-US" sz="1400" dirty="0">
                <a:latin typeface="Courier New"/>
                <a:ea typeface="Calibri"/>
                <a:cs typeface="Times New Roman"/>
              </a:rPr>
              <a:t> </a:t>
            </a:r>
            <a:endParaRPr lang="en-US" sz="1400" dirty="0">
              <a:ea typeface="Calibri"/>
              <a:cs typeface="Times New Roman"/>
            </a:endParaRPr>
          </a:p>
          <a:p>
            <a:pPr>
              <a:lnSpc>
                <a:spcPct val="115000"/>
              </a:lnSpc>
            </a:pPr>
            <a:r>
              <a:rPr lang="en-US" sz="1400" dirty="0">
                <a:latin typeface="Courier New"/>
                <a:ea typeface="Calibri"/>
                <a:cs typeface="Times New Roman"/>
              </a:rPr>
              <a:t>   1. Subtotal:    495092. 89.5   </a:t>
            </a:r>
            <a:r>
              <a:rPr lang="en-US" sz="1400" dirty="0" smtClean="0">
                <a:latin typeface="Courier New"/>
                <a:ea typeface="Calibri"/>
                <a:cs typeface="Times New Roman"/>
              </a:rPr>
              <a:t> </a:t>
            </a:r>
            <a:r>
              <a:rPr lang="en-US" sz="1400" dirty="0">
                <a:latin typeface="Courier New"/>
                <a:ea typeface="Calibri"/>
                <a:cs typeface="Times New Roman"/>
              </a:rPr>
              <a:t>264 </a:t>
            </a:r>
            <a:r>
              <a:rPr lang="en-US" sz="1400" dirty="0" smtClean="0">
                <a:solidFill>
                  <a:srgbClr val="FF0000"/>
                </a:solidFill>
                <a:latin typeface="Arial Black" panose="020B0A04020102020204" pitchFamily="34" charset="0"/>
                <a:ea typeface="Calibri"/>
                <a:cs typeface="Times New Roman"/>
              </a:rPr>
              <a:t>97</a:t>
            </a:r>
            <a:r>
              <a:rPr lang="en-US" sz="1400" dirty="0" smtClean="0">
                <a:latin typeface="Courier New"/>
                <a:ea typeface="Calibri"/>
                <a:cs typeface="Times New Roman"/>
              </a:rPr>
              <a:t>  2028   </a:t>
            </a:r>
            <a:r>
              <a:rPr lang="en-US" sz="1400" dirty="0">
                <a:latin typeface="Courier New"/>
                <a:ea typeface="Calibri"/>
                <a:cs typeface="Times New Roman"/>
              </a:rPr>
              <a:t>226</a:t>
            </a:r>
            <a:endParaRPr lang="en-US" sz="1400" dirty="0">
              <a:ea typeface="Calibri"/>
              <a:cs typeface="Times New Roman"/>
            </a:endParaRPr>
          </a:p>
          <a:p>
            <a:pPr>
              <a:lnSpc>
                <a:spcPct val="115000"/>
              </a:lnSpc>
            </a:pPr>
            <a:r>
              <a:rPr lang="en-US" sz="1400" dirty="0">
                <a:latin typeface="Courier New"/>
                <a:ea typeface="Calibri"/>
                <a:cs typeface="Times New Roman"/>
              </a:rPr>
              <a:t>2. </a:t>
            </a:r>
            <a:r>
              <a:rPr lang="en-US" sz="1400" b="1" dirty="0">
                <a:latin typeface="Courier New"/>
                <a:ea typeface="Calibri"/>
                <a:cs typeface="Times New Roman"/>
              </a:rPr>
              <a:t>Fresh </a:t>
            </a:r>
            <a:r>
              <a:rPr lang="en-US" sz="1400" b="1" dirty="0" err="1">
                <a:latin typeface="Courier New"/>
                <a:ea typeface="Calibri"/>
                <a:cs typeface="Times New Roman"/>
              </a:rPr>
              <a:t>Grnd</a:t>
            </a:r>
            <a:r>
              <a:rPr lang="en-US" sz="1400" b="1" dirty="0">
                <a:latin typeface="Courier New"/>
                <a:ea typeface="Calibri"/>
                <a:cs typeface="Times New Roman"/>
              </a:rPr>
              <a:t> water</a:t>
            </a:r>
            <a:endParaRPr lang="en-US" sz="1400" dirty="0">
              <a:ea typeface="Calibri"/>
              <a:cs typeface="Times New Roman"/>
            </a:endParaRPr>
          </a:p>
          <a:p>
            <a:pPr>
              <a:lnSpc>
                <a:spcPct val="115000"/>
              </a:lnSpc>
            </a:pPr>
            <a:r>
              <a:rPr lang="en-US" sz="1400" dirty="0" smtClean="0">
                <a:latin typeface="Courier New"/>
                <a:ea typeface="Calibri"/>
                <a:cs typeface="Times New Roman"/>
              </a:rPr>
              <a:t>       Subtotal</a:t>
            </a:r>
            <a:r>
              <a:rPr lang="en-US" sz="1400" dirty="0">
                <a:latin typeface="Courier New"/>
                <a:ea typeface="Calibri"/>
                <a:cs typeface="Times New Roman"/>
              </a:rPr>
              <a:t>:    43171. </a:t>
            </a:r>
            <a:r>
              <a:rPr lang="en-US" sz="1400" dirty="0" smtClean="0">
                <a:latin typeface="Courier New"/>
                <a:ea typeface="Calibri"/>
                <a:cs typeface="Times New Roman"/>
              </a:rPr>
              <a:t> </a:t>
            </a:r>
            <a:r>
              <a:rPr lang="en-US" sz="1400" dirty="0">
                <a:latin typeface="Courier New"/>
                <a:ea typeface="Calibri"/>
                <a:cs typeface="Times New Roman"/>
              </a:rPr>
              <a:t>7.8      1   </a:t>
            </a:r>
            <a:r>
              <a:rPr lang="en-US" sz="1400" dirty="0" smtClean="0">
                <a:latin typeface="Courier New"/>
                <a:ea typeface="Calibri"/>
                <a:cs typeface="Times New Roman"/>
              </a:rPr>
              <a:t>   </a:t>
            </a:r>
            <a:r>
              <a:rPr lang="en-US" sz="1400" dirty="0">
                <a:latin typeface="Courier New"/>
                <a:ea typeface="Calibri"/>
                <a:cs typeface="Times New Roman"/>
              </a:rPr>
              <a:t>51 </a:t>
            </a:r>
            <a:r>
              <a:rPr lang="en-US" sz="1400" dirty="0" smtClean="0">
                <a:latin typeface="Courier New"/>
                <a:ea typeface="Calibri"/>
                <a:cs typeface="Times New Roman"/>
              </a:rPr>
              <a:t>    </a:t>
            </a:r>
            <a:r>
              <a:rPr lang="en-US" sz="1400" dirty="0">
                <a:latin typeface="Courier New"/>
                <a:ea typeface="Calibri"/>
                <a:cs typeface="Times New Roman"/>
              </a:rPr>
              <a:t>1   </a:t>
            </a:r>
            <a:endParaRPr lang="en-US" sz="1400" dirty="0">
              <a:ea typeface="Calibri"/>
              <a:cs typeface="Times New Roman"/>
            </a:endParaRPr>
          </a:p>
          <a:p>
            <a:pPr>
              <a:lnSpc>
                <a:spcPct val="115000"/>
              </a:lnSpc>
            </a:pPr>
            <a:r>
              <a:rPr lang="en-US" sz="1400" dirty="0">
                <a:latin typeface="Courier New"/>
                <a:ea typeface="Calibri"/>
                <a:cs typeface="Times New Roman"/>
              </a:rPr>
              <a:t>3. </a:t>
            </a:r>
            <a:r>
              <a:rPr lang="en-US" sz="1400" b="1" dirty="0">
                <a:latin typeface="Courier New"/>
                <a:ea typeface="Calibri"/>
                <a:cs typeface="Times New Roman"/>
              </a:rPr>
              <a:t>Thermal/Mineral GW</a:t>
            </a:r>
            <a:r>
              <a:rPr lang="en-US" sz="1400" dirty="0">
                <a:latin typeface="Courier New"/>
                <a:ea typeface="Calibri"/>
                <a:cs typeface="Times New Roman"/>
              </a:rPr>
              <a:t> </a:t>
            </a:r>
            <a:endParaRPr lang="en-US" sz="1400" dirty="0">
              <a:ea typeface="Calibri"/>
              <a:cs typeface="Times New Roman"/>
            </a:endParaRPr>
          </a:p>
          <a:p>
            <a:pPr>
              <a:lnSpc>
                <a:spcPct val="115000"/>
              </a:lnSpc>
            </a:pPr>
            <a:r>
              <a:rPr lang="en-US" sz="1400" dirty="0" smtClean="0">
                <a:latin typeface="Courier New"/>
                <a:ea typeface="Calibri"/>
                <a:cs typeface="Times New Roman"/>
              </a:rPr>
              <a:t>        </a:t>
            </a:r>
            <a:r>
              <a:rPr lang="en-US" sz="1400" dirty="0">
                <a:latin typeface="Courier New"/>
                <a:ea typeface="Calibri"/>
                <a:cs typeface="Times New Roman"/>
              </a:rPr>
              <a:t>Subtotal:  </a:t>
            </a:r>
            <a:r>
              <a:rPr lang="en-US" sz="1400" u="sng" dirty="0">
                <a:latin typeface="Courier New"/>
                <a:ea typeface="Calibri"/>
                <a:cs typeface="Times New Roman"/>
              </a:rPr>
              <a:t> 14744. </a:t>
            </a:r>
            <a:r>
              <a:rPr lang="en-US" sz="1400" u="sng" dirty="0" smtClean="0">
                <a:latin typeface="Courier New"/>
                <a:ea typeface="Calibri"/>
                <a:cs typeface="Times New Roman"/>
              </a:rPr>
              <a:t> </a:t>
            </a:r>
            <a:r>
              <a:rPr lang="en-US" sz="1400" u="sng" dirty="0">
                <a:latin typeface="Courier New"/>
                <a:ea typeface="Calibri"/>
                <a:cs typeface="Times New Roman"/>
              </a:rPr>
              <a:t>2.7</a:t>
            </a:r>
            <a:r>
              <a:rPr lang="en-US" sz="1400" dirty="0">
                <a:latin typeface="Courier New"/>
                <a:ea typeface="Calibri"/>
                <a:cs typeface="Times New Roman"/>
              </a:rPr>
              <a:t>     </a:t>
            </a:r>
            <a:r>
              <a:rPr lang="en-US" sz="1400" u="sng" dirty="0">
                <a:latin typeface="Courier New"/>
                <a:ea typeface="Calibri"/>
                <a:cs typeface="Times New Roman"/>
              </a:rPr>
              <a:t> 1   </a:t>
            </a:r>
            <a:r>
              <a:rPr lang="en-US" sz="1400" u="sng" dirty="0" smtClean="0">
                <a:latin typeface="Courier New"/>
                <a:ea typeface="Calibri"/>
                <a:cs typeface="Times New Roman"/>
              </a:rPr>
              <a:t>    </a:t>
            </a:r>
            <a:r>
              <a:rPr lang="en-US" sz="1400" u="sng" dirty="0">
                <a:latin typeface="Courier New"/>
                <a:ea typeface="Calibri"/>
                <a:cs typeface="Times New Roman"/>
              </a:rPr>
              <a:t>2  </a:t>
            </a:r>
            <a:r>
              <a:rPr lang="en-US" sz="1400" u="sng" dirty="0" smtClean="0">
                <a:latin typeface="Courier New"/>
                <a:ea typeface="Calibri"/>
                <a:cs typeface="Times New Roman"/>
              </a:rPr>
              <a:t>   </a:t>
            </a:r>
            <a:r>
              <a:rPr lang="en-US" sz="1400" u="sng" dirty="0">
                <a:latin typeface="Courier New"/>
                <a:ea typeface="Calibri"/>
                <a:cs typeface="Times New Roman"/>
              </a:rPr>
              <a:t>2</a:t>
            </a:r>
            <a:endParaRPr lang="en-US" sz="1400" dirty="0">
              <a:ea typeface="Calibri"/>
              <a:cs typeface="Times New Roman"/>
            </a:endParaRPr>
          </a:p>
          <a:p>
            <a:pPr>
              <a:lnSpc>
                <a:spcPct val="115000"/>
              </a:lnSpc>
            </a:pPr>
            <a:r>
              <a:rPr lang="en-US" sz="1400" dirty="0">
                <a:latin typeface="Courier New"/>
                <a:ea typeface="Calibri"/>
                <a:cs typeface="Times New Roman"/>
              </a:rPr>
              <a:t>    1,2&amp; 3 </a:t>
            </a:r>
            <a:r>
              <a:rPr lang="en-US" sz="1400" dirty="0" err="1">
                <a:latin typeface="Courier New"/>
                <a:ea typeface="Calibri"/>
                <a:cs typeface="Times New Roman"/>
              </a:rPr>
              <a:t>subtot</a:t>
            </a:r>
            <a:r>
              <a:rPr lang="en-US" sz="1400" dirty="0">
                <a:latin typeface="Courier New"/>
                <a:ea typeface="Calibri"/>
                <a:cs typeface="Times New Roman"/>
              </a:rPr>
              <a:t> 553007. 100.0   </a:t>
            </a:r>
            <a:endParaRPr lang="en-US" sz="1400" dirty="0">
              <a:ea typeface="Calibri"/>
              <a:cs typeface="Times New Roman"/>
            </a:endParaRPr>
          </a:p>
          <a:p>
            <a:pPr>
              <a:lnSpc>
                <a:spcPct val="115000"/>
              </a:lnSpc>
            </a:pPr>
            <a:r>
              <a:rPr lang="en-US" sz="1400" dirty="0">
                <a:latin typeface="Courier New"/>
                <a:ea typeface="Calibri"/>
                <a:cs typeface="Times New Roman"/>
              </a:rPr>
              <a:t>4. </a:t>
            </a:r>
            <a:r>
              <a:rPr lang="en-US" sz="1400" b="1" dirty="0" smtClean="0">
                <a:latin typeface="Courier New"/>
                <a:ea typeface="Calibri"/>
                <a:cs typeface="Times New Roman"/>
              </a:rPr>
              <a:t>Precipitation (rain and snow)</a:t>
            </a:r>
            <a:r>
              <a:rPr lang="en-US" sz="1400" dirty="0" smtClean="0">
                <a:latin typeface="Courier New"/>
                <a:ea typeface="Calibri"/>
                <a:cs typeface="Times New Roman"/>
              </a:rPr>
              <a:t>   </a:t>
            </a:r>
          </a:p>
          <a:p>
            <a:pPr>
              <a:lnSpc>
                <a:spcPct val="115000"/>
              </a:lnSpc>
            </a:pPr>
            <a:r>
              <a:rPr lang="en-US" sz="1400" dirty="0">
                <a:latin typeface="Courier New"/>
                <a:ea typeface="Calibri"/>
                <a:cs typeface="Times New Roman"/>
              </a:rPr>
              <a:t> </a:t>
            </a:r>
            <a:r>
              <a:rPr lang="en-US" sz="1400" dirty="0" smtClean="0">
                <a:latin typeface="Courier New"/>
                <a:ea typeface="Calibri"/>
                <a:cs typeface="Times New Roman"/>
              </a:rPr>
              <a:t>  Total </a:t>
            </a:r>
            <a:r>
              <a:rPr lang="en-US" sz="1400" dirty="0" err="1">
                <a:latin typeface="Courier New"/>
                <a:ea typeface="Calibri"/>
                <a:cs typeface="Times New Roman"/>
              </a:rPr>
              <a:t>Precip</a:t>
            </a:r>
            <a:r>
              <a:rPr lang="en-US" sz="1400" dirty="0">
                <a:latin typeface="Courier New"/>
                <a:ea typeface="Calibri"/>
                <a:cs typeface="Times New Roman"/>
              </a:rPr>
              <a:t> </a:t>
            </a:r>
            <a:r>
              <a:rPr lang="en-US" sz="1400" dirty="0" smtClean="0">
                <a:latin typeface="Courier New"/>
                <a:ea typeface="Calibri"/>
                <a:cs typeface="Times New Roman"/>
              </a:rPr>
              <a:t>    93164.          </a:t>
            </a:r>
            <a:r>
              <a:rPr lang="en-US" sz="1400" u="sng" dirty="0" smtClean="0">
                <a:latin typeface="Courier New"/>
                <a:ea typeface="Calibri"/>
                <a:cs typeface="Times New Roman"/>
              </a:rPr>
              <a:t> </a:t>
            </a:r>
            <a:r>
              <a:rPr lang="en-US" sz="1400" u="sng" dirty="0">
                <a:latin typeface="Courier New"/>
                <a:ea typeface="Calibri"/>
                <a:cs typeface="Times New Roman"/>
              </a:rPr>
              <a:t>6 </a:t>
            </a:r>
            <a:r>
              <a:rPr lang="en-US" sz="1400" u="sng" dirty="0" smtClean="0">
                <a:solidFill>
                  <a:srgbClr val="FF0000"/>
                </a:solidFill>
                <a:latin typeface="Arial Black" panose="020B0A04020102020204" pitchFamily="34" charset="0"/>
                <a:ea typeface="Calibri"/>
                <a:cs typeface="Times New Roman"/>
              </a:rPr>
              <a:t>2.2</a:t>
            </a:r>
            <a:r>
              <a:rPr lang="en-US" sz="1400" u="sng" dirty="0" smtClean="0">
                <a:latin typeface="Courier New"/>
                <a:ea typeface="Calibri"/>
                <a:cs typeface="Times New Roman"/>
              </a:rPr>
              <a:t>    </a:t>
            </a:r>
            <a:r>
              <a:rPr lang="en-US" sz="1400" u="sng" dirty="0">
                <a:latin typeface="Courier New"/>
                <a:ea typeface="Calibri"/>
                <a:cs typeface="Times New Roman"/>
              </a:rPr>
              <a:t>64    1</a:t>
            </a:r>
            <a:endParaRPr lang="en-US" sz="1400" dirty="0">
              <a:ea typeface="Calibri"/>
              <a:cs typeface="Times New Roman"/>
            </a:endParaRPr>
          </a:p>
          <a:p>
            <a:pPr>
              <a:lnSpc>
                <a:spcPct val="115000"/>
              </a:lnSpc>
            </a:pPr>
            <a:r>
              <a:rPr lang="en-US" sz="1400" dirty="0">
                <a:latin typeface="Courier New"/>
                <a:ea typeface="Calibri"/>
                <a:cs typeface="Times New Roman"/>
              </a:rPr>
              <a:t>     </a:t>
            </a:r>
            <a:r>
              <a:rPr lang="en-US" sz="1400" b="1" dirty="0">
                <a:latin typeface="Courier New"/>
                <a:ea typeface="Calibri"/>
                <a:cs typeface="Times New Roman"/>
              </a:rPr>
              <a:t>INFLOW TOTAL</a:t>
            </a:r>
            <a:r>
              <a:rPr lang="en-US" sz="1400" dirty="0">
                <a:latin typeface="Courier New"/>
                <a:ea typeface="Calibri"/>
                <a:cs typeface="Times New Roman"/>
              </a:rPr>
              <a:t>  646171.      </a:t>
            </a:r>
            <a:r>
              <a:rPr lang="en-US" sz="1400" dirty="0" smtClean="0">
                <a:latin typeface="Courier New"/>
                <a:ea typeface="Calibri"/>
                <a:cs typeface="Times New Roman"/>
              </a:rPr>
              <a:t>    </a:t>
            </a:r>
            <a:r>
              <a:rPr lang="en-US" sz="1400" b="1" dirty="0">
                <a:latin typeface="Courier New"/>
                <a:ea typeface="Calibri"/>
                <a:cs typeface="Times New Roman"/>
              </a:rPr>
              <a:t>272  </a:t>
            </a:r>
            <a:r>
              <a:rPr lang="en-US" sz="1400" b="1" dirty="0" smtClean="0">
                <a:latin typeface="Courier New"/>
                <a:ea typeface="Calibri"/>
                <a:cs typeface="Times New Roman"/>
              </a:rPr>
              <a:t>    2145  </a:t>
            </a:r>
            <a:r>
              <a:rPr lang="en-US" sz="1400" b="1" dirty="0">
                <a:latin typeface="Courier New"/>
                <a:ea typeface="Calibri"/>
                <a:cs typeface="Times New Roman"/>
              </a:rPr>
              <a:t>229</a:t>
            </a:r>
            <a:endParaRPr lang="en-US" sz="1400" dirty="0">
              <a:ea typeface="Calibri"/>
              <a:cs typeface="Times New Roman"/>
            </a:endParaRPr>
          </a:p>
          <a:p>
            <a:pPr>
              <a:lnSpc>
                <a:spcPct val="115000"/>
              </a:lnSpc>
            </a:pPr>
            <a:r>
              <a:rPr lang="en-US" sz="1400" b="1" dirty="0">
                <a:latin typeface="Courier New"/>
                <a:ea typeface="Calibri"/>
                <a:cs typeface="Times New Roman"/>
              </a:rPr>
              <a:t> </a:t>
            </a:r>
            <a:endParaRPr lang="en-US" sz="1400" dirty="0">
              <a:ea typeface="Calibri"/>
              <a:cs typeface="Times New Roman"/>
            </a:endParaRPr>
          </a:p>
          <a:p>
            <a:pPr>
              <a:lnSpc>
                <a:spcPct val="115000"/>
              </a:lnSpc>
            </a:pPr>
            <a:r>
              <a:rPr lang="en-US" sz="1400" dirty="0">
                <a:latin typeface="Courier New"/>
                <a:ea typeface="Calibri"/>
                <a:cs typeface="Times New Roman"/>
              </a:rPr>
              <a:t>II. </a:t>
            </a:r>
            <a:r>
              <a:rPr lang="en-US" sz="1400" b="1" dirty="0">
                <a:latin typeface="Courier New"/>
                <a:ea typeface="Calibri"/>
                <a:cs typeface="Times New Roman"/>
              </a:rPr>
              <a:t>Outflow.</a:t>
            </a:r>
            <a:endParaRPr lang="en-US" sz="1400" dirty="0">
              <a:ea typeface="Calibri"/>
              <a:cs typeface="Times New Roman"/>
            </a:endParaRPr>
          </a:p>
          <a:p>
            <a:pPr>
              <a:lnSpc>
                <a:spcPct val="115000"/>
              </a:lnSpc>
            </a:pPr>
            <a:r>
              <a:rPr lang="en-US" sz="1400" dirty="0">
                <a:latin typeface="Courier New"/>
                <a:ea typeface="Calibri"/>
                <a:cs typeface="Times New Roman"/>
              </a:rPr>
              <a:t>1. </a:t>
            </a:r>
            <a:r>
              <a:rPr lang="en-US" sz="1400" b="1" dirty="0" smtClean="0">
                <a:latin typeface="Courier New"/>
                <a:ea typeface="Calibri"/>
                <a:cs typeface="Times New Roman"/>
              </a:rPr>
              <a:t>Jordan </a:t>
            </a:r>
            <a:r>
              <a:rPr lang="en-US" sz="1400" b="1" dirty="0">
                <a:latin typeface="Courier New"/>
                <a:ea typeface="Calibri"/>
                <a:cs typeface="Times New Roman"/>
              </a:rPr>
              <a:t>River</a:t>
            </a:r>
            <a:r>
              <a:rPr lang="en-US" sz="1400" dirty="0">
                <a:latin typeface="Courier New"/>
                <a:ea typeface="Calibri"/>
                <a:cs typeface="Times New Roman"/>
              </a:rPr>
              <a:t> </a:t>
            </a:r>
            <a:r>
              <a:rPr lang="en-US" sz="1400" dirty="0" smtClean="0">
                <a:latin typeface="Courier New"/>
                <a:ea typeface="Calibri"/>
                <a:cs typeface="Times New Roman"/>
              </a:rPr>
              <a:t>   </a:t>
            </a:r>
            <a:r>
              <a:rPr lang="en-US" sz="1400" dirty="0">
                <a:latin typeface="Courier New"/>
                <a:ea typeface="Calibri"/>
                <a:cs typeface="Times New Roman"/>
              </a:rPr>
              <a:t>33604.           </a:t>
            </a:r>
            <a:r>
              <a:rPr lang="en-US" sz="1400" b="1" dirty="0">
                <a:latin typeface="Courier New"/>
                <a:ea typeface="Calibri"/>
                <a:cs typeface="Times New Roman"/>
              </a:rPr>
              <a:t>26 </a:t>
            </a:r>
            <a:r>
              <a:rPr lang="en-US" sz="1400" dirty="0" smtClean="0">
                <a:solidFill>
                  <a:srgbClr val="FF0000"/>
                </a:solidFill>
                <a:latin typeface="Arial Black" panose="020B0A04020102020204" pitchFamily="34" charset="0"/>
                <a:ea typeface="Calibri"/>
                <a:cs typeface="Times New Roman"/>
              </a:rPr>
              <a:t>9.6</a:t>
            </a:r>
            <a:r>
              <a:rPr lang="en-US" sz="1400" b="1" dirty="0" smtClean="0">
                <a:latin typeface="Courier New"/>
                <a:ea typeface="Calibri"/>
                <a:cs typeface="Times New Roman"/>
              </a:rPr>
              <a:t>   </a:t>
            </a:r>
            <a:r>
              <a:rPr lang="en-US" sz="1400" b="1" dirty="0">
                <a:latin typeface="Courier New"/>
                <a:ea typeface="Calibri"/>
                <a:cs typeface="Times New Roman"/>
              </a:rPr>
              <a:t>367   22</a:t>
            </a:r>
            <a:endParaRPr lang="en-US" sz="1400" dirty="0">
              <a:ea typeface="Calibri"/>
              <a:cs typeface="Times New Roman"/>
            </a:endParaRPr>
          </a:p>
          <a:p>
            <a:pPr>
              <a:lnSpc>
                <a:spcPct val="115000"/>
              </a:lnSpc>
            </a:pPr>
            <a:r>
              <a:rPr lang="en-US" sz="1400" dirty="0">
                <a:latin typeface="Courier New"/>
                <a:ea typeface="Calibri"/>
                <a:cs typeface="Times New Roman"/>
              </a:rPr>
              <a:t>2. </a:t>
            </a:r>
            <a:r>
              <a:rPr lang="en-US" sz="1400" dirty="0" smtClean="0">
                <a:latin typeface="Courier New"/>
                <a:ea typeface="Calibri"/>
                <a:cs typeface="Times New Roman"/>
              </a:rPr>
              <a:t> </a:t>
            </a:r>
            <a:r>
              <a:rPr lang="en-US" sz="1400" b="1" dirty="0" smtClean="0">
                <a:latin typeface="Courier New"/>
                <a:ea typeface="Calibri"/>
                <a:cs typeface="Times New Roman"/>
              </a:rPr>
              <a:t>Evaporation</a:t>
            </a:r>
            <a:r>
              <a:rPr lang="en-US" sz="1400" dirty="0" smtClean="0">
                <a:ea typeface="Calibri"/>
                <a:cs typeface="Times New Roman"/>
              </a:rPr>
              <a:t>      </a:t>
            </a:r>
            <a:r>
              <a:rPr lang="en-US" sz="1400" dirty="0" smtClean="0">
                <a:latin typeface="Courier New"/>
                <a:ea typeface="Calibri"/>
                <a:cs typeface="Times New Roman"/>
              </a:rPr>
              <a:t> </a:t>
            </a:r>
            <a:r>
              <a:rPr lang="en-US" sz="1400" dirty="0">
                <a:latin typeface="Courier New"/>
                <a:ea typeface="Calibri"/>
                <a:cs typeface="Times New Roman"/>
              </a:rPr>
              <a:t>332808.</a:t>
            </a:r>
            <a:endParaRPr lang="en-US" sz="1400" dirty="0">
              <a:ea typeface="Calibri"/>
              <a:cs typeface="Times New Roman"/>
            </a:endParaRPr>
          </a:p>
          <a:p>
            <a:pPr>
              <a:lnSpc>
                <a:spcPct val="115000"/>
              </a:lnSpc>
            </a:pPr>
            <a:r>
              <a:rPr lang="en-US" sz="1400" dirty="0">
                <a:latin typeface="Courier New"/>
                <a:ea typeface="Calibri"/>
                <a:cs typeface="Times New Roman"/>
              </a:rPr>
              <a:t>   II. Outflow tot </a:t>
            </a:r>
            <a:r>
              <a:rPr lang="en-US" sz="1400" dirty="0" smtClean="0">
                <a:latin typeface="Courier New"/>
                <a:ea typeface="Calibri"/>
                <a:cs typeface="Times New Roman"/>
              </a:rPr>
              <a:t>668853.</a:t>
            </a:r>
            <a:endParaRPr lang="en-US" sz="1400" dirty="0">
              <a:ea typeface="Calibri"/>
              <a:cs typeface="Times New Roman"/>
            </a:endParaRPr>
          </a:p>
          <a:p>
            <a:pPr>
              <a:lnSpc>
                <a:spcPct val="115000"/>
              </a:lnSpc>
            </a:pPr>
            <a:r>
              <a:rPr lang="en-US" sz="1400" dirty="0" smtClean="0">
                <a:latin typeface="Courier New"/>
                <a:ea typeface="Calibri"/>
                <a:cs typeface="Times New Roman"/>
              </a:rPr>
              <a:t> Change in Storage </a:t>
            </a:r>
            <a:r>
              <a:rPr lang="en-US" sz="1400" u="sng" dirty="0">
                <a:latin typeface="Courier New"/>
                <a:ea typeface="Calibri"/>
                <a:cs typeface="Times New Roman"/>
              </a:rPr>
              <a:t>-22682.</a:t>
            </a:r>
            <a:r>
              <a:rPr lang="en-US" sz="1400" dirty="0">
                <a:latin typeface="Courier New"/>
                <a:ea typeface="Calibri"/>
                <a:cs typeface="Times New Roman"/>
              </a:rPr>
              <a:t>         </a:t>
            </a:r>
            <a:r>
              <a:rPr lang="en-US" sz="1400" u="sng" dirty="0">
                <a:latin typeface="Courier New"/>
                <a:ea typeface="Calibri"/>
                <a:cs typeface="Times New Roman"/>
              </a:rPr>
              <a:t> TP  </a:t>
            </a:r>
            <a:r>
              <a:rPr lang="en-US" sz="1400" u="sng" dirty="0" smtClean="0">
                <a:solidFill>
                  <a:srgbClr val="C00000"/>
                </a:solidFill>
                <a:latin typeface="Courier New"/>
                <a:ea typeface="Calibri"/>
                <a:cs typeface="Times New Roman"/>
              </a:rPr>
              <a:t>%</a:t>
            </a:r>
            <a:r>
              <a:rPr lang="en-US" sz="1400" u="sng" dirty="0" smtClean="0">
                <a:latin typeface="Courier New"/>
                <a:ea typeface="Calibri"/>
                <a:cs typeface="Times New Roman"/>
              </a:rPr>
              <a:t>      </a:t>
            </a:r>
            <a:r>
              <a:rPr lang="en-US" sz="1400" u="sng" dirty="0">
                <a:latin typeface="Courier New"/>
                <a:ea typeface="Calibri"/>
                <a:cs typeface="Times New Roman"/>
              </a:rPr>
              <a:t>DN   DP</a:t>
            </a:r>
            <a:endParaRPr lang="en-US" sz="1400" dirty="0">
              <a:ea typeface="Calibri"/>
              <a:cs typeface="Times New Roman"/>
            </a:endParaRPr>
          </a:p>
          <a:p>
            <a:pPr>
              <a:lnSpc>
                <a:spcPct val="115000"/>
              </a:lnSpc>
            </a:pPr>
            <a:r>
              <a:rPr lang="en-US" sz="1400" dirty="0">
                <a:latin typeface="Courier New"/>
                <a:ea typeface="Calibri"/>
                <a:cs typeface="Times New Roman"/>
              </a:rPr>
              <a:t>          Net      646171.         </a:t>
            </a:r>
            <a:r>
              <a:rPr lang="en-US" sz="1400" b="1" dirty="0" smtClean="0">
                <a:latin typeface="Courier New"/>
                <a:ea typeface="Calibri"/>
                <a:cs typeface="Times New Roman"/>
              </a:rPr>
              <a:t>26  </a:t>
            </a:r>
            <a:r>
              <a:rPr lang="en-US" sz="1400" dirty="0" smtClean="0">
                <a:solidFill>
                  <a:srgbClr val="FF0000"/>
                </a:solidFill>
                <a:latin typeface="Arial Black" panose="020B0A04020102020204" pitchFamily="34" charset="0"/>
                <a:ea typeface="Calibri"/>
                <a:cs typeface="Times New Roman"/>
              </a:rPr>
              <a:t>9.6</a:t>
            </a:r>
            <a:r>
              <a:rPr lang="en-US" sz="1400" b="1" dirty="0" smtClean="0">
                <a:latin typeface="Courier New"/>
                <a:ea typeface="Calibri"/>
                <a:cs typeface="Times New Roman"/>
              </a:rPr>
              <a:t>    </a:t>
            </a:r>
            <a:r>
              <a:rPr lang="en-US" sz="1400" b="1" dirty="0">
                <a:latin typeface="Courier New"/>
                <a:ea typeface="Calibri"/>
                <a:cs typeface="Times New Roman"/>
              </a:rPr>
              <a:t>367   22</a:t>
            </a:r>
            <a:r>
              <a:rPr lang="en-US" sz="1400" dirty="0">
                <a:latin typeface="Courier New"/>
                <a:ea typeface="Calibri"/>
                <a:cs typeface="Times New Roman"/>
              </a:rPr>
              <a:t>  </a:t>
            </a:r>
            <a:r>
              <a:rPr lang="en-US" sz="1400" b="1" dirty="0">
                <a:latin typeface="Courier New"/>
                <a:ea typeface="Calibri"/>
                <a:cs typeface="Times New Roman"/>
              </a:rPr>
              <a:t> </a:t>
            </a:r>
            <a:endParaRPr lang="en-US" sz="1400" dirty="0">
              <a:ea typeface="Calibri"/>
              <a:cs typeface="Times New Roman"/>
            </a:endParaRPr>
          </a:p>
          <a:p>
            <a:pPr>
              <a:lnSpc>
                <a:spcPct val="115000"/>
              </a:lnSpc>
            </a:pPr>
            <a:r>
              <a:rPr lang="en-US" sz="1400" b="1" dirty="0">
                <a:latin typeface="Courier New"/>
                <a:ea typeface="Calibri"/>
                <a:cs typeface="Times New Roman"/>
              </a:rPr>
              <a:t> </a:t>
            </a:r>
            <a:r>
              <a:rPr lang="en-US" sz="1400" b="1" dirty="0" smtClean="0">
                <a:latin typeface="Courier New"/>
                <a:ea typeface="Calibri"/>
                <a:cs typeface="Times New Roman"/>
              </a:rPr>
              <a:t>Lost--</a:t>
            </a:r>
            <a:r>
              <a:rPr lang="en-US" sz="1400" b="1" dirty="0" smtClean="0">
                <a:solidFill>
                  <a:srgbClr val="FF0000"/>
                </a:solidFill>
                <a:latin typeface="Courier New"/>
                <a:ea typeface="Calibri"/>
                <a:cs typeface="Times New Roman"/>
              </a:rPr>
              <a:t>precipitated </a:t>
            </a:r>
            <a:r>
              <a:rPr lang="en-US" sz="1400" b="1" dirty="0">
                <a:solidFill>
                  <a:srgbClr val="FF0000"/>
                </a:solidFill>
                <a:latin typeface="Courier New"/>
                <a:ea typeface="Calibri"/>
                <a:cs typeface="Times New Roman"/>
              </a:rPr>
              <a:t>in the Lake</a:t>
            </a:r>
            <a:r>
              <a:rPr lang="en-US" sz="1400" b="1" dirty="0">
                <a:latin typeface="Courier New"/>
                <a:ea typeface="Calibri"/>
                <a:cs typeface="Times New Roman"/>
              </a:rPr>
              <a:t> </a:t>
            </a:r>
            <a:r>
              <a:rPr lang="en-US" sz="1400" b="1" dirty="0" smtClean="0">
                <a:latin typeface="Courier New"/>
                <a:ea typeface="Calibri"/>
                <a:cs typeface="Times New Roman"/>
              </a:rPr>
              <a:t>  </a:t>
            </a:r>
            <a:r>
              <a:rPr lang="en-US" sz="1400" b="1" dirty="0">
                <a:latin typeface="Courier New"/>
                <a:ea typeface="Calibri"/>
                <a:cs typeface="Times New Roman"/>
              </a:rPr>
              <a:t>246 </a:t>
            </a:r>
            <a:r>
              <a:rPr lang="en-US" sz="1400" dirty="0" smtClean="0">
                <a:solidFill>
                  <a:srgbClr val="FF0000"/>
                </a:solidFill>
                <a:latin typeface="Arial Black" panose="020B0A04020102020204" pitchFamily="34" charset="0"/>
                <a:ea typeface="Calibri"/>
                <a:cs typeface="Times New Roman"/>
              </a:rPr>
              <a:t>90.4</a:t>
            </a:r>
            <a:r>
              <a:rPr lang="en-US" sz="1400" b="1" dirty="0" smtClean="0">
                <a:latin typeface="Courier New"/>
                <a:ea typeface="Calibri"/>
                <a:cs typeface="Times New Roman"/>
              </a:rPr>
              <a:t>   </a:t>
            </a:r>
            <a:r>
              <a:rPr lang="en-US" sz="1400" b="1" dirty="0">
                <a:latin typeface="Courier New"/>
                <a:ea typeface="Calibri"/>
                <a:cs typeface="Times New Roman"/>
              </a:rPr>
              <a:t>1778  </a:t>
            </a:r>
            <a:r>
              <a:rPr lang="en-US" sz="1400" b="1" dirty="0" smtClean="0">
                <a:latin typeface="Courier New"/>
                <a:ea typeface="Calibri"/>
                <a:cs typeface="Times New Roman"/>
              </a:rPr>
              <a:t>207</a:t>
            </a:r>
            <a:endParaRPr lang="en-US" sz="800" b="1" dirty="0" smtClean="0">
              <a:latin typeface="Courier New"/>
              <a:ea typeface="Calibri"/>
              <a:cs typeface="Times New Roman"/>
            </a:endParaRPr>
          </a:p>
          <a:p>
            <a:pPr>
              <a:lnSpc>
                <a:spcPct val="115000"/>
              </a:lnSpc>
            </a:pPr>
            <a:r>
              <a:rPr lang="en-US" sz="800" b="1" dirty="0" smtClean="0">
                <a:latin typeface="Courier New"/>
                <a:ea typeface="Calibri"/>
                <a:cs typeface="Times New Roman"/>
              </a:rPr>
              <a:t>_______________________________________________________</a:t>
            </a:r>
            <a:endParaRPr lang="en-US" sz="1400" dirty="0">
              <a:ea typeface="Calibri"/>
              <a:cs typeface="Times New Roman"/>
            </a:endParaRPr>
          </a:p>
          <a:p>
            <a:pPr>
              <a:lnSpc>
                <a:spcPct val="115000"/>
              </a:lnSpc>
            </a:pPr>
            <a:r>
              <a:rPr lang="en-US" sz="1000" i="1" dirty="0" smtClean="0">
                <a:ea typeface="Calibri"/>
                <a:cs typeface="Times New Roman"/>
              </a:rPr>
              <a:t>these values are under final review and may change slightly </a:t>
            </a:r>
            <a:endParaRPr lang="en-US" sz="1000" i="1" dirty="0">
              <a:ea typeface="Calibri"/>
              <a:cs typeface="Times New Roman"/>
            </a:endParaRPr>
          </a:p>
        </p:txBody>
      </p:sp>
    </p:spTree>
    <p:extLst>
      <p:ext uri="{BB962C8B-B14F-4D97-AF65-F5344CB8AC3E}">
        <p14:creationId xmlns:p14="http://schemas.microsoft.com/office/powerpoint/2010/main" val="554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sp>
        <p:nvSpPr>
          <p:cNvPr id="3" name="Rectangle 2"/>
          <p:cNvSpPr/>
          <p:nvPr/>
        </p:nvSpPr>
        <p:spPr>
          <a:xfrm>
            <a:off x="914400" y="238896"/>
            <a:ext cx="7848600" cy="3194721"/>
          </a:xfrm>
          <a:prstGeom prst="rect">
            <a:avLst/>
          </a:prstGeom>
        </p:spPr>
        <p:txBody>
          <a:bodyPr wrap="square">
            <a:spAutoFit/>
          </a:bodyPr>
          <a:lstStyle/>
          <a:p>
            <a:pPr>
              <a:lnSpc>
                <a:spcPct val="115000"/>
              </a:lnSpc>
            </a:pPr>
            <a:r>
              <a:rPr lang="en-US" dirty="0">
                <a:ea typeface="Calibri"/>
                <a:cs typeface="Times New Roman"/>
              </a:rPr>
              <a:t>Table 3.  Nutrient Loadings to Utah Lake by water year, 2009 – 2013</a:t>
            </a:r>
          </a:p>
          <a:p>
            <a:pPr>
              <a:lnSpc>
                <a:spcPct val="115000"/>
              </a:lnSpc>
            </a:pPr>
            <a:r>
              <a:rPr lang="en-US" dirty="0">
                <a:ea typeface="Calibri"/>
                <a:cs typeface="Times New Roman"/>
              </a:rPr>
              <a:t>________________________________________________________</a:t>
            </a:r>
          </a:p>
          <a:p>
            <a:pPr>
              <a:lnSpc>
                <a:spcPct val="115000"/>
              </a:lnSpc>
            </a:pPr>
            <a:r>
              <a:rPr lang="en-US" dirty="0">
                <a:ea typeface="Calibri"/>
                <a:cs typeface="Times New Roman"/>
              </a:rPr>
              <a:t>	</a:t>
            </a:r>
            <a:r>
              <a:rPr lang="en-US" u="sng" dirty="0">
                <a:ea typeface="Calibri"/>
                <a:cs typeface="Times New Roman"/>
              </a:rPr>
              <a:t>Water Year</a:t>
            </a:r>
            <a:r>
              <a:rPr lang="en-US" dirty="0">
                <a:ea typeface="Calibri"/>
                <a:cs typeface="Times New Roman"/>
              </a:rPr>
              <a:t> </a:t>
            </a:r>
            <a:r>
              <a:rPr lang="en-US" dirty="0" smtClean="0">
                <a:ea typeface="Calibri"/>
                <a:cs typeface="Times New Roman"/>
              </a:rPr>
              <a:t>       </a:t>
            </a:r>
            <a:r>
              <a:rPr lang="en-US" u="sng" dirty="0" err="1" smtClean="0">
                <a:ea typeface="Calibri"/>
                <a:cs typeface="Times New Roman"/>
              </a:rPr>
              <a:t>Phos</a:t>
            </a:r>
            <a:r>
              <a:rPr lang="en-US" u="sng" dirty="0" smtClean="0">
                <a:ea typeface="Calibri"/>
                <a:cs typeface="Times New Roman"/>
              </a:rPr>
              <a:t>. </a:t>
            </a:r>
            <a:r>
              <a:rPr lang="en-US" sz="1400" u="sng" dirty="0" smtClean="0">
                <a:ea typeface="Calibri"/>
                <a:cs typeface="Times New Roman"/>
              </a:rPr>
              <a:t>tons/</a:t>
            </a:r>
            <a:r>
              <a:rPr lang="en-US" sz="1400" u="sng" dirty="0" err="1" smtClean="0">
                <a:ea typeface="Calibri"/>
                <a:cs typeface="Times New Roman"/>
              </a:rPr>
              <a:t>yr</a:t>
            </a:r>
            <a:r>
              <a:rPr lang="en-US" dirty="0" smtClean="0">
                <a:ea typeface="Calibri"/>
                <a:cs typeface="Times New Roman"/>
              </a:rPr>
              <a:t>               </a:t>
            </a:r>
            <a:r>
              <a:rPr lang="en-US" u="sng" dirty="0">
                <a:ea typeface="Calibri"/>
                <a:cs typeface="Times New Roman"/>
              </a:rPr>
              <a:t>SRP </a:t>
            </a:r>
            <a:r>
              <a:rPr lang="en-US" sz="1400" u="sng" dirty="0" smtClean="0">
                <a:ea typeface="Calibri"/>
                <a:cs typeface="Times New Roman"/>
              </a:rPr>
              <a:t>tons/</a:t>
            </a:r>
            <a:r>
              <a:rPr lang="en-US" sz="1400" u="sng" dirty="0" err="1" smtClean="0">
                <a:ea typeface="Calibri"/>
                <a:cs typeface="Times New Roman"/>
              </a:rPr>
              <a:t>yr</a:t>
            </a:r>
            <a:r>
              <a:rPr lang="en-US" u="sng" dirty="0" smtClean="0">
                <a:ea typeface="Calibri"/>
                <a:cs typeface="Times New Roman"/>
              </a:rPr>
              <a:t>      </a:t>
            </a:r>
            <a:r>
              <a:rPr lang="en-US" dirty="0" smtClean="0">
                <a:ea typeface="Calibri"/>
                <a:cs typeface="Times New Roman"/>
              </a:rPr>
              <a:t>            </a:t>
            </a:r>
            <a:r>
              <a:rPr lang="en-US" u="sng" dirty="0" smtClean="0">
                <a:ea typeface="Calibri"/>
                <a:cs typeface="Times New Roman"/>
              </a:rPr>
              <a:t>Nitrogen </a:t>
            </a:r>
            <a:r>
              <a:rPr lang="en-US" sz="1400" u="sng" dirty="0" smtClean="0">
                <a:ea typeface="Calibri"/>
                <a:cs typeface="Times New Roman"/>
              </a:rPr>
              <a:t>tons/</a:t>
            </a:r>
            <a:r>
              <a:rPr lang="en-US" sz="1400" u="sng" dirty="0" err="1" smtClean="0">
                <a:ea typeface="Calibri"/>
                <a:cs typeface="Times New Roman"/>
              </a:rPr>
              <a:t>yr</a:t>
            </a:r>
            <a:endParaRPr lang="en-US" sz="1400" u="sng" dirty="0" smtClean="0">
              <a:ea typeface="Calibri"/>
              <a:cs typeface="Times New Roman"/>
            </a:endParaRPr>
          </a:p>
          <a:p>
            <a:pPr>
              <a:lnSpc>
                <a:spcPct val="115000"/>
              </a:lnSpc>
            </a:pPr>
            <a:r>
              <a:rPr lang="en-US" dirty="0">
                <a:ea typeface="Calibri"/>
                <a:cs typeface="Times New Roman"/>
              </a:rPr>
              <a:t>	</a:t>
            </a:r>
            <a:r>
              <a:rPr lang="en-US" dirty="0" smtClean="0">
                <a:ea typeface="Calibri"/>
                <a:cs typeface="Times New Roman"/>
              </a:rPr>
              <a:t>2009</a:t>
            </a:r>
            <a:r>
              <a:rPr lang="en-US" dirty="0">
                <a:ea typeface="Calibri"/>
                <a:cs typeface="Times New Roman"/>
              </a:rPr>
              <a:t>		277		232		2235</a:t>
            </a:r>
          </a:p>
          <a:p>
            <a:pPr>
              <a:lnSpc>
                <a:spcPct val="115000"/>
              </a:lnSpc>
            </a:pPr>
            <a:r>
              <a:rPr lang="en-US" dirty="0">
                <a:ea typeface="Calibri"/>
                <a:cs typeface="Times New Roman"/>
              </a:rPr>
              <a:t>	2010		257		219		1813</a:t>
            </a:r>
          </a:p>
          <a:p>
            <a:pPr>
              <a:lnSpc>
                <a:spcPct val="115000"/>
              </a:lnSpc>
            </a:pPr>
            <a:r>
              <a:rPr lang="en-US" dirty="0">
                <a:ea typeface="Calibri"/>
                <a:cs typeface="Times New Roman"/>
              </a:rPr>
              <a:t>	2011		327		267		2872</a:t>
            </a:r>
          </a:p>
          <a:p>
            <a:pPr>
              <a:lnSpc>
                <a:spcPct val="115000"/>
              </a:lnSpc>
            </a:pPr>
            <a:r>
              <a:rPr lang="en-US" dirty="0">
                <a:ea typeface="Calibri"/>
                <a:cs typeface="Times New Roman"/>
              </a:rPr>
              <a:t>	2012		247		211		1812</a:t>
            </a:r>
          </a:p>
          <a:p>
            <a:pPr>
              <a:lnSpc>
                <a:spcPct val="115000"/>
              </a:lnSpc>
            </a:pPr>
            <a:r>
              <a:rPr lang="en-US" dirty="0">
                <a:ea typeface="Calibri"/>
                <a:cs typeface="Times New Roman"/>
              </a:rPr>
              <a:t>	2013		</a:t>
            </a:r>
            <a:r>
              <a:rPr lang="en-US" u="sng" dirty="0">
                <a:ea typeface="Calibri"/>
                <a:cs typeface="Times New Roman"/>
              </a:rPr>
              <a:t>252</a:t>
            </a:r>
            <a:r>
              <a:rPr lang="en-US" dirty="0">
                <a:ea typeface="Calibri"/>
                <a:cs typeface="Times New Roman"/>
              </a:rPr>
              <a:t>		</a:t>
            </a:r>
            <a:r>
              <a:rPr lang="en-US" u="sng" dirty="0">
                <a:ea typeface="Calibri"/>
                <a:cs typeface="Times New Roman"/>
              </a:rPr>
              <a:t>216</a:t>
            </a:r>
            <a:r>
              <a:rPr lang="en-US" dirty="0">
                <a:ea typeface="Calibri"/>
                <a:cs typeface="Times New Roman"/>
              </a:rPr>
              <a:t>		</a:t>
            </a:r>
            <a:r>
              <a:rPr lang="en-US" u="sng" dirty="0">
                <a:ea typeface="Calibri"/>
                <a:cs typeface="Times New Roman"/>
              </a:rPr>
              <a:t>1816</a:t>
            </a:r>
            <a:endParaRPr lang="en-US" dirty="0">
              <a:ea typeface="Calibri"/>
              <a:cs typeface="Times New Roman"/>
            </a:endParaRPr>
          </a:p>
          <a:p>
            <a:r>
              <a:rPr lang="en-US" dirty="0">
                <a:ea typeface="Calibri"/>
                <a:cs typeface="Times New Roman"/>
              </a:rPr>
              <a:t>	Average	</a:t>
            </a:r>
            <a:r>
              <a:rPr lang="en-US" dirty="0" smtClean="0">
                <a:ea typeface="Calibri"/>
                <a:cs typeface="Times New Roman"/>
              </a:rPr>
              <a:t>	</a:t>
            </a:r>
            <a:r>
              <a:rPr lang="en-US" b="1" dirty="0" smtClean="0">
                <a:solidFill>
                  <a:srgbClr val="FF0000"/>
                </a:solidFill>
                <a:ea typeface="Calibri"/>
                <a:cs typeface="Times New Roman"/>
              </a:rPr>
              <a:t>272</a:t>
            </a:r>
            <a:r>
              <a:rPr lang="en-US" b="1" dirty="0">
                <a:ea typeface="Calibri"/>
                <a:cs typeface="Times New Roman"/>
              </a:rPr>
              <a:t>		229		</a:t>
            </a:r>
            <a:r>
              <a:rPr lang="en-US" b="1" dirty="0">
                <a:solidFill>
                  <a:srgbClr val="FF0000"/>
                </a:solidFill>
                <a:ea typeface="Calibri"/>
                <a:cs typeface="Times New Roman"/>
              </a:rPr>
              <a:t>2145</a:t>
            </a:r>
            <a:r>
              <a:rPr lang="en-US" b="1" dirty="0">
                <a:ea typeface="Calibri"/>
                <a:cs typeface="Times New Roman"/>
              </a:rPr>
              <a:t>		</a:t>
            </a:r>
            <a:endParaRPr lang="en-US" dirty="0"/>
          </a:p>
        </p:txBody>
      </p:sp>
    </p:spTree>
    <p:extLst>
      <p:ext uri="{BB962C8B-B14F-4D97-AF65-F5344CB8AC3E}">
        <p14:creationId xmlns:p14="http://schemas.microsoft.com/office/powerpoint/2010/main" val="2757117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5867400"/>
          </a:xfrm>
        </p:spPr>
        <p:txBody>
          <a:bodyPr>
            <a:normAutofit/>
          </a:bodyPr>
          <a:lstStyle/>
          <a:p>
            <a:pPr marL="0" lvl="0" indent="0">
              <a:buNone/>
            </a:pPr>
            <a:r>
              <a:rPr lang="en-US" sz="2400" dirty="0">
                <a:solidFill>
                  <a:srgbClr val="FF0000"/>
                </a:solidFill>
                <a:latin typeface="Arial" panose="020B0604020202020204" pitchFamily="34" charset="0"/>
                <a:cs typeface="Arial" panose="020B0604020202020204" pitchFamily="34" charset="0"/>
              </a:rPr>
              <a:t>Utah </a:t>
            </a:r>
            <a:r>
              <a:rPr lang="en-US" sz="2400" dirty="0" smtClean="0">
                <a:solidFill>
                  <a:srgbClr val="FF0000"/>
                </a:solidFill>
                <a:latin typeface="Arial" panose="020B0604020202020204" pitchFamily="34" charset="0"/>
                <a:cs typeface="Arial" panose="020B0604020202020204" pitchFamily="34" charset="0"/>
              </a:rPr>
              <a:t>Lake has natural </a:t>
            </a:r>
            <a:r>
              <a:rPr lang="en-US" sz="2400" dirty="0">
                <a:solidFill>
                  <a:srgbClr val="FF0000"/>
                </a:solidFill>
                <a:latin typeface="Arial" panose="020B0604020202020204" pitchFamily="34" charset="0"/>
                <a:cs typeface="Arial" panose="020B0604020202020204" pitchFamily="34" charset="0"/>
              </a:rPr>
              <a:t>high turbidity, </a:t>
            </a:r>
            <a:r>
              <a:rPr lang="en-US" sz="2400" dirty="0" smtClean="0">
                <a:solidFill>
                  <a:srgbClr val="FF0000"/>
                </a:solidFill>
                <a:latin typeface="Arial" panose="020B0604020202020204" pitchFamily="34" charset="0"/>
                <a:cs typeface="Arial" panose="020B0604020202020204" pitchFamily="34" charset="0"/>
              </a:rPr>
              <a:t>Why?</a:t>
            </a:r>
          </a:p>
          <a:p>
            <a:pPr marL="0" lvl="0" indent="0">
              <a:buNone/>
            </a:pPr>
            <a:endParaRPr lang="en-US" sz="800" dirty="0" smtClean="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en-US" sz="2200" dirty="0" smtClean="0">
                <a:solidFill>
                  <a:srgbClr val="08027C"/>
                </a:solidFill>
                <a:latin typeface="Arial" panose="020B0604020202020204" pitchFamily="34" charset="0"/>
                <a:cs typeface="Arial" panose="020B0604020202020204" pitchFamily="34" charset="0"/>
              </a:rPr>
              <a:t>In-lake chemical precipitation </a:t>
            </a:r>
            <a:r>
              <a:rPr lang="en-US" sz="2200" dirty="0">
                <a:solidFill>
                  <a:srgbClr val="08027C"/>
                </a:solidFill>
                <a:latin typeface="Arial" panose="020B0604020202020204" pitchFamily="34" charset="0"/>
                <a:cs typeface="Arial" panose="020B0604020202020204" pitchFamily="34" charset="0"/>
              </a:rPr>
              <a:t>of </a:t>
            </a:r>
            <a:r>
              <a:rPr lang="en-US" sz="2200" dirty="0" smtClean="0">
                <a:solidFill>
                  <a:srgbClr val="08027C"/>
                </a:solidFill>
                <a:latin typeface="Arial" panose="020B0604020202020204" pitchFamily="34" charset="0"/>
                <a:cs typeface="Arial" panose="020B0604020202020204" pitchFamily="34" charset="0"/>
              </a:rPr>
              <a:t>calcium-carbonate-silica-phosphorus (largely clayey Marls) adds a natural, cloudy, mineral turbidity. </a:t>
            </a:r>
            <a:r>
              <a:rPr lang="en-US" sz="2200" dirty="0" smtClean="0">
                <a:solidFill>
                  <a:srgbClr val="FF0000"/>
                </a:solidFill>
                <a:latin typeface="Arial" panose="020B0604020202020204" pitchFamily="34" charset="0"/>
                <a:cs typeface="Arial" panose="020B0604020202020204" pitchFamily="34" charset="0"/>
              </a:rPr>
              <a:t>(</a:t>
            </a:r>
            <a:r>
              <a:rPr lang="en-US" sz="1800" dirty="0" smtClean="0">
                <a:solidFill>
                  <a:srgbClr val="FF0000"/>
                </a:solidFill>
                <a:latin typeface="Arial" panose="020B0604020202020204" pitchFamily="34" charset="0"/>
                <a:cs typeface="Arial" panose="020B0604020202020204" pitchFamily="34" charset="0"/>
              </a:rPr>
              <a:t>removes some </a:t>
            </a:r>
            <a:r>
              <a:rPr lang="en-US" sz="1800" dirty="0">
                <a:solidFill>
                  <a:srgbClr val="FF0000"/>
                </a:solidFill>
                <a:latin typeface="Arial" panose="020B0604020202020204" pitchFamily="34" charset="0"/>
                <a:cs typeface="Arial" panose="020B0604020202020204" pitchFamily="34" charset="0"/>
              </a:rPr>
              <a:t>100,000 tons of dissolved minerals per </a:t>
            </a:r>
            <a:r>
              <a:rPr lang="en-US" sz="1800" dirty="0" err="1" smtClean="0">
                <a:solidFill>
                  <a:srgbClr val="FF0000"/>
                </a:solidFill>
                <a:latin typeface="Arial" panose="020B0604020202020204" pitchFamily="34" charset="0"/>
                <a:cs typeface="Arial" panose="020B0604020202020204" pitchFamily="34" charset="0"/>
              </a:rPr>
              <a:t>yr</a:t>
            </a:r>
            <a:r>
              <a:rPr lang="en-US" sz="1800" dirty="0" smtClean="0">
                <a:solidFill>
                  <a:srgbClr val="FF0000"/>
                </a:solidFill>
                <a:latin typeface="Arial" panose="020B0604020202020204" pitchFamily="34" charset="0"/>
                <a:cs typeface="Arial" panose="020B0604020202020204" pitchFamily="34" charset="0"/>
              </a:rPr>
              <a:t>--this </a:t>
            </a:r>
            <a:r>
              <a:rPr lang="en-US" sz="1800" dirty="0">
                <a:solidFill>
                  <a:srgbClr val="FF0000"/>
                </a:solidFill>
                <a:latin typeface="Arial" panose="020B0604020202020204" pitchFamily="34" charset="0"/>
                <a:cs typeface="Arial" panose="020B0604020202020204" pitchFamily="34" charset="0"/>
              </a:rPr>
              <a:t>results in an avg. of about 2” of bottom sediments per </a:t>
            </a:r>
            <a:r>
              <a:rPr lang="en-US" sz="1800" dirty="0" smtClean="0">
                <a:solidFill>
                  <a:srgbClr val="FF0000"/>
                </a:solidFill>
                <a:latin typeface="Arial" panose="020B0604020202020204" pitchFamily="34" charset="0"/>
                <a:cs typeface="Arial" panose="020B0604020202020204" pitchFamily="34" charset="0"/>
              </a:rPr>
              <a:t>100 yrs.) </a:t>
            </a:r>
            <a:endParaRPr lang="en-US" sz="800" dirty="0" smtClean="0">
              <a:solidFill>
                <a:srgbClr val="FF0000"/>
              </a:solidFill>
              <a:latin typeface="Arial" panose="020B0604020202020204" pitchFamily="34" charset="0"/>
              <a:cs typeface="Arial" panose="020B0604020202020204" pitchFamily="34" charset="0"/>
            </a:endParaRPr>
          </a:p>
          <a:p>
            <a:pPr marL="0" indent="0">
              <a:buNone/>
            </a:pPr>
            <a:endParaRPr lang="en-US" sz="1400" dirty="0">
              <a:solidFill>
                <a:srgbClr val="08027C"/>
              </a:solidFill>
              <a:latin typeface="Arial" panose="020B0604020202020204" pitchFamily="34" charset="0"/>
              <a:cs typeface="Arial" panose="020B0604020202020204" pitchFamily="34" charset="0"/>
            </a:endParaRPr>
          </a:p>
          <a:p>
            <a:pPr marL="0" indent="0">
              <a:buNone/>
            </a:pPr>
            <a:r>
              <a:rPr lang="en-US" sz="2400" dirty="0" smtClean="0">
                <a:solidFill>
                  <a:srgbClr val="08027C"/>
                </a:solidFill>
                <a:latin typeface="Arial" panose="020B0604020202020204" pitchFamily="34" charset="0"/>
                <a:cs typeface="Arial" panose="020B0604020202020204" pitchFamily="34" charset="0"/>
              </a:rPr>
              <a:t>	</a:t>
            </a:r>
            <a:r>
              <a:rPr lang="en-US" sz="2400" dirty="0" err="1" smtClean="0">
                <a:solidFill>
                  <a:srgbClr val="08027C"/>
                </a:solidFill>
                <a:latin typeface="Arial" panose="020B0604020202020204" pitchFamily="34" charset="0"/>
                <a:cs typeface="Arial" panose="020B0604020202020204" pitchFamily="34" charset="0"/>
              </a:rPr>
              <a:t>Secchi</a:t>
            </a:r>
            <a:r>
              <a:rPr lang="en-US" sz="2400" dirty="0" smtClean="0">
                <a:solidFill>
                  <a:srgbClr val="08027C"/>
                </a:solidFill>
                <a:latin typeface="Arial" panose="020B0604020202020204" pitchFamily="34" charset="0"/>
                <a:cs typeface="Arial" panose="020B0604020202020204" pitchFamily="34" charset="0"/>
              </a:rPr>
              <a:t> </a:t>
            </a:r>
            <a:r>
              <a:rPr lang="en-US" sz="2400" dirty="0">
                <a:solidFill>
                  <a:srgbClr val="08027C"/>
                </a:solidFill>
                <a:latin typeface="Arial" panose="020B0604020202020204" pitchFamily="34" charset="0"/>
                <a:cs typeface="Arial" panose="020B0604020202020204" pitchFamily="34" charset="0"/>
              </a:rPr>
              <a:t>Disk readings </a:t>
            </a:r>
            <a:r>
              <a:rPr lang="en-US" sz="2400" dirty="0" smtClean="0">
                <a:solidFill>
                  <a:srgbClr val="08027C"/>
                </a:solidFill>
                <a:latin typeface="Arial" panose="020B0604020202020204" pitchFamily="34" charset="0"/>
                <a:cs typeface="Arial" panose="020B0604020202020204" pitchFamily="34" charset="0"/>
              </a:rPr>
              <a:t>indexes </a:t>
            </a:r>
            <a:r>
              <a:rPr lang="en-US" sz="2400" dirty="0">
                <a:solidFill>
                  <a:srgbClr val="08027C"/>
                </a:solidFill>
                <a:latin typeface="Arial" panose="020B0604020202020204" pitchFamily="34" charset="0"/>
                <a:cs typeface="Arial" panose="020B0604020202020204" pitchFamily="34" charset="0"/>
              </a:rPr>
              <a:t>light </a:t>
            </a:r>
            <a:r>
              <a:rPr lang="en-US" sz="2400" dirty="0" smtClean="0">
                <a:solidFill>
                  <a:srgbClr val="08027C"/>
                </a:solidFill>
                <a:latin typeface="Arial" panose="020B0604020202020204" pitchFamily="34" charset="0"/>
                <a:cs typeface="Arial" panose="020B0604020202020204" pitchFamily="34" charset="0"/>
              </a:rPr>
              <a:t>penetration.  </a:t>
            </a:r>
            <a:endParaRPr lang="en-US" sz="2400" dirty="0">
              <a:solidFill>
                <a:srgbClr val="08027C"/>
              </a:solidFill>
              <a:latin typeface="Arial" panose="020B0604020202020204" pitchFamily="34" charset="0"/>
              <a:cs typeface="Arial" panose="020B0604020202020204" pitchFamily="34" charset="0"/>
            </a:endParaRPr>
          </a:p>
          <a:p>
            <a:pPr marL="400050" lvl="1" indent="0">
              <a:buNone/>
            </a:pPr>
            <a:r>
              <a:rPr lang="en-US" sz="1800" dirty="0" smtClean="0">
                <a:solidFill>
                  <a:srgbClr val="FF0000"/>
                </a:solidFill>
                <a:latin typeface="Arial" panose="020B0604020202020204" pitchFamily="34" charset="0"/>
                <a:cs typeface="Arial" panose="020B0604020202020204" pitchFamily="34" charset="0"/>
              </a:rPr>
              <a:t>(</a:t>
            </a:r>
            <a:r>
              <a:rPr lang="en-US" sz="1800" dirty="0">
                <a:solidFill>
                  <a:srgbClr val="FF0000"/>
                </a:solidFill>
                <a:latin typeface="Arial" panose="020B0604020202020204" pitchFamily="34" charset="0"/>
                <a:cs typeface="Arial" panose="020B0604020202020204" pitchFamily="34" charset="0"/>
              </a:rPr>
              <a:t>Typically at 2x to 3x the </a:t>
            </a:r>
            <a:r>
              <a:rPr lang="en-US" sz="1800" dirty="0" err="1">
                <a:solidFill>
                  <a:srgbClr val="FF0000"/>
                </a:solidFill>
                <a:latin typeface="Arial" panose="020B0604020202020204" pitchFamily="34" charset="0"/>
                <a:cs typeface="Arial" panose="020B0604020202020204" pitchFamily="34" charset="0"/>
              </a:rPr>
              <a:t>Secchi</a:t>
            </a:r>
            <a:r>
              <a:rPr lang="en-US" sz="1800" dirty="0">
                <a:solidFill>
                  <a:srgbClr val="FF0000"/>
                </a:solidFill>
                <a:latin typeface="Arial" panose="020B0604020202020204" pitchFamily="34" charset="0"/>
                <a:cs typeface="Arial" panose="020B0604020202020204" pitchFamily="34" charset="0"/>
              </a:rPr>
              <a:t> depth there isn’t enough light for appreciable </a:t>
            </a:r>
            <a:r>
              <a:rPr lang="en-US" sz="1800" dirty="0" smtClean="0">
                <a:solidFill>
                  <a:srgbClr val="FF0000"/>
                </a:solidFill>
                <a:latin typeface="Arial" panose="020B0604020202020204" pitchFamily="34" charset="0"/>
                <a:cs typeface="Arial" panose="020B0604020202020204" pitchFamily="34" charset="0"/>
              </a:rPr>
              <a:t>algae growth—During </a:t>
            </a:r>
            <a:r>
              <a:rPr lang="en-US" sz="1800" dirty="0">
                <a:solidFill>
                  <a:srgbClr val="FF0000"/>
                </a:solidFill>
                <a:latin typeface="Arial" panose="020B0604020202020204" pitchFamily="34" charset="0"/>
                <a:cs typeface="Arial" panose="020B0604020202020204" pitchFamily="34" charset="0"/>
              </a:rPr>
              <a:t>the summer, </a:t>
            </a:r>
            <a:r>
              <a:rPr lang="en-US" sz="1800" dirty="0" err="1">
                <a:solidFill>
                  <a:srgbClr val="FF0000"/>
                </a:solidFill>
                <a:latin typeface="Arial" panose="020B0604020202020204" pitchFamily="34" charset="0"/>
                <a:cs typeface="Arial" panose="020B0604020202020204" pitchFamily="34" charset="0"/>
              </a:rPr>
              <a:t>Secchi</a:t>
            </a:r>
            <a:r>
              <a:rPr lang="en-US" sz="1800" dirty="0">
                <a:solidFill>
                  <a:srgbClr val="FF0000"/>
                </a:solidFill>
                <a:latin typeface="Arial" panose="020B0604020202020204" pitchFamily="34" charset="0"/>
                <a:cs typeface="Arial" panose="020B0604020202020204" pitchFamily="34" charset="0"/>
              </a:rPr>
              <a:t> depths in Utah Lake are </a:t>
            </a:r>
            <a:r>
              <a:rPr lang="en-US" sz="1800" dirty="0" smtClean="0">
                <a:solidFill>
                  <a:srgbClr val="FF0000"/>
                </a:solidFill>
                <a:latin typeface="Arial" panose="020B0604020202020204" pitchFamily="34" charset="0"/>
                <a:cs typeface="Arial" panose="020B0604020202020204" pitchFamily="34" charset="0"/>
              </a:rPr>
              <a:t>usually </a:t>
            </a:r>
            <a:r>
              <a:rPr lang="en-US" sz="1800" dirty="0">
                <a:solidFill>
                  <a:srgbClr val="FF0000"/>
                </a:solidFill>
                <a:latin typeface="Arial" panose="020B0604020202020204" pitchFamily="34" charset="0"/>
                <a:cs typeface="Arial" panose="020B0604020202020204" pitchFamily="34" charset="0"/>
              </a:rPr>
              <a:t>less than 1 ft.  (0.3 m)—indicating very high turbidity and </a:t>
            </a:r>
            <a:r>
              <a:rPr lang="en-US" sz="1800" dirty="0" smtClean="0">
                <a:solidFill>
                  <a:srgbClr val="FF0000"/>
                </a:solidFill>
                <a:latin typeface="Arial" panose="020B0604020202020204" pitchFamily="34" charset="0"/>
                <a:cs typeface="Arial" panose="020B0604020202020204" pitchFamily="34" charset="0"/>
              </a:rPr>
              <a:t>very limited algae growth below 1 to 2 </a:t>
            </a:r>
            <a:r>
              <a:rPr lang="en-US" sz="1800" dirty="0" err="1" smtClean="0">
                <a:solidFill>
                  <a:srgbClr val="FF0000"/>
                </a:solidFill>
                <a:latin typeface="Arial" panose="020B0604020202020204" pitchFamily="34" charset="0"/>
                <a:cs typeface="Arial" panose="020B0604020202020204" pitchFamily="34" charset="0"/>
              </a:rPr>
              <a:t>ft</a:t>
            </a:r>
            <a:r>
              <a:rPr lang="en-US" sz="1800" dirty="0" smtClean="0">
                <a:solidFill>
                  <a:srgbClr val="FF0000"/>
                </a:solidFill>
                <a:latin typeface="Arial" panose="020B0604020202020204" pitchFamily="34" charset="0"/>
                <a:cs typeface="Arial" panose="020B0604020202020204" pitchFamily="34" charset="0"/>
              </a:rPr>
              <a:t> deep.)</a:t>
            </a: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smtClean="0">
              <a:solidFill>
                <a:srgbClr val="08027C"/>
              </a:solidFill>
              <a:latin typeface="Arial" panose="020B0604020202020204" pitchFamily="34" charset="0"/>
              <a:cs typeface="Arial" panose="020B0604020202020204" pitchFamily="34" charset="0"/>
            </a:endParaRPr>
          </a:p>
          <a:p>
            <a:pPr marL="400050" lvl="1" indent="0">
              <a:buNone/>
            </a:pPr>
            <a:endParaRPr lang="en-US" sz="1800" dirty="0" smtClean="0">
              <a:solidFill>
                <a:srgbClr val="08027C"/>
              </a:solidFill>
              <a:latin typeface="Arial" panose="020B0604020202020204" pitchFamily="34" charset="0"/>
              <a:cs typeface="Arial" panose="020B0604020202020204" pitchFamily="34" charset="0"/>
            </a:endParaRPr>
          </a:p>
          <a:p>
            <a:pPr marL="457200" indent="-457200">
              <a:buFont typeface="+mj-lt"/>
              <a:buAutoNum type="arabicPeriod"/>
            </a:pPr>
            <a:endParaRPr lang="en-US" sz="1800" dirty="0">
              <a:solidFill>
                <a:srgbClr val="08027C"/>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267200"/>
            <a:ext cx="42005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7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876800"/>
          </a:xfrm>
        </p:spPr>
        <p:txBody>
          <a:bodyPr>
            <a:normAutofit/>
          </a:bodyPr>
          <a:lstStyle/>
          <a:p>
            <a:pPr marL="0" indent="0">
              <a:buNone/>
            </a:pPr>
            <a:r>
              <a:rPr lang="en-US" dirty="0" smtClean="0">
                <a:solidFill>
                  <a:srgbClr val="08027C"/>
                </a:solidFill>
                <a:latin typeface="Arial" panose="020B0604020202020204" pitchFamily="34" charset="0"/>
                <a:cs typeface="Arial" panose="020B0604020202020204" pitchFamily="34" charset="0"/>
              </a:rPr>
              <a:t>Utah Lake’s nature:</a:t>
            </a:r>
          </a:p>
          <a:p>
            <a:r>
              <a:rPr lang="en-US" sz="2800" dirty="0" smtClean="0">
                <a:solidFill>
                  <a:srgbClr val="08027C"/>
                </a:solidFill>
                <a:latin typeface="Arial" panose="020B0604020202020204" pitchFamily="34" charset="0"/>
                <a:cs typeface="Arial" panose="020B0604020202020204" pitchFamily="34" charset="0"/>
              </a:rPr>
              <a:t>shallow </a:t>
            </a:r>
          </a:p>
          <a:p>
            <a:r>
              <a:rPr lang="en-US" sz="2800" dirty="0" smtClean="0">
                <a:solidFill>
                  <a:srgbClr val="08027C"/>
                </a:solidFill>
                <a:latin typeface="Arial" panose="020B0604020202020204" pitchFamily="34" charset="0"/>
                <a:cs typeface="Arial" panose="020B0604020202020204" pitchFamily="34" charset="0"/>
              </a:rPr>
              <a:t>slightly saline </a:t>
            </a:r>
          </a:p>
          <a:p>
            <a:r>
              <a:rPr lang="en-US" sz="2800" dirty="0" smtClean="0">
                <a:solidFill>
                  <a:srgbClr val="08027C"/>
                </a:solidFill>
                <a:latin typeface="Arial" panose="020B0604020202020204" pitchFamily="34" charset="0"/>
                <a:cs typeface="Arial" panose="020B0604020202020204" pitchFamily="34" charset="0"/>
              </a:rPr>
              <a:t>turbid </a:t>
            </a:r>
          </a:p>
          <a:p>
            <a:r>
              <a:rPr lang="en-US" sz="2800" dirty="0" smtClean="0">
                <a:solidFill>
                  <a:srgbClr val="08027C"/>
                </a:solidFill>
                <a:latin typeface="Arial" panose="020B0604020202020204" pitchFamily="34" charset="0"/>
                <a:cs typeface="Arial" panose="020B0604020202020204" pitchFamily="34" charset="0"/>
              </a:rPr>
              <a:t>eutrophic</a:t>
            </a:r>
          </a:p>
          <a:p>
            <a:r>
              <a:rPr lang="en-US" sz="2800" dirty="0" smtClean="0">
                <a:solidFill>
                  <a:srgbClr val="08027C"/>
                </a:solidFill>
                <a:latin typeface="Arial" panose="020B0604020202020204" pitchFamily="34" charset="0"/>
                <a:cs typeface="Arial" panose="020B0604020202020204" pitchFamily="34" charset="0"/>
              </a:rPr>
              <a:t>in semi-arid region</a:t>
            </a:r>
          </a:p>
          <a:p>
            <a:pPr marL="0" indent="0">
              <a:buNone/>
            </a:pPr>
            <a:endParaRPr lang="en-US" sz="2600" dirty="0" smtClean="0">
              <a:solidFill>
                <a:srgbClr val="08027C"/>
              </a:solidFill>
              <a:latin typeface="Arial" panose="020B0604020202020204" pitchFamily="34" charset="0"/>
              <a:cs typeface="Arial" panose="020B0604020202020204" pitchFamily="34" charset="0"/>
            </a:endParaRPr>
          </a:p>
          <a:p>
            <a:pPr marL="0" indent="0">
              <a:buNone/>
            </a:pPr>
            <a:r>
              <a:rPr lang="en-US" sz="2000" i="1" dirty="0" smtClean="0">
                <a:solidFill>
                  <a:srgbClr val="293F11"/>
                </a:solidFill>
                <a:latin typeface="Arial" panose="020B0604020202020204" pitchFamily="34" charset="0"/>
                <a:cs typeface="Arial" panose="020B0604020202020204" pitchFamily="34" charset="0"/>
              </a:rPr>
              <a:t>Indications are that the lake has been this way since it stabilized after Lake Bonneville last receded some 8000 to10,000 </a:t>
            </a:r>
            <a:r>
              <a:rPr lang="en-US" sz="2000" i="1" dirty="0" err="1" smtClean="0">
                <a:solidFill>
                  <a:srgbClr val="293F11"/>
                </a:solidFill>
                <a:latin typeface="Arial" panose="020B0604020202020204" pitchFamily="34" charset="0"/>
                <a:cs typeface="Arial" panose="020B0604020202020204" pitchFamily="34" charset="0"/>
              </a:rPr>
              <a:t>yrs</a:t>
            </a:r>
            <a:r>
              <a:rPr lang="en-US" sz="2000" i="1" dirty="0" smtClean="0">
                <a:solidFill>
                  <a:srgbClr val="293F11"/>
                </a:solidFill>
                <a:latin typeface="Arial" panose="020B0604020202020204" pitchFamily="34" charset="0"/>
                <a:cs typeface="Arial" panose="020B0604020202020204" pitchFamily="34" charset="0"/>
              </a:rPr>
              <a:t> ago. </a:t>
            </a:r>
          </a:p>
          <a:p>
            <a:pPr marL="0" indent="0">
              <a:buNone/>
            </a:pPr>
            <a:endParaRPr lang="en-US" sz="2400" b="1" i="1" dirty="0">
              <a:solidFill>
                <a:srgbClr val="1C310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305800" cy="4419600"/>
          </a:xfrm>
        </p:spPr>
        <p:txBody>
          <a:bodyPr>
            <a:normAutofit/>
          </a:bodyPr>
          <a:lstStyle/>
          <a:p>
            <a:pPr marL="0" indent="0">
              <a:buNone/>
            </a:pPr>
            <a:r>
              <a:rPr lang="en-US" sz="2400" dirty="0" smtClean="0">
                <a:solidFill>
                  <a:srgbClr val="FF0000"/>
                </a:solidFill>
                <a:latin typeface="Arial" panose="020B0604020202020204" pitchFamily="34" charset="0"/>
                <a:cs typeface="Arial" panose="020B0604020202020204" pitchFamily="34" charset="0"/>
              </a:rPr>
              <a:t>Light limitation? </a:t>
            </a:r>
            <a:r>
              <a:rPr lang="en-US" sz="1600" dirty="0" smtClean="0">
                <a:solidFill>
                  <a:srgbClr val="FF0000"/>
                </a:solidFill>
                <a:latin typeface="Arial" panose="020B0604020202020204" pitchFamily="34" charset="0"/>
                <a:cs typeface="Arial" panose="020B0604020202020204" pitchFamily="34" charset="0"/>
              </a:rPr>
              <a:t>Cont.</a:t>
            </a:r>
          </a:p>
          <a:p>
            <a:pPr marL="0" indent="0">
              <a:buNone/>
            </a:pPr>
            <a:endParaRPr lang="en-US" sz="2400" dirty="0">
              <a:solidFill>
                <a:srgbClr val="FF0000"/>
              </a:solidFill>
              <a:latin typeface="Arial" panose="020B0604020202020204" pitchFamily="34" charset="0"/>
              <a:cs typeface="Arial" panose="020B0604020202020204" pitchFamily="34" charset="0"/>
            </a:endParaRPr>
          </a:p>
          <a:p>
            <a:pPr marL="400050" lvl="1" indent="0">
              <a:buNone/>
            </a:pPr>
            <a:r>
              <a:rPr lang="en-US" sz="2000" dirty="0" smtClean="0">
                <a:solidFill>
                  <a:srgbClr val="08027C"/>
                </a:solidFill>
                <a:latin typeface="Arial" panose="020B0604020202020204" pitchFamily="34" charset="0"/>
                <a:cs typeface="Arial" panose="020B0604020202020204" pitchFamily="34" charset="0"/>
              </a:rPr>
              <a:t>Avg</a:t>
            </a:r>
            <a:r>
              <a:rPr lang="en-US" sz="2000" dirty="0">
                <a:solidFill>
                  <a:srgbClr val="08027C"/>
                </a:solidFill>
                <a:latin typeface="Arial" panose="020B0604020202020204" pitchFamily="34" charset="0"/>
                <a:cs typeface="Arial" panose="020B0604020202020204" pitchFamily="34" charset="0"/>
              </a:rPr>
              <a:t>. depth of Lake is about 9 ft.  Frequent waves stir up and re-suspend the flocculent, precipitated sediments resulting in turbid, </a:t>
            </a:r>
            <a:r>
              <a:rPr lang="en-US" sz="2000" dirty="0" smtClean="0">
                <a:solidFill>
                  <a:srgbClr val="08027C"/>
                </a:solidFill>
                <a:latin typeface="Arial" panose="020B0604020202020204" pitchFamily="34" charset="0"/>
                <a:cs typeface="Arial" panose="020B0604020202020204" pitchFamily="34" charset="0"/>
              </a:rPr>
              <a:t>light-limiting, </a:t>
            </a:r>
            <a:r>
              <a:rPr lang="en-US" sz="2000" dirty="0">
                <a:solidFill>
                  <a:srgbClr val="08027C"/>
                </a:solidFill>
                <a:latin typeface="Arial" panose="020B0604020202020204" pitchFamily="34" charset="0"/>
                <a:cs typeface="Arial" panose="020B0604020202020204" pitchFamily="34" charset="0"/>
              </a:rPr>
              <a:t>algae-growth conditions </a:t>
            </a:r>
            <a:r>
              <a:rPr lang="en-US" sz="2000" dirty="0" smtClean="0">
                <a:solidFill>
                  <a:srgbClr val="08027C"/>
                </a:solidFill>
                <a:latin typeface="Arial" panose="020B0604020202020204" pitchFamily="34" charset="0"/>
                <a:cs typeface="Arial" panose="020B0604020202020204" pitchFamily="34" charset="0"/>
              </a:rPr>
              <a:t>most </a:t>
            </a:r>
            <a:r>
              <a:rPr lang="en-US" sz="2000" dirty="0">
                <a:solidFill>
                  <a:srgbClr val="08027C"/>
                </a:solidFill>
                <a:latin typeface="Arial" panose="020B0604020202020204" pitchFamily="34" charset="0"/>
                <a:cs typeface="Arial" panose="020B0604020202020204" pitchFamily="34" charset="0"/>
              </a:rPr>
              <a:t>of the </a:t>
            </a:r>
            <a:r>
              <a:rPr lang="en-US" sz="2000" dirty="0" smtClean="0">
                <a:solidFill>
                  <a:srgbClr val="08027C"/>
                </a:solidFill>
                <a:latin typeface="Arial" panose="020B0604020202020204" pitchFamily="34" charset="0"/>
                <a:cs typeface="Arial" panose="020B0604020202020204" pitchFamily="34" charset="0"/>
              </a:rPr>
              <a:t>time.</a:t>
            </a:r>
            <a:endParaRPr lang="en-US" sz="2000" dirty="0">
              <a:solidFill>
                <a:srgbClr val="FF0000"/>
              </a:solidFill>
              <a:latin typeface="Arial" panose="020B0604020202020204" pitchFamily="34" charset="0"/>
              <a:cs typeface="Arial" panose="020B0604020202020204" pitchFamily="34" charset="0"/>
            </a:endParaRPr>
          </a:p>
          <a:p>
            <a:pPr marL="400050" lvl="1" indent="0">
              <a:buNone/>
            </a:pPr>
            <a:endParaRPr lang="en-US" sz="2000" dirty="0">
              <a:solidFill>
                <a:srgbClr val="FF0000"/>
              </a:solidFill>
              <a:latin typeface="Arial" panose="020B0604020202020204" pitchFamily="34" charset="0"/>
              <a:cs typeface="Arial" panose="020B0604020202020204" pitchFamily="34" charset="0"/>
            </a:endParaRPr>
          </a:p>
          <a:p>
            <a:pPr marL="400050" lvl="1" indent="0">
              <a:buNone/>
            </a:pPr>
            <a:r>
              <a:rPr lang="en-US" sz="2400" dirty="0" err="1" smtClean="0">
                <a:solidFill>
                  <a:srgbClr val="FF0000"/>
                </a:solidFill>
                <a:latin typeface="Arial" panose="020B0604020202020204" pitchFamily="34" charset="0"/>
                <a:cs typeface="Arial" panose="020B0604020202020204" pitchFamily="34" charset="0"/>
              </a:rPr>
              <a:t>Ans</a:t>
            </a:r>
            <a:r>
              <a:rPr lang="en-US" sz="2400" dirty="0" smtClean="0">
                <a:solidFill>
                  <a:srgbClr val="FF0000"/>
                </a:solidFill>
                <a:latin typeface="Arial" panose="020B0604020202020204" pitchFamily="34" charset="0"/>
                <a:cs typeface="Arial" panose="020B0604020202020204" pitchFamily="34" charset="0"/>
              </a:rPr>
              <a:t>:  Overall Utah Lake algae growth is light-limited!</a:t>
            </a:r>
          </a:p>
        </p:txBody>
      </p:sp>
    </p:spTree>
    <p:extLst>
      <p:ext uri="{BB962C8B-B14F-4D97-AF65-F5344CB8AC3E}">
        <p14:creationId xmlns:p14="http://schemas.microsoft.com/office/powerpoint/2010/main" val="189087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3962400"/>
          </a:xfrm>
        </p:spPr>
        <p:txBody>
          <a:bodyPr>
            <a:normAutofit/>
          </a:bodyPr>
          <a:lstStyle/>
          <a:p>
            <a:pPr marL="0" indent="0">
              <a:buNone/>
            </a:pPr>
            <a:r>
              <a:rPr lang="en-US" sz="2400" dirty="0" smtClean="0">
                <a:solidFill>
                  <a:srgbClr val="FF0000"/>
                </a:solidFill>
                <a:latin typeface="Arial" panose="020B0604020202020204" pitchFamily="34" charset="0"/>
                <a:cs typeface="Arial" panose="020B0604020202020204" pitchFamily="34" charset="0"/>
              </a:rPr>
              <a:t>Might P &amp; N possibly be limiting?</a:t>
            </a:r>
          </a:p>
          <a:p>
            <a:pPr marL="0" indent="0">
              <a:buNone/>
            </a:pPr>
            <a:endParaRPr lang="en-US" sz="2400" dirty="0">
              <a:solidFill>
                <a:srgbClr val="FF0000"/>
              </a:solidFill>
              <a:latin typeface="Arial" panose="020B0604020202020204" pitchFamily="34" charset="0"/>
              <a:cs typeface="Arial" panose="020B0604020202020204" pitchFamily="34" charset="0"/>
            </a:endParaRPr>
          </a:p>
          <a:p>
            <a:pPr marL="0" indent="0">
              <a:buNone/>
            </a:pPr>
            <a:r>
              <a:rPr lang="en-US" sz="2400" dirty="0" smtClean="0">
                <a:solidFill>
                  <a:srgbClr val="08027C"/>
                </a:solidFill>
                <a:latin typeface="Arial" panose="020B0604020202020204" pitchFamily="34" charset="0"/>
                <a:cs typeface="Arial" panose="020B0604020202020204" pitchFamily="34" charset="0"/>
              </a:rPr>
              <a:t>To answer this question, consider:</a:t>
            </a:r>
          </a:p>
          <a:p>
            <a:pPr marL="0" indent="0">
              <a:buNone/>
            </a:pPr>
            <a:endParaRPr lang="en-US" sz="2400" dirty="0" smtClean="0">
              <a:solidFill>
                <a:srgbClr val="08027C"/>
              </a:solidFill>
              <a:latin typeface="Arial" panose="020B0604020202020204" pitchFamily="34" charset="0"/>
              <a:cs typeface="Arial" panose="020B0604020202020204" pitchFamily="34" charset="0"/>
            </a:endParaRPr>
          </a:p>
          <a:p>
            <a:pPr marL="914400" lvl="1" indent="-457200">
              <a:buFont typeface="Arial" panose="020B0604020202020204" pitchFamily="34" charset="0"/>
              <a:buAutoNum type="arabicPeriod"/>
            </a:pPr>
            <a:r>
              <a:rPr lang="en-US" sz="2400" dirty="0">
                <a:solidFill>
                  <a:srgbClr val="08027C"/>
                </a:solidFill>
                <a:latin typeface="Arial" panose="020B0604020202020204" pitchFamily="34" charset="0"/>
                <a:cs typeface="Arial" panose="020B0604020202020204" pitchFamily="34" charset="0"/>
              </a:rPr>
              <a:t>What are the actual in-lake </a:t>
            </a:r>
            <a:r>
              <a:rPr lang="en-US" sz="2400" dirty="0" smtClean="0">
                <a:solidFill>
                  <a:srgbClr val="08027C"/>
                </a:solidFill>
                <a:latin typeface="Arial" panose="020B0604020202020204" pitchFamily="34" charset="0"/>
                <a:cs typeface="Arial" panose="020B0604020202020204" pitchFamily="34" charset="0"/>
              </a:rPr>
              <a:t>conditions?</a:t>
            </a:r>
          </a:p>
          <a:p>
            <a:pPr marL="914400" lvl="1" indent="-457200">
              <a:buFont typeface="Arial" panose="020B0604020202020204" pitchFamily="34" charset="0"/>
              <a:buAutoNum type="arabicPeriod"/>
            </a:pPr>
            <a:endParaRPr lang="en-US" sz="2400" dirty="0">
              <a:solidFill>
                <a:srgbClr val="08027C"/>
              </a:solidFill>
              <a:latin typeface="Arial" panose="020B0604020202020204" pitchFamily="34" charset="0"/>
              <a:cs typeface="Arial" panose="020B0604020202020204" pitchFamily="34" charset="0"/>
            </a:endParaRPr>
          </a:p>
          <a:p>
            <a:pPr marL="914400" lvl="1" indent="-457200">
              <a:buFont typeface="Arial" panose="020B0604020202020204" pitchFamily="34" charset="0"/>
              <a:buAutoNum type="arabicPeriod"/>
            </a:pPr>
            <a:r>
              <a:rPr lang="en-US" sz="2400" dirty="0" smtClean="0">
                <a:solidFill>
                  <a:srgbClr val="08027C"/>
                </a:solidFill>
                <a:latin typeface="Arial" panose="020B0604020202020204" pitchFamily="34" charset="0"/>
                <a:cs typeface="Arial" panose="020B0604020202020204" pitchFamily="34" charset="0"/>
              </a:rPr>
              <a:t>What do predictive Trophic Level models indicate?</a:t>
            </a:r>
          </a:p>
          <a:p>
            <a:pPr marL="914400" lvl="1" indent="-457200">
              <a:buAutoNum type="arabicPeriod"/>
            </a:pPr>
            <a:endParaRPr lang="en-US" sz="2400" dirty="0" smtClean="0">
              <a:solidFill>
                <a:srgbClr val="0802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158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533401"/>
            <a:ext cx="8229600" cy="3581400"/>
          </a:xfrm>
        </p:spPr>
        <p:txBody>
          <a:bodyPr>
            <a:normAutofit/>
          </a:bodyPr>
          <a:lstStyle/>
          <a:p>
            <a:pPr marL="0" indent="0">
              <a:buNone/>
            </a:pPr>
            <a:r>
              <a:rPr lang="en-US" sz="2400" dirty="0" smtClean="0">
                <a:solidFill>
                  <a:srgbClr val="08027C"/>
                </a:solidFill>
                <a:latin typeface="Arial" panose="020B0604020202020204" pitchFamily="34" charset="0"/>
                <a:cs typeface="Arial" panose="020B0604020202020204" pitchFamily="34" charset="0"/>
              </a:rPr>
              <a:t>1.  What </a:t>
            </a:r>
            <a:r>
              <a:rPr lang="en-US" sz="2400" dirty="0">
                <a:solidFill>
                  <a:srgbClr val="08027C"/>
                </a:solidFill>
                <a:latin typeface="Arial" panose="020B0604020202020204" pitchFamily="34" charset="0"/>
                <a:cs typeface="Arial" panose="020B0604020202020204" pitchFamily="34" charset="0"/>
              </a:rPr>
              <a:t>are the actual in-lake conditions</a:t>
            </a:r>
            <a:r>
              <a:rPr lang="en-US" sz="2400" dirty="0" smtClean="0">
                <a:solidFill>
                  <a:srgbClr val="08027C"/>
                </a:solidFill>
                <a:latin typeface="Arial" panose="020B0604020202020204" pitchFamily="34" charset="0"/>
                <a:cs typeface="Arial" panose="020B0604020202020204" pitchFamily="34" charset="0"/>
              </a:rPr>
              <a:t>?</a:t>
            </a:r>
          </a:p>
          <a:p>
            <a:pPr marL="0" indent="0">
              <a:buNone/>
            </a:pPr>
            <a:r>
              <a:rPr lang="en-US" sz="2400" b="1" dirty="0" smtClean="0">
                <a:solidFill>
                  <a:srgbClr val="517A00"/>
                </a:solidFill>
                <a:latin typeface="Arial" panose="020B0604020202020204" pitchFamily="34" charset="0"/>
                <a:cs typeface="Arial" panose="020B0604020202020204" pitchFamily="34" charset="0"/>
              </a:rPr>
              <a:t>Carlson Trophic State Index </a:t>
            </a:r>
          </a:p>
          <a:p>
            <a:pPr marL="0" indent="0">
              <a:buNone/>
            </a:pPr>
            <a:r>
              <a:rPr lang="en-US" sz="1800" dirty="0" smtClean="0">
                <a:solidFill>
                  <a:srgbClr val="08027C"/>
                </a:solidFill>
                <a:latin typeface="Arial" panose="020B0604020202020204" pitchFamily="34" charset="0"/>
                <a:cs typeface="Arial" panose="020B0604020202020204" pitchFamily="34" charset="0"/>
              </a:rPr>
              <a:t>(In-lake conditions—normally use the average of summer conditions)</a:t>
            </a:r>
          </a:p>
          <a:p>
            <a:pPr marL="0" indent="0">
              <a:buNone/>
            </a:pPr>
            <a:endParaRPr lang="en-US" sz="1600" dirty="0" smtClean="0">
              <a:solidFill>
                <a:srgbClr val="08027C"/>
              </a:solidFill>
              <a:latin typeface="Arial" panose="020B0604020202020204" pitchFamily="34" charset="0"/>
              <a:cs typeface="Arial" panose="020B0604020202020204" pitchFamily="34" charset="0"/>
            </a:endParaRPr>
          </a:p>
          <a:p>
            <a:pPr marL="0" indent="0">
              <a:buNone/>
            </a:pPr>
            <a:r>
              <a:rPr lang="en-US" sz="1600" dirty="0" smtClean="0">
                <a:solidFill>
                  <a:srgbClr val="08027C"/>
                </a:solidFill>
                <a:latin typeface="Arial" panose="020B0604020202020204" pitchFamily="34" charset="0"/>
                <a:cs typeface="Arial" panose="020B0604020202020204" pitchFamily="34" charset="0"/>
              </a:rPr>
              <a:t>Utah Lake in </a:t>
            </a:r>
            <a:r>
              <a:rPr lang="en-US" sz="1600" dirty="0" smtClean="0">
                <a:solidFill>
                  <a:srgbClr val="FF0000"/>
                </a:solidFill>
                <a:latin typeface="Arial" panose="020B0604020202020204" pitchFamily="34" charset="0"/>
                <a:cs typeface="Arial" panose="020B0604020202020204" pitchFamily="34" charset="0"/>
              </a:rPr>
              <a:t>red</a:t>
            </a:r>
            <a:r>
              <a:rPr lang="en-US" sz="1600" dirty="0" smtClean="0">
                <a:solidFill>
                  <a:srgbClr val="08027C"/>
                </a:solidFill>
                <a:latin typeface="Arial" panose="020B0604020202020204" pitchFamily="34" charset="0"/>
                <a:cs typeface="Arial" panose="020B0604020202020204" pitchFamily="34" charset="0"/>
              </a:rPr>
              <a:t>:</a:t>
            </a:r>
            <a:endParaRPr lang="en-US" sz="1600" dirty="0">
              <a:solidFill>
                <a:srgbClr val="08027C"/>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8545511"/>
              </p:ext>
            </p:extLst>
          </p:nvPr>
        </p:nvGraphicFramePr>
        <p:xfrm>
          <a:off x="609600" y="2286000"/>
          <a:ext cx="8382000" cy="1847850"/>
        </p:xfrm>
        <a:graphic>
          <a:graphicData uri="http://schemas.openxmlformats.org/drawingml/2006/table">
            <a:tbl>
              <a:tblPr/>
              <a:tblGrid>
                <a:gridCol w="1676400"/>
                <a:gridCol w="1676400"/>
                <a:gridCol w="1676400"/>
                <a:gridCol w="1676400"/>
                <a:gridCol w="1676400"/>
              </a:tblGrid>
              <a:tr h="0">
                <a:tc>
                  <a:txBody>
                    <a:bodyPr/>
                    <a:lstStyle/>
                    <a:p>
                      <a:r>
                        <a:rPr lang="en-US" dirty="0" smtClean="0">
                          <a:effectLst/>
                        </a:rPr>
                        <a:t>     </a:t>
                      </a:r>
                      <a:r>
                        <a:rPr lang="en-US" u="sng" dirty="0" smtClean="0">
                          <a:effectLst/>
                        </a:rPr>
                        <a:t>Trophic Index</a:t>
                      </a:r>
                      <a:r>
                        <a:rPr lang="en-US" dirty="0" smtClean="0">
                          <a:effectLst/>
                        </a:rPr>
                        <a:t>    </a:t>
                      </a:r>
                      <a:endParaRPr lang="en-US" dirty="0">
                        <a:effectLst/>
                      </a:endParaRPr>
                    </a:p>
                  </a:txBody>
                  <a:tcPr marL="47625" marR="47625" marT="47625" marB="47625" anchor="ctr">
                    <a:lnL>
                      <a:noFill/>
                    </a:lnL>
                    <a:lnR>
                      <a:noFill/>
                    </a:lnR>
                    <a:lnT>
                      <a:noFill/>
                    </a:lnT>
                    <a:lnB>
                      <a:noFill/>
                    </a:lnB>
                    <a:solidFill>
                      <a:srgbClr val="EFEFEF"/>
                    </a:solidFill>
                  </a:tcPr>
                </a:tc>
                <a:tc>
                  <a:txBody>
                    <a:bodyPr/>
                    <a:lstStyle/>
                    <a:p>
                      <a:r>
                        <a:rPr lang="en-US" dirty="0" smtClean="0">
                          <a:effectLst/>
                        </a:rPr>
                        <a:t>       </a:t>
                      </a:r>
                      <a:r>
                        <a:rPr lang="en-US" u="sng" dirty="0" err="1" smtClean="0">
                          <a:effectLst/>
                        </a:rPr>
                        <a:t>Chl</a:t>
                      </a:r>
                      <a:r>
                        <a:rPr lang="en-US" u="sng" dirty="0" smtClean="0">
                          <a:effectLst/>
                        </a:rPr>
                        <a:t> a (</a:t>
                      </a:r>
                      <a:r>
                        <a:rPr lang="en-US" u="sng" dirty="0" err="1" smtClean="0">
                          <a:effectLst/>
                        </a:rPr>
                        <a:t>ug</a:t>
                      </a:r>
                      <a:r>
                        <a:rPr lang="en-US" u="sng" dirty="0" smtClean="0">
                          <a:effectLst/>
                        </a:rPr>
                        <a:t>/l)</a:t>
                      </a:r>
                      <a:endParaRPr lang="en-US" u="sng" dirty="0">
                        <a:effectLst/>
                      </a:endParaRPr>
                    </a:p>
                  </a:txBody>
                  <a:tcPr marL="47625" marR="47625" marT="47625" marB="47625" anchor="ctr">
                    <a:lnL>
                      <a:noFill/>
                    </a:lnL>
                    <a:lnR>
                      <a:noFill/>
                    </a:lnR>
                    <a:lnT>
                      <a:noFill/>
                    </a:lnT>
                    <a:lnB>
                      <a:noFill/>
                    </a:lnB>
                    <a:solidFill>
                      <a:srgbClr val="EFEFEF"/>
                    </a:solidFill>
                  </a:tcPr>
                </a:tc>
                <a:tc>
                  <a:txBody>
                    <a:bodyPr/>
                    <a:lstStyle/>
                    <a:p>
                      <a:r>
                        <a:rPr lang="en-US" dirty="0" smtClean="0">
                          <a:effectLst/>
                        </a:rPr>
                        <a:t>      </a:t>
                      </a:r>
                      <a:r>
                        <a:rPr lang="en-US" u="sng" dirty="0" smtClean="0">
                          <a:effectLst/>
                        </a:rPr>
                        <a:t>  P (</a:t>
                      </a:r>
                      <a:r>
                        <a:rPr lang="en-US" u="sng" dirty="0" err="1" smtClean="0">
                          <a:effectLst/>
                        </a:rPr>
                        <a:t>ug</a:t>
                      </a:r>
                      <a:r>
                        <a:rPr lang="en-US" u="sng" dirty="0" smtClean="0">
                          <a:effectLst/>
                        </a:rPr>
                        <a:t>/l)</a:t>
                      </a:r>
                      <a:endParaRPr lang="en-US" u="sng" dirty="0">
                        <a:effectLst/>
                      </a:endParaRPr>
                    </a:p>
                  </a:txBody>
                  <a:tcPr marL="47625" marR="47625" marT="47625" marB="47625" anchor="ctr">
                    <a:lnL>
                      <a:noFill/>
                    </a:lnL>
                    <a:lnR>
                      <a:noFill/>
                    </a:lnR>
                    <a:lnT>
                      <a:noFill/>
                    </a:lnT>
                    <a:lnB>
                      <a:noFill/>
                    </a:lnB>
                    <a:solidFill>
                      <a:srgbClr val="EFEFEF"/>
                    </a:solidFill>
                  </a:tcPr>
                </a:tc>
                <a:tc>
                  <a:txBody>
                    <a:bodyPr/>
                    <a:lstStyle/>
                    <a:p>
                      <a:r>
                        <a:rPr lang="en-US" u="sng" dirty="0" err="1" smtClean="0">
                          <a:effectLst/>
                        </a:rPr>
                        <a:t>Secchi</a:t>
                      </a:r>
                      <a:r>
                        <a:rPr lang="en-US" u="sng" dirty="0" smtClean="0">
                          <a:effectLst/>
                        </a:rPr>
                        <a:t> Disk (m</a:t>
                      </a:r>
                      <a:r>
                        <a:rPr lang="en-US" dirty="0" smtClean="0">
                          <a:effectLst/>
                        </a:rPr>
                        <a:t>)</a:t>
                      </a:r>
                      <a:endParaRPr lang="en-US" dirty="0">
                        <a:effectLst/>
                      </a:endParaRPr>
                    </a:p>
                  </a:txBody>
                  <a:tcPr marL="47625" marR="47625" marT="47625" marB="47625" anchor="ctr">
                    <a:lnL>
                      <a:noFill/>
                    </a:lnL>
                    <a:lnR>
                      <a:noFill/>
                    </a:lnR>
                    <a:lnT>
                      <a:noFill/>
                    </a:lnT>
                    <a:lnB>
                      <a:noFill/>
                    </a:lnB>
                    <a:solidFill>
                      <a:srgbClr val="EFEFEF"/>
                    </a:solidFill>
                  </a:tcPr>
                </a:tc>
                <a:tc>
                  <a:txBody>
                    <a:bodyPr/>
                    <a:lstStyle/>
                    <a:p>
                      <a:r>
                        <a:rPr lang="en-US" u="sng" dirty="0">
                          <a:effectLst/>
                        </a:rPr>
                        <a:t>Trophic Class</a:t>
                      </a:r>
                    </a:p>
                  </a:txBody>
                  <a:tcPr marL="47625" marR="47625" marT="47625" marB="47625" anchor="ctr">
                    <a:lnL>
                      <a:noFill/>
                    </a:lnL>
                    <a:lnR>
                      <a:noFill/>
                    </a:lnR>
                    <a:lnT>
                      <a:noFill/>
                    </a:lnT>
                    <a:lnB>
                      <a:noFill/>
                    </a:lnB>
                    <a:solidFill>
                      <a:srgbClr val="EFEFEF"/>
                    </a:solidFill>
                  </a:tcPr>
                </a:tc>
              </a:tr>
              <a:tr h="0">
                <a:tc>
                  <a:txBody>
                    <a:bodyPr/>
                    <a:lstStyle/>
                    <a:p>
                      <a:pPr algn="ctr"/>
                      <a:r>
                        <a:rPr lang="en-US"/>
                        <a:t>&lt;30—40</a:t>
                      </a:r>
                    </a:p>
                  </a:txBody>
                  <a:tcPr marL="47625" marR="47625" marT="47625" marB="47625" anchor="ctr">
                    <a:lnL>
                      <a:noFill/>
                    </a:lnL>
                    <a:lnR>
                      <a:noFill/>
                    </a:lnR>
                    <a:lnT>
                      <a:noFill/>
                    </a:lnT>
                    <a:lnB>
                      <a:noFill/>
                    </a:lnB>
                  </a:tcPr>
                </a:tc>
                <a:tc>
                  <a:txBody>
                    <a:bodyPr/>
                    <a:lstStyle/>
                    <a:p>
                      <a:pPr algn="ctr"/>
                      <a:r>
                        <a:rPr lang="en-US"/>
                        <a:t>0—2.6</a:t>
                      </a:r>
                    </a:p>
                  </a:txBody>
                  <a:tcPr marL="47625" marR="47625" marT="47625" marB="47625" anchor="ctr">
                    <a:lnL>
                      <a:noFill/>
                    </a:lnL>
                    <a:lnR>
                      <a:noFill/>
                    </a:lnR>
                    <a:lnT>
                      <a:noFill/>
                    </a:lnT>
                    <a:lnB>
                      <a:noFill/>
                    </a:lnB>
                  </a:tcPr>
                </a:tc>
                <a:tc>
                  <a:txBody>
                    <a:bodyPr/>
                    <a:lstStyle/>
                    <a:p>
                      <a:pPr algn="ctr"/>
                      <a:r>
                        <a:rPr lang="en-US"/>
                        <a:t>0—12</a:t>
                      </a:r>
                    </a:p>
                  </a:txBody>
                  <a:tcPr marL="47625" marR="47625" marT="47625" marB="47625" anchor="ctr">
                    <a:lnL>
                      <a:noFill/>
                    </a:lnL>
                    <a:lnR>
                      <a:noFill/>
                    </a:lnR>
                    <a:lnT>
                      <a:noFill/>
                    </a:lnT>
                    <a:lnB>
                      <a:noFill/>
                    </a:lnB>
                  </a:tcPr>
                </a:tc>
                <a:tc>
                  <a:txBody>
                    <a:bodyPr/>
                    <a:lstStyle/>
                    <a:p>
                      <a:pPr algn="ctr"/>
                      <a:r>
                        <a:rPr lang="en-US"/>
                        <a:t>&gt;8—4</a:t>
                      </a:r>
                    </a:p>
                  </a:txBody>
                  <a:tcPr marL="47625" marR="47625" marT="47625" marB="47625" anchor="ctr">
                    <a:lnL>
                      <a:noFill/>
                    </a:lnL>
                    <a:lnR>
                      <a:noFill/>
                    </a:lnR>
                    <a:lnT>
                      <a:noFill/>
                    </a:lnT>
                    <a:lnB>
                      <a:noFill/>
                    </a:lnB>
                  </a:tcPr>
                </a:tc>
                <a:tc>
                  <a:txBody>
                    <a:bodyPr/>
                    <a:lstStyle/>
                    <a:p>
                      <a:pPr algn="l"/>
                      <a:r>
                        <a:rPr lang="en-US"/>
                        <a:t>Oligotrophic</a:t>
                      </a:r>
                    </a:p>
                  </a:txBody>
                  <a:tcPr marL="47625" marR="47625" marT="47625" marB="47625" anchor="ctr">
                    <a:lnL>
                      <a:noFill/>
                    </a:lnL>
                    <a:lnR>
                      <a:noFill/>
                    </a:lnR>
                    <a:lnT>
                      <a:noFill/>
                    </a:lnT>
                    <a:lnB>
                      <a:noFill/>
                    </a:lnB>
                  </a:tcPr>
                </a:tc>
              </a:tr>
              <a:tr h="0">
                <a:tc>
                  <a:txBody>
                    <a:bodyPr/>
                    <a:lstStyle/>
                    <a:p>
                      <a:pPr algn="ctr"/>
                      <a:r>
                        <a:rPr lang="en-US"/>
                        <a:t>40—50</a:t>
                      </a:r>
                    </a:p>
                  </a:txBody>
                  <a:tcPr marL="47625" marR="47625" marT="47625" marB="47625" anchor="ctr">
                    <a:lnL>
                      <a:noFill/>
                    </a:lnL>
                    <a:lnR>
                      <a:noFill/>
                    </a:lnR>
                    <a:lnT>
                      <a:noFill/>
                    </a:lnT>
                    <a:lnB>
                      <a:noFill/>
                    </a:lnB>
                  </a:tcPr>
                </a:tc>
                <a:tc>
                  <a:txBody>
                    <a:bodyPr/>
                    <a:lstStyle/>
                    <a:p>
                      <a:pPr algn="ctr"/>
                      <a:r>
                        <a:rPr lang="en-US" dirty="0"/>
                        <a:t>2.6—20</a:t>
                      </a:r>
                    </a:p>
                  </a:txBody>
                  <a:tcPr marL="47625" marR="47625" marT="47625" marB="47625" anchor="ctr">
                    <a:lnL>
                      <a:noFill/>
                    </a:lnL>
                    <a:lnR>
                      <a:noFill/>
                    </a:lnR>
                    <a:lnT>
                      <a:noFill/>
                    </a:lnT>
                    <a:lnB>
                      <a:noFill/>
                    </a:lnB>
                  </a:tcPr>
                </a:tc>
                <a:tc>
                  <a:txBody>
                    <a:bodyPr/>
                    <a:lstStyle/>
                    <a:p>
                      <a:pPr algn="ctr"/>
                      <a:r>
                        <a:rPr lang="en-US"/>
                        <a:t>12—24</a:t>
                      </a:r>
                    </a:p>
                  </a:txBody>
                  <a:tcPr marL="47625" marR="47625" marT="47625" marB="47625" anchor="ctr">
                    <a:lnL>
                      <a:noFill/>
                    </a:lnL>
                    <a:lnR>
                      <a:noFill/>
                    </a:lnR>
                    <a:lnT>
                      <a:noFill/>
                    </a:lnT>
                    <a:lnB>
                      <a:noFill/>
                    </a:lnB>
                  </a:tcPr>
                </a:tc>
                <a:tc>
                  <a:txBody>
                    <a:bodyPr/>
                    <a:lstStyle/>
                    <a:p>
                      <a:pPr algn="ctr"/>
                      <a:r>
                        <a:rPr lang="en-US"/>
                        <a:t>4—2</a:t>
                      </a:r>
                    </a:p>
                  </a:txBody>
                  <a:tcPr marL="47625" marR="47625" marT="47625" marB="47625" anchor="ctr">
                    <a:lnL>
                      <a:noFill/>
                    </a:lnL>
                    <a:lnR>
                      <a:noFill/>
                    </a:lnR>
                    <a:lnT>
                      <a:noFill/>
                    </a:lnT>
                    <a:lnB>
                      <a:noFill/>
                    </a:lnB>
                  </a:tcPr>
                </a:tc>
                <a:tc>
                  <a:txBody>
                    <a:bodyPr/>
                    <a:lstStyle/>
                    <a:p>
                      <a:pPr algn="l"/>
                      <a:r>
                        <a:rPr lang="en-US"/>
                        <a:t>Mesotrophic</a:t>
                      </a:r>
                    </a:p>
                  </a:txBody>
                  <a:tcPr marL="47625" marR="47625" marT="47625" marB="47625" anchor="ctr">
                    <a:lnL>
                      <a:noFill/>
                    </a:lnL>
                    <a:lnR>
                      <a:noFill/>
                    </a:lnR>
                    <a:lnT>
                      <a:noFill/>
                    </a:lnT>
                    <a:lnB>
                      <a:noFill/>
                    </a:lnB>
                  </a:tcPr>
                </a:tc>
              </a:tr>
              <a:tr h="0">
                <a:tc>
                  <a:txBody>
                    <a:bodyPr/>
                    <a:lstStyle/>
                    <a:p>
                      <a:pPr algn="ctr"/>
                      <a:r>
                        <a:rPr lang="en-US" b="1" dirty="0">
                          <a:solidFill>
                            <a:srgbClr val="FF0000"/>
                          </a:solidFill>
                        </a:rPr>
                        <a:t>50—70</a:t>
                      </a:r>
                    </a:p>
                  </a:txBody>
                  <a:tcPr marL="47625" marR="47625" marT="47625" marB="47625" anchor="ctr">
                    <a:lnL>
                      <a:noFill/>
                    </a:lnL>
                    <a:lnR>
                      <a:noFill/>
                    </a:lnR>
                    <a:lnT>
                      <a:noFill/>
                    </a:lnT>
                    <a:lnB>
                      <a:noFill/>
                    </a:lnB>
                  </a:tcPr>
                </a:tc>
                <a:tc>
                  <a:txBody>
                    <a:bodyPr/>
                    <a:lstStyle/>
                    <a:p>
                      <a:pPr algn="ctr"/>
                      <a:r>
                        <a:rPr lang="en-US" b="1" dirty="0">
                          <a:solidFill>
                            <a:srgbClr val="FF0000"/>
                          </a:solidFill>
                        </a:rPr>
                        <a:t>20—56</a:t>
                      </a:r>
                    </a:p>
                  </a:txBody>
                  <a:tcPr marL="47625" marR="47625" marT="47625" marB="47625" anchor="ctr">
                    <a:lnL>
                      <a:noFill/>
                    </a:lnL>
                    <a:lnR>
                      <a:noFill/>
                    </a:lnR>
                    <a:lnT>
                      <a:noFill/>
                    </a:lnT>
                    <a:lnB>
                      <a:noFill/>
                    </a:lnB>
                  </a:tcPr>
                </a:tc>
                <a:tc>
                  <a:txBody>
                    <a:bodyPr/>
                    <a:lstStyle/>
                    <a:p>
                      <a:pPr algn="ctr"/>
                      <a:r>
                        <a:rPr lang="en-US" b="1" dirty="0">
                          <a:solidFill>
                            <a:srgbClr val="FF0000"/>
                          </a:solidFill>
                        </a:rPr>
                        <a:t>24—96</a:t>
                      </a:r>
                    </a:p>
                  </a:txBody>
                  <a:tcPr marL="47625" marR="47625" marT="47625" marB="47625" anchor="ctr">
                    <a:lnL>
                      <a:noFill/>
                    </a:lnL>
                    <a:lnR>
                      <a:noFill/>
                    </a:lnR>
                    <a:lnT>
                      <a:noFill/>
                    </a:lnT>
                    <a:lnB>
                      <a:noFill/>
                    </a:lnB>
                  </a:tcPr>
                </a:tc>
                <a:tc>
                  <a:txBody>
                    <a:bodyPr/>
                    <a:lstStyle/>
                    <a:p>
                      <a:pPr algn="ctr"/>
                      <a:r>
                        <a:rPr lang="en-US" b="0" dirty="0">
                          <a:solidFill>
                            <a:schemeClr val="tx1"/>
                          </a:solidFill>
                        </a:rPr>
                        <a:t>2—0.5</a:t>
                      </a:r>
                    </a:p>
                  </a:txBody>
                  <a:tcPr marL="47625" marR="47625" marT="47625" marB="47625" anchor="ctr">
                    <a:lnL>
                      <a:noFill/>
                    </a:lnL>
                    <a:lnR>
                      <a:noFill/>
                    </a:lnR>
                    <a:lnT>
                      <a:noFill/>
                    </a:lnT>
                    <a:lnB>
                      <a:noFill/>
                    </a:lnB>
                  </a:tcPr>
                </a:tc>
                <a:tc>
                  <a:txBody>
                    <a:bodyPr/>
                    <a:lstStyle/>
                    <a:p>
                      <a:pPr algn="l"/>
                      <a:r>
                        <a:rPr lang="en-US" b="1" dirty="0">
                          <a:solidFill>
                            <a:srgbClr val="FF0000"/>
                          </a:solidFill>
                        </a:rPr>
                        <a:t>Eutrophic</a:t>
                      </a:r>
                    </a:p>
                  </a:txBody>
                  <a:tcPr marL="47625" marR="47625" marT="47625" marB="47625" anchor="ctr">
                    <a:lnL>
                      <a:noFill/>
                    </a:lnL>
                    <a:lnR>
                      <a:noFill/>
                    </a:lnR>
                    <a:lnT>
                      <a:noFill/>
                    </a:lnT>
                    <a:lnB>
                      <a:noFill/>
                    </a:lnB>
                  </a:tcPr>
                </a:tc>
              </a:tr>
              <a:tr h="0">
                <a:tc>
                  <a:txBody>
                    <a:bodyPr/>
                    <a:lstStyle/>
                    <a:p>
                      <a:pPr algn="ctr"/>
                      <a:r>
                        <a:rPr lang="en-US" dirty="0"/>
                        <a:t>70—100+</a:t>
                      </a:r>
                    </a:p>
                  </a:txBody>
                  <a:tcPr marL="47625" marR="47625" marT="47625" marB="47625" anchor="ctr">
                    <a:lnL>
                      <a:noFill/>
                    </a:lnL>
                    <a:lnR>
                      <a:noFill/>
                    </a:lnR>
                    <a:lnT>
                      <a:noFill/>
                    </a:lnT>
                    <a:lnB>
                      <a:noFill/>
                    </a:lnB>
                  </a:tcPr>
                </a:tc>
                <a:tc>
                  <a:txBody>
                    <a:bodyPr/>
                    <a:lstStyle/>
                    <a:p>
                      <a:pPr algn="ctr"/>
                      <a:r>
                        <a:rPr lang="en-US" dirty="0"/>
                        <a:t>56—155+</a:t>
                      </a:r>
                    </a:p>
                  </a:txBody>
                  <a:tcPr marL="47625" marR="47625" marT="47625" marB="47625" anchor="ctr">
                    <a:lnL>
                      <a:noFill/>
                    </a:lnL>
                    <a:lnR>
                      <a:noFill/>
                    </a:lnR>
                    <a:lnT>
                      <a:noFill/>
                    </a:lnT>
                    <a:lnB>
                      <a:noFill/>
                    </a:lnB>
                  </a:tcPr>
                </a:tc>
                <a:tc>
                  <a:txBody>
                    <a:bodyPr/>
                    <a:lstStyle/>
                    <a:p>
                      <a:pPr algn="ctr"/>
                      <a:r>
                        <a:rPr lang="en-US" dirty="0"/>
                        <a:t>96—384+</a:t>
                      </a:r>
                    </a:p>
                  </a:txBody>
                  <a:tcPr marL="47625" marR="47625" marT="47625" marB="47625" anchor="ctr">
                    <a:lnL>
                      <a:noFill/>
                    </a:lnL>
                    <a:lnR>
                      <a:noFill/>
                    </a:lnR>
                    <a:lnT>
                      <a:noFill/>
                    </a:lnT>
                    <a:lnB>
                      <a:noFill/>
                    </a:lnB>
                  </a:tcPr>
                </a:tc>
                <a:tc>
                  <a:txBody>
                    <a:bodyPr/>
                    <a:lstStyle/>
                    <a:p>
                      <a:pPr algn="ctr"/>
                      <a:r>
                        <a:rPr lang="en-US" b="1" dirty="0">
                          <a:solidFill>
                            <a:srgbClr val="FF0000"/>
                          </a:solidFill>
                        </a:rPr>
                        <a:t>0.5—&lt;</a:t>
                      </a:r>
                      <a:r>
                        <a:rPr lang="en-US" b="1" dirty="0" smtClean="0">
                          <a:solidFill>
                            <a:srgbClr val="FF0000"/>
                          </a:solidFill>
                        </a:rPr>
                        <a:t>0.25</a:t>
                      </a:r>
                    </a:p>
                  </a:txBody>
                  <a:tcPr marL="47625" marR="47625" marT="47625" marB="47625" anchor="ctr">
                    <a:lnL>
                      <a:noFill/>
                    </a:lnL>
                    <a:lnR>
                      <a:noFill/>
                    </a:lnR>
                    <a:lnT>
                      <a:noFill/>
                    </a:lnT>
                    <a:lnB>
                      <a:noFill/>
                    </a:lnB>
                  </a:tcPr>
                </a:tc>
                <a:tc>
                  <a:txBody>
                    <a:bodyPr/>
                    <a:lstStyle/>
                    <a:p>
                      <a:pPr algn="l"/>
                      <a:r>
                        <a:rPr lang="en-US" b="1" dirty="0" smtClean="0">
                          <a:solidFill>
                            <a:srgbClr val="FF0000"/>
                          </a:solidFill>
                        </a:rPr>
                        <a:t>Hyper-eutrophic</a:t>
                      </a:r>
                      <a:endParaRPr lang="en-US" b="1" dirty="0">
                        <a:solidFill>
                          <a:srgbClr val="FF0000"/>
                        </a:solidFill>
                      </a:endParaRPr>
                    </a:p>
                  </a:txBody>
                  <a:tcPr marL="47625" marR="47625" marT="47625" marB="47625" anchor="ctr">
                    <a:lnL>
                      <a:noFill/>
                    </a:lnL>
                    <a:lnR>
                      <a:noFill/>
                    </a:lnR>
                    <a:lnT>
                      <a:noFill/>
                    </a:lnT>
                    <a:lnB>
                      <a:noFill/>
                    </a:lnB>
                  </a:tcPr>
                </a:tc>
              </a:tr>
            </a:tbl>
          </a:graphicData>
        </a:graphic>
      </p:graphicFrame>
      <p:sp>
        <p:nvSpPr>
          <p:cNvPr id="3" name="TextBox 2"/>
          <p:cNvSpPr txBox="1"/>
          <p:nvPr/>
        </p:nvSpPr>
        <p:spPr>
          <a:xfrm>
            <a:off x="1064288" y="4665785"/>
            <a:ext cx="7239000" cy="1200329"/>
          </a:xfrm>
          <a:prstGeom prst="rect">
            <a:avLst/>
          </a:prstGeom>
          <a:noFill/>
        </p:spPr>
        <p:txBody>
          <a:bodyPr wrap="square" rtlCol="0">
            <a:spAutoFit/>
          </a:bodyPr>
          <a:lstStyle/>
          <a:p>
            <a:r>
              <a:rPr lang="en-US" i="1" dirty="0">
                <a:solidFill>
                  <a:srgbClr val="002060"/>
                </a:solidFill>
              </a:rPr>
              <a:t>The hyper-eutrophic indication from </a:t>
            </a:r>
            <a:r>
              <a:rPr lang="en-US" i="1" dirty="0" err="1">
                <a:solidFill>
                  <a:srgbClr val="002060"/>
                </a:solidFill>
              </a:rPr>
              <a:t>Secchi</a:t>
            </a:r>
            <a:r>
              <a:rPr lang="en-US" i="1" dirty="0">
                <a:solidFill>
                  <a:srgbClr val="002060"/>
                </a:solidFill>
              </a:rPr>
              <a:t> Disk readings is a false indicator for Utah Lake since the low values are mainly due to mineral turbidity—not biological turbidity.</a:t>
            </a:r>
          </a:p>
          <a:p>
            <a:endParaRPr lang="en-US" i="1" dirty="0"/>
          </a:p>
        </p:txBody>
      </p:sp>
    </p:spTree>
    <p:extLst>
      <p:ext uri="{BB962C8B-B14F-4D97-AF65-F5344CB8AC3E}">
        <p14:creationId xmlns:p14="http://schemas.microsoft.com/office/powerpoint/2010/main" val="3905402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2438400"/>
          </a:xfrm>
        </p:spPr>
        <p:txBody>
          <a:bodyPr>
            <a:normAutofit/>
          </a:bodyPr>
          <a:lstStyle/>
          <a:p>
            <a:pPr marL="0" indent="0">
              <a:buNone/>
            </a:pPr>
            <a:endParaRPr lang="en-US" sz="2400" dirty="0" smtClean="0">
              <a:solidFill>
                <a:srgbClr val="08027C"/>
              </a:solidFill>
              <a:latin typeface="Arial" panose="020B0604020202020204" pitchFamily="34" charset="0"/>
              <a:cs typeface="Arial" panose="020B0604020202020204" pitchFamily="34" charset="0"/>
            </a:endParaRPr>
          </a:p>
          <a:p>
            <a:pPr marL="0" indent="0">
              <a:buNone/>
            </a:pPr>
            <a:r>
              <a:rPr lang="en-US" sz="2400" dirty="0" smtClean="0">
                <a:solidFill>
                  <a:srgbClr val="08027C"/>
                </a:solidFill>
                <a:latin typeface="Arial" panose="020B0604020202020204" pitchFamily="34" charset="0"/>
                <a:cs typeface="Arial" panose="020B0604020202020204" pitchFamily="34" charset="0"/>
              </a:rPr>
              <a:t>Conclusion:</a:t>
            </a:r>
            <a:endParaRPr lang="en-US" sz="2400" dirty="0">
              <a:solidFill>
                <a:srgbClr val="08027C"/>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Based on Lake data, the </a:t>
            </a:r>
            <a:r>
              <a:rPr lang="en-US" sz="2000" dirty="0">
                <a:solidFill>
                  <a:srgbClr val="FF0000"/>
                </a:solidFill>
                <a:latin typeface="Arial" panose="020B0604020202020204" pitchFamily="34" charset="0"/>
                <a:cs typeface="Arial" panose="020B0604020202020204" pitchFamily="34" charset="0"/>
              </a:rPr>
              <a:t>actual biological </a:t>
            </a:r>
            <a:r>
              <a:rPr lang="en-US" sz="2000" dirty="0" smtClean="0">
                <a:solidFill>
                  <a:srgbClr val="FF0000"/>
                </a:solidFill>
                <a:latin typeface="Arial" panose="020B0604020202020204" pitchFamily="34" charset="0"/>
                <a:cs typeface="Arial" panose="020B0604020202020204" pitchFamily="34" charset="0"/>
              </a:rPr>
              <a:t>status of </a:t>
            </a:r>
            <a:r>
              <a:rPr lang="en-US" sz="2000" dirty="0">
                <a:solidFill>
                  <a:srgbClr val="FF0000"/>
                </a:solidFill>
                <a:latin typeface="Arial" panose="020B0604020202020204" pitchFamily="34" charset="0"/>
                <a:cs typeface="Arial" panose="020B0604020202020204" pitchFamily="34" charset="0"/>
              </a:rPr>
              <a:t>Utah Lake is </a:t>
            </a:r>
            <a:r>
              <a:rPr lang="en-US" sz="2000" dirty="0" smtClean="0">
                <a:solidFill>
                  <a:srgbClr val="FF0000"/>
                </a:solidFill>
                <a:latin typeface="Arial" panose="020B0604020202020204" pitchFamily="34" charset="0"/>
                <a:cs typeface="Arial" panose="020B0604020202020204" pitchFamily="34" charset="0"/>
              </a:rPr>
              <a:t>“eutrophic”, not ultra hyper-eutrophic as predicted by models!</a:t>
            </a:r>
            <a:endParaRPr lang="en-US" sz="2000" dirty="0">
              <a:solidFill>
                <a:srgbClr val="08027C"/>
              </a:solidFill>
              <a:latin typeface="Arial" panose="020B0604020202020204" pitchFamily="34" charset="0"/>
              <a:cs typeface="Arial" panose="020B0604020202020204" pitchFamily="34" charset="0"/>
            </a:endParaRPr>
          </a:p>
          <a:p>
            <a:endParaRPr lang="en-US" sz="2400" dirty="0" smtClean="0">
              <a:solidFill>
                <a:srgbClr val="0802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10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533400"/>
            <a:ext cx="8229600" cy="5105400"/>
          </a:xfrm>
        </p:spPr>
        <p:txBody>
          <a:bodyPr>
            <a:normAutofit fontScale="92500" lnSpcReduction="10000"/>
          </a:bodyPr>
          <a:lstStyle/>
          <a:p>
            <a:pPr marL="0" indent="0">
              <a:buNone/>
            </a:pPr>
            <a:r>
              <a:rPr lang="en-US" sz="2400" dirty="0" smtClean="0">
                <a:solidFill>
                  <a:srgbClr val="08027C"/>
                </a:solidFill>
                <a:latin typeface="Arial" panose="020B0604020202020204" pitchFamily="34" charset="0"/>
                <a:cs typeface="Arial" panose="020B0604020202020204" pitchFamily="34" charset="0"/>
              </a:rPr>
              <a:t>Trophic State Models</a:t>
            </a:r>
          </a:p>
          <a:p>
            <a:pPr marL="0" indent="0">
              <a:buNone/>
            </a:pPr>
            <a:r>
              <a:rPr lang="en-US" sz="2400" dirty="0" smtClean="0">
                <a:solidFill>
                  <a:srgbClr val="08027C"/>
                </a:solidFill>
                <a:latin typeface="Arial" panose="020B0604020202020204" pitchFamily="34" charset="0"/>
                <a:cs typeface="Arial" panose="020B0604020202020204" pitchFamily="34" charset="0"/>
              </a:rPr>
              <a:t>2.  What </a:t>
            </a:r>
            <a:r>
              <a:rPr lang="en-US" sz="2400" dirty="0">
                <a:solidFill>
                  <a:srgbClr val="08027C"/>
                </a:solidFill>
                <a:latin typeface="Arial" panose="020B0604020202020204" pitchFamily="34" charset="0"/>
                <a:cs typeface="Arial" panose="020B0604020202020204" pitchFamily="34" charset="0"/>
              </a:rPr>
              <a:t>do the </a:t>
            </a:r>
            <a:r>
              <a:rPr lang="en-US" sz="2400" dirty="0" smtClean="0">
                <a:solidFill>
                  <a:srgbClr val="08027C"/>
                </a:solidFill>
                <a:latin typeface="Arial" panose="020B0604020202020204" pitchFamily="34" charset="0"/>
                <a:cs typeface="Arial" panose="020B0604020202020204" pitchFamily="34" charset="0"/>
              </a:rPr>
              <a:t>predictive trophic </a:t>
            </a:r>
            <a:r>
              <a:rPr lang="en-US" sz="2400" dirty="0">
                <a:solidFill>
                  <a:srgbClr val="08027C"/>
                </a:solidFill>
                <a:latin typeface="Arial" panose="020B0604020202020204" pitchFamily="34" charset="0"/>
                <a:cs typeface="Arial" panose="020B0604020202020204" pitchFamily="34" charset="0"/>
              </a:rPr>
              <a:t>level models tell us?</a:t>
            </a:r>
          </a:p>
          <a:p>
            <a:pPr marL="0" indent="0">
              <a:buNone/>
            </a:pPr>
            <a:endParaRPr lang="en-US" sz="2400" dirty="0" smtClean="0">
              <a:solidFill>
                <a:srgbClr val="08027C"/>
              </a:solidFill>
              <a:latin typeface="Arial" panose="020B0604020202020204" pitchFamily="34" charset="0"/>
              <a:cs typeface="Arial" panose="020B0604020202020204" pitchFamily="34" charset="0"/>
            </a:endParaRPr>
          </a:p>
          <a:p>
            <a:pPr marL="0" indent="0">
              <a:buNone/>
            </a:pPr>
            <a:r>
              <a:rPr lang="en-US" sz="2400" b="1" dirty="0" smtClean="0">
                <a:solidFill>
                  <a:srgbClr val="308618"/>
                </a:solidFill>
                <a:latin typeface="Arial" panose="020B0604020202020204" pitchFamily="34" charset="0"/>
                <a:cs typeface="Arial" panose="020B0604020202020204" pitchFamily="34" charset="0"/>
              </a:rPr>
              <a:t>Larsen-Mercier Trophic State Mode</a:t>
            </a:r>
            <a:r>
              <a:rPr lang="en-US" sz="2400" dirty="0" smtClean="0">
                <a:solidFill>
                  <a:srgbClr val="308618"/>
                </a:solidFill>
                <a:latin typeface="Arial" panose="020B0604020202020204" pitchFamily="34" charset="0"/>
                <a:cs typeface="Arial" panose="020B0604020202020204" pitchFamily="34" charset="0"/>
              </a:rPr>
              <a:t>l </a:t>
            </a:r>
            <a:r>
              <a:rPr lang="en-US" sz="2200" dirty="0" smtClean="0">
                <a:solidFill>
                  <a:srgbClr val="002060"/>
                </a:solidFill>
                <a:latin typeface="Arial" panose="020B0604020202020204" pitchFamily="34" charset="0"/>
                <a:cs typeface="Arial" panose="020B0604020202020204" pitchFamily="34" charset="0"/>
              </a:rPr>
              <a:t>(developed by EPA scientists—improvement on the original </a:t>
            </a:r>
            <a:r>
              <a:rPr lang="en-US" sz="2200" dirty="0" err="1" smtClean="0">
                <a:solidFill>
                  <a:srgbClr val="002060"/>
                </a:solidFill>
                <a:latin typeface="Arial" panose="020B0604020202020204" pitchFamily="34" charset="0"/>
                <a:cs typeface="Arial" panose="020B0604020202020204" pitchFamily="34" charset="0"/>
              </a:rPr>
              <a:t>Vollenweider</a:t>
            </a:r>
            <a:r>
              <a:rPr lang="en-US" sz="2200" dirty="0" smtClean="0">
                <a:solidFill>
                  <a:srgbClr val="002060"/>
                </a:solidFill>
                <a:latin typeface="Arial" panose="020B0604020202020204" pitchFamily="34" charset="0"/>
                <a:cs typeface="Arial" panose="020B0604020202020204" pitchFamily="34" charset="0"/>
              </a:rPr>
              <a:t> Model.)</a:t>
            </a:r>
          </a:p>
          <a:p>
            <a:pPr>
              <a:buAutoNum type="arabicPeriod" startAt="2"/>
            </a:pPr>
            <a:endParaRPr lang="en-US" sz="2400" dirty="0">
              <a:solidFill>
                <a:srgbClr val="08027C"/>
              </a:solidFill>
              <a:latin typeface="Arial" panose="020B0604020202020204" pitchFamily="34" charset="0"/>
              <a:cs typeface="Arial" panose="020B0604020202020204" pitchFamily="34" charset="0"/>
            </a:endParaRPr>
          </a:p>
          <a:p>
            <a:pPr marL="0" indent="0">
              <a:buNone/>
            </a:pPr>
            <a:r>
              <a:rPr lang="en-US" sz="2400" dirty="0" smtClean="0">
                <a:solidFill>
                  <a:srgbClr val="08027C"/>
                </a:solidFill>
                <a:latin typeface="Arial" panose="020B0604020202020204" pitchFamily="34" charset="0"/>
                <a:cs typeface="Arial" panose="020B0604020202020204" pitchFamily="34" charset="0"/>
              </a:rPr>
              <a:t>Model uses:</a:t>
            </a:r>
          </a:p>
          <a:p>
            <a:r>
              <a:rPr lang="en-US" sz="2000" dirty="0" smtClean="0">
                <a:solidFill>
                  <a:srgbClr val="08027C"/>
                </a:solidFill>
                <a:latin typeface="Arial" panose="020B0604020202020204" pitchFamily="34" charset="0"/>
                <a:cs typeface="Arial" panose="020B0604020202020204" pitchFamily="34" charset="0"/>
              </a:rPr>
              <a:t>annual average concentration of phosphorus in inflowing waters.</a:t>
            </a:r>
          </a:p>
          <a:p>
            <a:r>
              <a:rPr lang="en-US" sz="2000" dirty="0" smtClean="0">
                <a:solidFill>
                  <a:srgbClr val="08027C"/>
                </a:solidFill>
                <a:latin typeface="Arial" panose="020B0604020202020204" pitchFamily="34" charset="0"/>
                <a:cs typeface="Arial" panose="020B0604020202020204" pitchFamily="34" charset="0"/>
              </a:rPr>
              <a:t>lake residence time and depth.</a:t>
            </a:r>
          </a:p>
          <a:p>
            <a:pPr marL="0" indent="0">
              <a:buNone/>
            </a:pPr>
            <a:endParaRPr lang="en-US" sz="2400" dirty="0">
              <a:solidFill>
                <a:srgbClr val="08027C"/>
              </a:solidFill>
              <a:latin typeface="Arial" panose="020B0604020202020204" pitchFamily="34" charset="0"/>
              <a:cs typeface="Arial" panose="020B0604020202020204" pitchFamily="34" charset="0"/>
            </a:endParaRPr>
          </a:p>
          <a:p>
            <a:pPr marL="0" indent="0">
              <a:buNone/>
            </a:pPr>
            <a:r>
              <a:rPr lang="en-US" sz="2400" u="sng" dirty="0" smtClean="0">
                <a:solidFill>
                  <a:srgbClr val="08027C"/>
                </a:solidFill>
                <a:latin typeface="Arial" panose="020B0604020202020204" pitchFamily="34" charset="0"/>
                <a:cs typeface="Arial" panose="020B0604020202020204" pitchFamily="34" charset="0"/>
              </a:rPr>
              <a:t>Predicts</a:t>
            </a:r>
            <a:r>
              <a:rPr lang="en-US" sz="2400" dirty="0" smtClean="0">
                <a:solidFill>
                  <a:srgbClr val="08027C"/>
                </a:solidFill>
                <a:latin typeface="Arial" panose="020B0604020202020204" pitchFamily="34" charset="0"/>
                <a:cs typeface="Arial" panose="020B0604020202020204" pitchFamily="34" charset="0"/>
              </a:rPr>
              <a:t> the expected lake trophic level.</a:t>
            </a:r>
          </a:p>
          <a:p>
            <a:pPr marL="0" indent="0">
              <a:buNone/>
            </a:pPr>
            <a:r>
              <a:rPr lang="en-US" sz="2200" i="1" dirty="0" smtClean="0">
                <a:solidFill>
                  <a:srgbClr val="C00000"/>
                </a:solidFill>
                <a:latin typeface="Arial" panose="020B0604020202020204" pitchFamily="34" charset="0"/>
                <a:cs typeface="Arial" panose="020B0604020202020204" pitchFamily="34" charset="0"/>
              </a:rPr>
              <a:t>(but only if phosphorus is the controlling limiting factor in the lake)</a:t>
            </a:r>
          </a:p>
          <a:p>
            <a:pPr marL="0" indent="0">
              <a:buNone/>
            </a:pPr>
            <a:endParaRPr lang="en-US" sz="2200" i="1" dirty="0" smtClean="0">
              <a:solidFill>
                <a:srgbClr val="FF0000"/>
              </a:solidFill>
              <a:latin typeface="Arial" panose="020B0604020202020204" pitchFamily="34" charset="0"/>
              <a:cs typeface="Arial" panose="020B0604020202020204" pitchFamily="34" charset="0"/>
            </a:endParaRPr>
          </a:p>
          <a:p>
            <a:pPr marL="0" indent="0">
              <a:buNone/>
            </a:pPr>
            <a:r>
              <a:rPr lang="en-US" sz="1700" i="1" dirty="0" smtClean="0">
                <a:solidFill>
                  <a:srgbClr val="57257D"/>
                </a:solidFill>
                <a:latin typeface="Arial" panose="020B0604020202020204" pitchFamily="34" charset="0"/>
                <a:cs typeface="Arial" panose="020B0604020202020204" pitchFamily="34" charset="0"/>
              </a:rPr>
              <a:t>The following chart also shows results for other lake evaluations done in about 1975. </a:t>
            </a:r>
          </a:p>
          <a:p>
            <a:pPr marL="0" indent="0">
              <a:buNone/>
            </a:pPr>
            <a:endParaRPr lang="en-US" sz="1700" i="1" dirty="0" smtClean="0">
              <a:solidFill>
                <a:srgbClr val="FF0000"/>
              </a:solidFill>
              <a:latin typeface="Arial" panose="020B0604020202020204" pitchFamily="34" charset="0"/>
              <a:cs typeface="Arial" panose="020B0604020202020204" pitchFamily="34" charset="0"/>
            </a:endParaRPr>
          </a:p>
          <a:p>
            <a:pPr marL="0" indent="0">
              <a:buNone/>
            </a:pPr>
            <a:endParaRPr lang="en-US" sz="22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128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3" name="Content Placeholder 2"/>
          <p:cNvSpPr>
            <a:spLocks noGrp="1"/>
          </p:cNvSpPr>
          <p:nvPr>
            <p:ph idx="1"/>
          </p:nvPr>
        </p:nvSpPr>
        <p:spPr>
          <a:xfrm>
            <a:off x="381000" y="685800"/>
            <a:ext cx="8229600" cy="4525963"/>
          </a:xfrm>
        </p:spPr>
        <p:txBody>
          <a:bodyPr/>
          <a:lstStyle/>
          <a:p>
            <a:pPr marL="0" indent="0">
              <a:buNone/>
            </a:pPr>
            <a:r>
              <a:rPr lang="en-US" dirty="0" smtClean="0"/>
              <a:t>  </a:t>
            </a:r>
            <a:endParaRPr lang="en-US" dirty="0"/>
          </a:p>
        </p:txBody>
      </p:sp>
      <p:sp>
        <p:nvSpPr>
          <p:cNvPr id="9" name="TextBox 8"/>
          <p:cNvSpPr txBox="1"/>
          <p:nvPr/>
        </p:nvSpPr>
        <p:spPr>
          <a:xfrm>
            <a:off x="5029200" y="2286000"/>
            <a:ext cx="1134734" cy="369332"/>
          </a:xfrm>
          <a:prstGeom prst="rect">
            <a:avLst/>
          </a:prstGeom>
          <a:noFill/>
        </p:spPr>
        <p:txBody>
          <a:bodyPr wrap="none" rtlCol="0">
            <a:spAutoFit/>
          </a:bodyPr>
          <a:lstStyle/>
          <a:p>
            <a:r>
              <a:rPr lang="en-US" b="1" dirty="0" smtClean="0">
                <a:solidFill>
                  <a:srgbClr val="FF0000"/>
                </a:solidFill>
              </a:rPr>
              <a:t>Utah Lake</a:t>
            </a:r>
            <a:endParaRPr lang="en-US" b="1" dirty="0">
              <a:solidFill>
                <a:srgbClr val="FF0000"/>
              </a:solidFill>
            </a:endParaRPr>
          </a:p>
        </p:txBody>
      </p:sp>
      <p:sp>
        <p:nvSpPr>
          <p:cNvPr id="10" name="TextBox 9"/>
          <p:cNvSpPr txBox="1"/>
          <p:nvPr/>
        </p:nvSpPr>
        <p:spPr>
          <a:xfrm>
            <a:off x="5943600" y="3505031"/>
            <a:ext cx="1693477" cy="369332"/>
          </a:xfrm>
          <a:prstGeom prst="rect">
            <a:avLst/>
          </a:prstGeom>
          <a:noFill/>
        </p:spPr>
        <p:txBody>
          <a:bodyPr wrap="none" rtlCol="0">
            <a:spAutoFit/>
          </a:bodyPr>
          <a:lstStyle/>
          <a:p>
            <a:r>
              <a:rPr lang="en-US" b="1" dirty="0" smtClean="0">
                <a:solidFill>
                  <a:srgbClr val="FF0000"/>
                </a:solidFill>
              </a:rPr>
              <a:t>Strawberry Res.</a:t>
            </a:r>
            <a:endParaRPr lang="en-US" b="1" dirty="0">
              <a:solidFill>
                <a:srgbClr val="FF0000"/>
              </a:solidFill>
            </a:endParaRPr>
          </a:p>
        </p:txBody>
      </p:sp>
      <p:sp>
        <p:nvSpPr>
          <p:cNvPr id="40" name="TextBox 39"/>
          <p:cNvSpPr txBox="1"/>
          <p:nvPr/>
        </p:nvSpPr>
        <p:spPr>
          <a:xfrm>
            <a:off x="4741163" y="2024390"/>
            <a:ext cx="161545" cy="523220"/>
          </a:xfrm>
          <a:prstGeom prst="rect">
            <a:avLst/>
          </a:prstGeom>
          <a:solidFill>
            <a:srgbClr val="FF0000"/>
          </a:solidFill>
        </p:spPr>
        <p:txBody>
          <a:bodyPr wrap="square" rtlCol="0">
            <a:spAutoFit/>
          </a:bodyPr>
          <a:lstStyle/>
          <a:p>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5286" y="-446923"/>
            <a:ext cx="6209629" cy="7239000"/>
          </a:xfrm>
          <a:prstGeom prst="rect">
            <a:avLst/>
          </a:prstGeom>
        </p:spPr>
      </p:pic>
      <p:sp>
        <p:nvSpPr>
          <p:cNvPr id="11" name="TextBox 10"/>
          <p:cNvSpPr txBox="1"/>
          <p:nvPr/>
        </p:nvSpPr>
        <p:spPr>
          <a:xfrm>
            <a:off x="5020324" y="838200"/>
            <a:ext cx="164860" cy="383454"/>
          </a:xfrm>
          <a:prstGeom prst="rect">
            <a:avLst/>
          </a:prstGeom>
          <a:solidFill>
            <a:srgbClr val="FF0000"/>
          </a:solidFill>
        </p:spPr>
        <p:txBody>
          <a:bodyPr wrap="square" rtlCol="0">
            <a:spAutoFit/>
          </a:bodyPr>
          <a:lstStyle/>
          <a:p>
            <a:endParaRPr lang="en-US" sz="2800" dirty="0"/>
          </a:p>
        </p:txBody>
      </p:sp>
      <p:sp>
        <p:nvSpPr>
          <p:cNvPr id="5" name="TextBox 4"/>
          <p:cNvSpPr txBox="1"/>
          <p:nvPr/>
        </p:nvSpPr>
        <p:spPr>
          <a:xfrm>
            <a:off x="6197462" y="2919234"/>
            <a:ext cx="1719638" cy="307777"/>
          </a:xfrm>
          <a:prstGeom prst="rect">
            <a:avLst/>
          </a:prstGeom>
          <a:noFill/>
        </p:spPr>
        <p:txBody>
          <a:bodyPr wrap="none" rtlCol="0">
            <a:spAutoFit/>
          </a:bodyPr>
          <a:lstStyle/>
          <a:p>
            <a:r>
              <a:rPr lang="en-US" sz="1400" dirty="0" smtClean="0">
                <a:solidFill>
                  <a:srgbClr val="002060"/>
                </a:solidFill>
              </a:rPr>
              <a:t>Strawberry Reservoir</a:t>
            </a:r>
            <a:endParaRPr lang="en-US" sz="1400" dirty="0">
              <a:solidFill>
                <a:srgbClr val="002060"/>
              </a:solidFill>
            </a:endParaRPr>
          </a:p>
        </p:txBody>
      </p:sp>
      <p:sp>
        <p:nvSpPr>
          <p:cNvPr id="6" name="TextBox 5"/>
          <p:cNvSpPr txBox="1"/>
          <p:nvPr/>
        </p:nvSpPr>
        <p:spPr>
          <a:xfrm>
            <a:off x="5271694" y="1506897"/>
            <a:ext cx="1121717" cy="769441"/>
          </a:xfrm>
          <a:prstGeom prst="rect">
            <a:avLst/>
          </a:prstGeom>
          <a:noFill/>
        </p:spPr>
        <p:txBody>
          <a:bodyPr wrap="none" rtlCol="0">
            <a:spAutoFit/>
          </a:bodyPr>
          <a:lstStyle/>
          <a:p>
            <a:r>
              <a:rPr lang="en-US" sz="1600" b="1" dirty="0" smtClean="0">
                <a:solidFill>
                  <a:srgbClr val="CC2700"/>
                </a:solidFill>
              </a:rPr>
              <a:t>Utah Lake</a:t>
            </a:r>
          </a:p>
          <a:p>
            <a:r>
              <a:rPr lang="en-US" sz="1600" b="1" dirty="0">
                <a:solidFill>
                  <a:srgbClr val="CC2700"/>
                </a:solidFill>
              </a:rPr>
              <a:t> </a:t>
            </a:r>
            <a:r>
              <a:rPr lang="en-US" sz="1600" b="1" dirty="0" smtClean="0">
                <a:solidFill>
                  <a:srgbClr val="CC2700"/>
                </a:solidFill>
              </a:rPr>
              <a:t>  ~220 </a:t>
            </a:r>
            <a:r>
              <a:rPr lang="en-US" sz="1600" dirty="0" err="1" smtClean="0">
                <a:solidFill>
                  <a:srgbClr val="CC2700"/>
                </a:solidFill>
              </a:rPr>
              <a:t>ug</a:t>
            </a:r>
            <a:r>
              <a:rPr lang="en-US" sz="1600" dirty="0" smtClean="0">
                <a:solidFill>
                  <a:srgbClr val="CC2700"/>
                </a:solidFill>
              </a:rPr>
              <a:t>/l</a:t>
            </a:r>
            <a:endParaRPr lang="en-US" sz="1600" b="1" dirty="0" smtClean="0">
              <a:solidFill>
                <a:srgbClr val="CC2700"/>
              </a:solidFill>
            </a:endParaRPr>
          </a:p>
          <a:p>
            <a:r>
              <a:rPr lang="en-US" sz="1200" b="1" dirty="0">
                <a:solidFill>
                  <a:srgbClr val="CC2700"/>
                </a:solidFill>
              </a:rPr>
              <a:t> </a:t>
            </a:r>
            <a:r>
              <a:rPr lang="en-US" sz="1200" b="1" dirty="0" smtClean="0">
                <a:solidFill>
                  <a:srgbClr val="CC2700"/>
                </a:solidFill>
              </a:rPr>
              <a:t>       1975</a:t>
            </a:r>
            <a:endParaRPr lang="en-US" sz="1200" b="1" dirty="0">
              <a:solidFill>
                <a:srgbClr val="CC2700"/>
              </a:solidFill>
            </a:endParaRPr>
          </a:p>
        </p:txBody>
      </p:sp>
      <p:sp>
        <p:nvSpPr>
          <p:cNvPr id="7" name="TextBox 6"/>
          <p:cNvSpPr txBox="1"/>
          <p:nvPr/>
        </p:nvSpPr>
        <p:spPr>
          <a:xfrm>
            <a:off x="1333989" y="6147161"/>
            <a:ext cx="6785576" cy="400110"/>
          </a:xfrm>
          <a:prstGeom prst="rect">
            <a:avLst/>
          </a:prstGeom>
          <a:noFill/>
        </p:spPr>
        <p:txBody>
          <a:bodyPr wrap="none" rtlCol="0">
            <a:spAutoFit/>
          </a:bodyPr>
          <a:lstStyle/>
          <a:p>
            <a:r>
              <a:rPr lang="en-US" sz="2000" b="1" dirty="0" smtClean="0">
                <a:solidFill>
                  <a:schemeClr val="tx2">
                    <a:lumMod val="50000"/>
                  </a:schemeClr>
                </a:solidFill>
              </a:rPr>
              <a:t>Predicted Trophic State based on the Larsen-Mercier Model </a:t>
            </a:r>
            <a:endParaRPr lang="en-US" sz="2000" b="1" dirty="0">
              <a:solidFill>
                <a:schemeClr val="tx2">
                  <a:lumMod val="50000"/>
                </a:schemeClr>
              </a:solidFill>
            </a:endParaRPr>
          </a:p>
        </p:txBody>
      </p:sp>
      <p:sp>
        <p:nvSpPr>
          <p:cNvPr id="8" name="TextBox 7"/>
          <p:cNvSpPr txBox="1"/>
          <p:nvPr/>
        </p:nvSpPr>
        <p:spPr>
          <a:xfrm>
            <a:off x="2064740" y="3003300"/>
            <a:ext cx="1469954" cy="338554"/>
          </a:xfrm>
          <a:prstGeom prst="rect">
            <a:avLst/>
          </a:prstGeom>
          <a:solidFill>
            <a:schemeClr val="bg1"/>
          </a:solidFill>
        </p:spPr>
        <p:txBody>
          <a:bodyPr wrap="none" rtlCol="0">
            <a:spAutoFit/>
          </a:bodyPr>
          <a:lstStyle/>
          <a:p>
            <a:r>
              <a:rPr lang="en-US" sz="1600" b="1" dirty="0" smtClean="0">
                <a:solidFill>
                  <a:srgbClr val="FF0000"/>
                </a:solidFill>
              </a:rPr>
              <a:t>Eutrophic Zone</a:t>
            </a:r>
            <a:endParaRPr lang="en-US" sz="1600" b="1" dirty="0">
              <a:solidFill>
                <a:srgbClr val="FF0000"/>
              </a:solidFill>
            </a:endParaRPr>
          </a:p>
        </p:txBody>
      </p:sp>
      <p:sp>
        <p:nvSpPr>
          <p:cNvPr id="12" name="TextBox 11"/>
          <p:cNvSpPr txBox="1"/>
          <p:nvPr/>
        </p:nvSpPr>
        <p:spPr>
          <a:xfrm>
            <a:off x="2143377" y="3859478"/>
            <a:ext cx="1268119" cy="338554"/>
          </a:xfrm>
          <a:prstGeom prst="rect">
            <a:avLst/>
          </a:prstGeom>
          <a:solidFill>
            <a:schemeClr val="bg1"/>
          </a:solidFill>
        </p:spPr>
        <p:txBody>
          <a:bodyPr wrap="square" rtlCol="0">
            <a:spAutoFit/>
          </a:bodyPr>
          <a:lstStyle/>
          <a:p>
            <a:r>
              <a:rPr lang="en-US" sz="1600" b="1" dirty="0" smtClean="0">
                <a:solidFill>
                  <a:srgbClr val="00B050"/>
                </a:solidFill>
              </a:rPr>
              <a:t>Mesotrophic</a:t>
            </a:r>
            <a:r>
              <a:rPr lang="en-US" sz="800" b="1" dirty="0" smtClean="0">
                <a:solidFill>
                  <a:srgbClr val="00B050"/>
                </a:solidFill>
              </a:rPr>
              <a:t> </a:t>
            </a:r>
            <a:endParaRPr lang="en-US" sz="1600" b="1" dirty="0" smtClean="0">
              <a:solidFill>
                <a:srgbClr val="00B050"/>
              </a:solidFill>
            </a:endParaRPr>
          </a:p>
        </p:txBody>
      </p:sp>
      <p:sp>
        <p:nvSpPr>
          <p:cNvPr id="13" name="TextBox 12"/>
          <p:cNvSpPr txBox="1"/>
          <p:nvPr/>
        </p:nvSpPr>
        <p:spPr>
          <a:xfrm>
            <a:off x="2110105" y="4495800"/>
            <a:ext cx="1379224" cy="584775"/>
          </a:xfrm>
          <a:prstGeom prst="rect">
            <a:avLst/>
          </a:prstGeom>
          <a:solidFill>
            <a:schemeClr val="bg1"/>
          </a:solidFill>
        </p:spPr>
        <p:txBody>
          <a:bodyPr wrap="none" rtlCol="0">
            <a:spAutoFit/>
          </a:bodyPr>
          <a:lstStyle/>
          <a:p>
            <a:r>
              <a:rPr lang="en-US" sz="1600" b="1" dirty="0" smtClean="0">
                <a:solidFill>
                  <a:srgbClr val="0070C0"/>
                </a:solidFill>
              </a:rPr>
              <a:t>Oligotrophic   </a:t>
            </a:r>
          </a:p>
          <a:p>
            <a:endParaRPr lang="en-US" sz="1600" b="1" dirty="0">
              <a:solidFill>
                <a:srgbClr val="0070C0"/>
              </a:solidFill>
            </a:endParaRPr>
          </a:p>
        </p:txBody>
      </p:sp>
      <p:sp>
        <p:nvSpPr>
          <p:cNvPr id="14" name="TextBox 13"/>
          <p:cNvSpPr txBox="1"/>
          <p:nvPr/>
        </p:nvSpPr>
        <p:spPr>
          <a:xfrm>
            <a:off x="2092172" y="2209056"/>
            <a:ext cx="2047035" cy="338554"/>
          </a:xfrm>
          <a:prstGeom prst="rect">
            <a:avLst/>
          </a:prstGeom>
          <a:noFill/>
        </p:spPr>
        <p:txBody>
          <a:bodyPr wrap="none" rtlCol="0">
            <a:spAutoFit/>
          </a:bodyPr>
          <a:lstStyle/>
          <a:p>
            <a:r>
              <a:rPr lang="en-US" sz="1600" b="1" dirty="0" smtClean="0">
                <a:solidFill>
                  <a:srgbClr val="861A00"/>
                </a:solidFill>
              </a:rPr>
              <a:t>Hyper-Eutrophic Zone</a:t>
            </a:r>
            <a:endParaRPr lang="en-US" sz="1600" b="1" dirty="0">
              <a:solidFill>
                <a:srgbClr val="861A00"/>
              </a:solidFill>
            </a:endParaRPr>
          </a:p>
        </p:txBody>
      </p:sp>
      <p:sp>
        <p:nvSpPr>
          <p:cNvPr id="17" name="TextBox 16"/>
          <p:cNvSpPr txBox="1"/>
          <p:nvPr/>
        </p:nvSpPr>
        <p:spPr>
          <a:xfrm>
            <a:off x="2098267" y="506707"/>
            <a:ext cx="4913903" cy="954107"/>
          </a:xfrm>
          <a:prstGeom prst="rect">
            <a:avLst/>
          </a:prstGeom>
          <a:solidFill>
            <a:schemeClr val="bg1"/>
          </a:solidFill>
        </p:spPr>
        <p:txBody>
          <a:bodyPr wrap="square" rtlCol="0">
            <a:spAutoFit/>
          </a:bodyPr>
          <a:lstStyle/>
          <a:p>
            <a:r>
              <a:rPr lang="en-US" sz="1600" b="1" dirty="0" smtClean="0"/>
              <a:t>                                     		</a:t>
            </a:r>
            <a:r>
              <a:rPr lang="en-US" sz="1600" b="1" dirty="0" smtClean="0">
                <a:solidFill>
                  <a:srgbClr val="C00000"/>
                </a:solidFill>
              </a:rPr>
              <a:t>         Utah Lake</a:t>
            </a:r>
          </a:p>
          <a:p>
            <a:r>
              <a:rPr lang="en-US" sz="1600" b="1" dirty="0">
                <a:solidFill>
                  <a:srgbClr val="C00000"/>
                </a:solidFill>
              </a:rPr>
              <a:t>	</a:t>
            </a:r>
            <a:r>
              <a:rPr lang="en-US" sz="1600" b="1" dirty="0" smtClean="0">
                <a:solidFill>
                  <a:srgbClr val="C00000"/>
                </a:solidFill>
              </a:rPr>
              <a:t>		           634</a:t>
            </a:r>
            <a:r>
              <a:rPr lang="en-US" sz="1600" dirty="0" smtClean="0">
                <a:solidFill>
                  <a:srgbClr val="C00000"/>
                </a:solidFill>
              </a:rPr>
              <a:t> </a:t>
            </a:r>
            <a:r>
              <a:rPr lang="en-US" sz="1600" dirty="0" err="1" smtClean="0">
                <a:solidFill>
                  <a:srgbClr val="C00000"/>
                </a:solidFill>
              </a:rPr>
              <a:t>ug</a:t>
            </a:r>
            <a:r>
              <a:rPr lang="en-US" sz="1600" dirty="0" smtClean="0">
                <a:solidFill>
                  <a:srgbClr val="C00000"/>
                </a:solidFill>
              </a:rPr>
              <a:t>/l </a:t>
            </a:r>
            <a:endParaRPr lang="en-US" sz="1200" dirty="0" smtClean="0">
              <a:solidFill>
                <a:srgbClr val="C00000"/>
              </a:solidFill>
            </a:endParaRPr>
          </a:p>
          <a:p>
            <a:r>
              <a:rPr lang="en-US" sz="1600" dirty="0" smtClean="0">
                <a:solidFill>
                  <a:srgbClr val="C00000"/>
                </a:solidFill>
              </a:rPr>
              <a:t>                                  </a:t>
            </a:r>
            <a:r>
              <a:rPr lang="en-US" sz="1400" b="1" dirty="0" smtClean="0">
                <a:solidFill>
                  <a:srgbClr val="C00000"/>
                </a:solidFill>
              </a:rPr>
              <a:t>      		             2008-2013</a:t>
            </a:r>
            <a:endParaRPr lang="en-US" sz="1400" b="1" dirty="0">
              <a:solidFill>
                <a:srgbClr val="C00000"/>
              </a:solidFill>
            </a:endParaRPr>
          </a:p>
          <a:p>
            <a:endParaRPr lang="en-US" sz="800" b="1" dirty="0">
              <a:solidFill>
                <a:srgbClr val="861A00"/>
              </a:solidFill>
            </a:endParaRPr>
          </a:p>
        </p:txBody>
      </p:sp>
      <p:sp>
        <p:nvSpPr>
          <p:cNvPr id="18" name="TextBox 17"/>
          <p:cNvSpPr txBox="1"/>
          <p:nvPr/>
        </p:nvSpPr>
        <p:spPr>
          <a:xfrm>
            <a:off x="5026507" y="674716"/>
            <a:ext cx="184731" cy="215444"/>
          </a:xfrm>
          <a:prstGeom prst="rect">
            <a:avLst/>
          </a:prstGeom>
          <a:solidFill>
            <a:srgbClr val="B82300"/>
          </a:solidFill>
        </p:spPr>
        <p:txBody>
          <a:bodyPr wrap="none" rtlCol="0">
            <a:spAutoFit/>
          </a:bodyPr>
          <a:lstStyle/>
          <a:p>
            <a:endParaRPr lang="en-US" sz="800" dirty="0">
              <a:solidFill>
                <a:srgbClr val="C00000"/>
              </a:solidFill>
            </a:endParaRPr>
          </a:p>
        </p:txBody>
      </p:sp>
      <p:sp>
        <p:nvSpPr>
          <p:cNvPr id="15" name="TextBox 14"/>
          <p:cNvSpPr txBox="1"/>
          <p:nvPr/>
        </p:nvSpPr>
        <p:spPr>
          <a:xfrm>
            <a:off x="1487224" y="855828"/>
            <a:ext cx="420308" cy="276999"/>
          </a:xfrm>
          <a:prstGeom prst="rect">
            <a:avLst/>
          </a:prstGeom>
          <a:noFill/>
        </p:spPr>
        <p:txBody>
          <a:bodyPr wrap="none" rtlCol="0">
            <a:spAutoFit/>
          </a:bodyPr>
          <a:lstStyle/>
          <a:p>
            <a:r>
              <a:rPr lang="en-US" sz="1200" dirty="0" smtClean="0"/>
              <a:t>500</a:t>
            </a:r>
            <a:endParaRPr lang="en-US" sz="1200" dirty="0"/>
          </a:p>
        </p:txBody>
      </p:sp>
    </p:spTree>
    <p:extLst>
      <p:ext uri="{BB962C8B-B14F-4D97-AF65-F5344CB8AC3E}">
        <p14:creationId xmlns:p14="http://schemas.microsoft.com/office/powerpoint/2010/main" val="271445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533400"/>
            <a:ext cx="8382000" cy="5181600"/>
          </a:xfrm>
        </p:spPr>
        <p:txBody>
          <a:bodyPr>
            <a:normAutofit fontScale="92500" lnSpcReduction="20000"/>
          </a:bodyPr>
          <a:lstStyle/>
          <a:p>
            <a:pPr marL="0" indent="0">
              <a:buNone/>
            </a:pPr>
            <a:r>
              <a:rPr lang="en-US" sz="2400" dirty="0" smtClean="0">
                <a:solidFill>
                  <a:srgbClr val="08027C"/>
                </a:solidFill>
                <a:latin typeface="Arial" panose="020B0604020202020204" pitchFamily="34" charset="0"/>
                <a:cs typeface="Arial" panose="020B0604020202020204" pitchFamily="34" charset="0"/>
              </a:rPr>
              <a:t>Is P limiting?  </a:t>
            </a:r>
          </a:p>
          <a:p>
            <a:pPr marL="0" indent="0">
              <a:buNone/>
            </a:pPr>
            <a:r>
              <a:rPr lang="en-US" sz="2400" dirty="0" smtClean="0">
                <a:solidFill>
                  <a:srgbClr val="08027C"/>
                </a:solidFill>
                <a:latin typeface="Arial" panose="020B0604020202020204" pitchFamily="34" charset="0"/>
                <a:cs typeface="Arial" panose="020B0604020202020204" pitchFamily="34" charset="0"/>
              </a:rPr>
              <a:t>	</a:t>
            </a:r>
            <a:r>
              <a:rPr lang="en-US" sz="2400" dirty="0" err="1" smtClean="0">
                <a:solidFill>
                  <a:srgbClr val="08027C"/>
                </a:solidFill>
                <a:latin typeface="Arial" panose="020B0604020202020204" pitchFamily="34" charset="0"/>
                <a:cs typeface="Arial" panose="020B0604020202020204" pitchFamily="34" charset="0"/>
              </a:rPr>
              <a:t>Ans</a:t>
            </a:r>
            <a:r>
              <a:rPr lang="en-US" sz="2400" dirty="0" smtClean="0">
                <a:solidFill>
                  <a:srgbClr val="08027C"/>
                </a:solidFill>
                <a:latin typeface="Arial" panose="020B0604020202020204" pitchFamily="34" charset="0"/>
                <a:cs typeface="Arial" panose="020B0604020202020204" pitchFamily="34" charset="0"/>
              </a:rPr>
              <a:t>:  The L-M model predicts ultra-hyper eutrophic level 	but the actual condition is eutrophic. </a:t>
            </a:r>
          </a:p>
          <a:p>
            <a:pPr marL="0" indent="0">
              <a:buNone/>
            </a:pPr>
            <a:r>
              <a:rPr lang="en-US" sz="2400" dirty="0">
                <a:solidFill>
                  <a:srgbClr val="08027C"/>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Therefore:  P is not limiting!</a:t>
            </a:r>
          </a:p>
          <a:p>
            <a:endParaRPr lang="en-US" sz="1400" dirty="0" smtClean="0">
              <a:solidFill>
                <a:srgbClr val="08027C"/>
              </a:solidFill>
              <a:latin typeface="Arial" panose="020B0604020202020204" pitchFamily="34" charset="0"/>
              <a:cs typeface="Arial" panose="020B0604020202020204" pitchFamily="34" charset="0"/>
            </a:endParaRPr>
          </a:p>
          <a:p>
            <a:pPr marL="0" indent="0">
              <a:buNone/>
            </a:pPr>
            <a:r>
              <a:rPr lang="en-US" sz="2400" dirty="0" smtClean="0">
                <a:solidFill>
                  <a:srgbClr val="08027C"/>
                </a:solidFill>
                <a:latin typeface="Arial" panose="020B0604020202020204" pitchFamily="34" charset="0"/>
                <a:cs typeface="Arial" panose="020B0604020202020204" pitchFamily="34" charset="0"/>
              </a:rPr>
              <a:t>Might P be made limiting?</a:t>
            </a:r>
            <a:endParaRPr lang="en-US" sz="2400" dirty="0">
              <a:solidFill>
                <a:srgbClr val="08027C"/>
              </a:solidFill>
              <a:latin typeface="Arial" panose="020B0604020202020204" pitchFamily="34" charset="0"/>
              <a:cs typeface="Arial" panose="020B0604020202020204" pitchFamily="34" charset="0"/>
            </a:endParaRPr>
          </a:p>
          <a:p>
            <a:r>
              <a:rPr lang="en-US" sz="2000" dirty="0" smtClean="0">
                <a:solidFill>
                  <a:srgbClr val="08027C"/>
                </a:solidFill>
                <a:latin typeface="Arial" panose="020B0604020202020204" pitchFamily="34" charset="0"/>
                <a:cs typeface="Arial" panose="020B0604020202020204" pitchFamily="34" charset="0"/>
              </a:rPr>
              <a:t>Remove POTW sources.</a:t>
            </a:r>
          </a:p>
          <a:p>
            <a:r>
              <a:rPr lang="en-US" sz="1900" dirty="0" smtClean="0">
                <a:solidFill>
                  <a:srgbClr val="08027C"/>
                </a:solidFill>
                <a:latin typeface="Arial" panose="020B0604020202020204" pitchFamily="34" charset="0"/>
                <a:cs typeface="Arial" panose="020B0604020202020204" pitchFamily="34" charset="0"/>
              </a:rPr>
              <a:t>POTWs:  About 80% of the Lakes P loading currently comes from them.</a:t>
            </a:r>
          </a:p>
          <a:p>
            <a:pPr lvl="1"/>
            <a:r>
              <a:rPr lang="en-US" sz="1900" dirty="0" smtClean="0">
                <a:solidFill>
                  <a:srgbClr val="FF0000"/>
                </a:solidFill>
                <a:latin typeface="Arial" panose="020B0604020202020204" pitchFamily="34" charset="0"/>
                <a:cs typeface="Arial" panose="020B0604020202020204" pitchFamily="34" charset="0"/>
              </a:rPr>
              <a:t>90-95% removal at POTWs would cost perhaps $300 million in construction costs and tens of millions in annual O&amp;M costs</a:t>
            </a:r>
            <a:r>
              <a:rPr lang="en-US" sz="1600" dirty="0" smtClean="0">
                <a:solidFill>
                  <a:srgbClr val="FF0000"/>
                </a:solidFill>
                <a:latin typeface="Arial" panose="020B0604020202020204" pitchFamily="34" charset="0"/>
                <a:cs typeface="Arial" panose="020B0604020202020204" pitchFamily="34" charset="0"/>
              </a:rPr>
              <a:t>.</a:t>
            </a:r>
          </a:p>
          <a:p>
            <a:pPr lvl="1"/>
            <a:endParaRPr lang="en-US" sz="1600" dirty="0">
              <a:solidFill>
                <a:srgbClr val="FF0000"/>
              </a:solidFill>
              <a:latin typeface="Arial" panose="020B0604020202020204" pitchFamily="34" charset="0"/>
              <a:cs typeface="Arial" panose="020B0604020202020204" pitchFamily="34" charset="0"/>
            </a:endParaRPr>
          </a:p>
          <a:p>
            <a:pPr marL="457200" lvl="1" indent="0">
              <a:buNone/>
            </a:pPr>
            <a:r>
              <a:rPr lang="en-US" sz="2000" dirty="0" smtClean="0">
                <a:solidFill>
                  <a:srgbClr val="08027C"/>
                </a:solidFill>
                <a:latin typeface="Arial" panose="020B0604020202020204" pitchFamily="34" charset="0"/>
                <a:cs typeface="Arial" panose="020B0604020202020204" pitchFamily="34" charset="0"/>
              </a:rPr>
              <a:t>Remove Nonpoint sources (NPS)—</a:t>
            </a:r>
          </a:p>
          <a:p>
            <a:pPr lvl="1"/>
            <a:r>
              <a:rPr lang="en-US" sz="2000" dirty="0" smtClean="0">
                <a:solidFill>
                  <a:srgbClr val="08027C"/>
                </a:solidFill>
                <a:latin typeface="Arial" panose="020B0604020202020204" pitchFamily="34" charset="0"/>
                <a:cs typeface="Arial" panose="020B0604020202020204" pitchFamily="34" charset="0"/>
              </a:rPr>
              <a:t>As much as 25% of the remaining P </a:t>
            </a:r>
            <a:r>
              <a:rPr lang="en-US" sz="2000" u="sng" dirty="0" smtClean="0">
                <a:solidFill>
                  <a:srgbClr val="08027C"/>
                </a:solidFill>
                <a:latin typeface="Arial" panose="020B0604020202020204" pitchFamily="34" charset="0"/>
                <a:cs typeface="Arial" panose="020B0604020202020204" pitchFamily="34" charset="0"/>
              </a:rPr>
              <a:t>might</a:t>
            </a:r>
            <a:r>
              <a:rPr lang="en-US" sz="2000" dirty="0" smtClean="0">
                <a:solidFill>
                  <a:srgbClr val="08027C"/>
                </a:solidFill>
                <a:latin typeface="Arial" panose="020B0604020202020204" pitchFamily="34" charset="0"/>
                <a:cs typeface="Arial" panose="020B0604020202020204" pitchFamily="34" charset="0"/>
              </a:rPr>
              <a:t> be removed with rigorous NPS controls.</a:t>
            </a:r>
          </a:p>
          <a:p>
            <a:pPr lvl="1"/>
            <a:r>
              <a:rPr lang="en-US" sz="2000" dirty="0" smtClean="0">
                <a:solidFill>
                  <a:srgbClr val="FF0000"/>
                </a:solidFill>
                <a:latin typeface="Arial" panose="020B0604020202020204" pitchFamily="34" charset="0"/>
                <a:cs typeface="Arial" panose="020B0604020202020204" pitchFamily="34" charset="0"/>
              </a:rPr>
              <a:t>Costs would be staggering—likely $100s of millions to get to a reliable 25% reduction in all other phosphorus loadings to the lake.</a:t>
            </a:r>
          </a:p>
          <a:p>
            <a:endParaRPr lang="en-US" sz="1800" dirty="0">
              <a:solidFill>
                <a:srgbClr val="FF0000"/>
              </a:solidFill>
              <a:latin typeface="Arial" panose="020B0604020202020204" pitchFamily="34" charset="0"/>
              <a:cs typeface="Arial" panose="020B0604020202020204" pitchFamily="34" charset="0"/>
            </a:endParaRPr>
          </a:p>
          <a:p>
            <a:r>
              <a:rPr lang="en-US" sz="2400" dirty="0" smtClean="0">
                <a:solidFill>
                  <a:srgbClr val="08027C"/>
                </a:solidFill>
                <a:latin typeface="Arial" panose="020B0604020202020204" pitchFamily="34" charset="0"/>
                <a:cs typeface="Arial" panose="020B0604020202020204" pitchFamily="34" charset="0"/>
              </a:rPr>
              <a:t>What is the L-M predicted result of such efforts?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600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3" name="Content Placeholder 2"/>
          <p:cNvSpPr>
            <a:spLocks noGrp="1"/>
          </p:cNvSpPr>
          <p:nvPr>
            <p:ph idx="1"/>
          </p:nvPr>
        </p:nvSpPr>
        <p:spPr>
          <a:xfrm>
            <a:off x="381000" y="685800"/>
            <a:ext cx="8229600" cy="4525963"/>
          </a:xfrm>
        </p:spPr>
        <p:txBody>
          <a:bodyPr/>
          <a:lstStyle/>
          <a:p>
            <a:pPr marL="0" indent="0">
              <a:buNone/>
            </a:pPr>
            <a:r>
              <a:rPr lang="en-US" dirty="0" smtClean="0"/>
              <a:t>  </a:t>
            </a:r>
            <a:endParaRPr lang="en-US" dirty="0"/>
          </a:p>
        </p:txBody>
      </p:sp>
      <p:sp>
        <p:nvSpPr>
          <p:cNvPr id="9" name="TextBox 8"/>
          <p:cNvSpPr txBox="1"/>
          <p:nvPr/>
        </p:nvSpPr>
        <p:spPr>
          <a:xfrm>
            <a:off x="5029200" y="2286000"/>
            <a:ext cx="1134734" cy="369332"/>
          </a:xfrm>
          <a:prstGeom prst="rect">
            <a:avLst/>
          </a:prstGeom>
          <a:noFill/>
        </p:spPr>
        <p:txBody>
          <a:bodyPr wrap="none" rtlCol="0">
            <a:spAutoFit/>
          </a:bodyPr>
          <a:lstStyle/>
          <a:p>
            <a:r>
              <a:rPr lang="en-US" b="1" dirty="0" smtClean="0">
                <a:solidFill>
                  <a:srgbClr val="FF0000"/>
                </a:solidFill>
              </a:rPr>
              <a:t>Utah Lake</a:t>
            </a:r>
            <a:endParaRPr lang="en-US" b="1" dirty="0">
              <a:solidFill>
                <a:srgbClr val="FF0000"/>
              </a:solidFill>
            </a:endParaRPr>
          </a:p>
        </p:txBody>
      </p:sp>
      <p:sp>
        <p:nvSpPr>
          <p:cNvPr id="10" name="TextBox 9"/>
          <p:cNvSpPr txBox="1"/>
          <p:nvPr/>
        </p:nvSpPr>
        <p:spPr>
          <a:xfrm>
            <a:off x="5943600" y="3505031"/>
            <a:ext cx="1693477" cy="369332"/>
          </a:xfrm>
          <a:prstGeom prst="rect">
            <a:avLst/>
          </a:prstGeom>
          <a:noFill/>
        </p:spPr>
        <p:txBody>
          <a:bodyPr wrap="none" rtlCol="0">
            <a:spAutoFit/>
          </a:bodyPr>
          <a:lstStyle/>
          <a:p>
            <a:r>
              <a:rPr lang="en-US" b="1" dirty="0" smtClean="0">
                <a:solidFill>
                  <a:srgbClr val="FF0000"/>
                </a:solidFill>
              </a:rPr>
              <a:t>Strawberry Res.</a:t>
            </a:r>
            <a:endParaRPr lang="en-US" b="1" dirty="0">
              <a:solidFill>
                <a:srgbClr val="FF0000"/>
              </a:solidFill>
            </a:endParaRPr>
          </a:p>
        </p:txBody>
      </p:sp>
      <p:sp>
        <p:nvSpPr>
          <p:cNvPr id="40" name="TextBox 39"/>
          <p:cNvSpPr txBox="1"/>
          <p:nvPr/>
        </p:nvSpPr>
        <p:spPr>
          <a:xfrm>
            <a:off x="4741163" y="2024390"/>
            <a:ext cx="161545" cy="523220"/>
          </a:xfrm>
          <a:prstGeom prst="rect">
            <a:avLst/>
          </a:prstGeom>
          <a:solidFill>
            <a:srgbClr val="FF0000"/>
          </a:solidFill>
        </p:spPr>
        <p:txBody>
          <a:bodyPr wrap="square" rtlCol="0">
            <a:spAutoFit/>
          </a:bodyPr>
          <a:lstStyle/>
          <a:p>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30110" y="-399715"/>
            <a:ext cx="6209629" cy="7239000"/>
          </a:xfrm>
          <a:prstGeom prst="rect">
            <a:avLst/>
          </a:prstGeom>
        </p:spPr>
      </p:pic>
      <p:sp>
        <p:nvSpPr>
          <p:cNvPr id="11" name="TextBox 10"/>
          <p:cNvSpPr txBox="1"/>
          <p:nvPr/>
        </p:nvSpPr>
        <p:spPr>
          <a:xfrm>
            <a:off x="5020324" y="838200"/>
            <a:ext cx="164860" cy="383454"/>
          </a:xfrm>
          <a:prstGeom prst="rect">
            <a:avLst/>
          </a:prstGeom>
          <a:solidFill>
            <a:srgbClr val="FF0000"/>
          </a:solidFill>
        </p:spPr>
        <p:txBody>
          <a:bodyPr wrap="square" rtlCol="0">
            <a:spAutoFit/>
          </a:bodyPr>
          <a:lstStyle/>
          <a:p>
            <a:endParaRPr lang="en-US" sz="2800" dirty="0"/>
          </a:p>
        </p:txBody>
      </p:sp>
      <p:sp>
        <p:nvSpPr>
          <p:cNvPr id="5" name="TextBox 4"/>
          <p:cNvSpPr txBox="1"/>
          <p:nvPr/>
        </p:nvSpPr>
        <p:spPr>
          <a:xfrm>
            <a:off x="6232270" y="2825843"/>
            <a:ext cx="1719638" cy="307777"/>
          </a:xfrm>
          <a:prstGeom prst="rect">
            <a:avLst/>
          </a:prstGeom>
          <a:noFill/>
        </p:spPr>
        <p:txBody>
          <a:bodyPr wrap="none" rtlCol="0">
            <a:spAutoFit/>
          </a:bodyPr>
          <a:lstStyle/>
          <a:p>
            <a:r>
              <a:rPr lang="en-US" sz="1400" dirty="0" smtClean="0">
                <a:solidFill>
                  <a:srgbClr val="002060"/>
                </a:solidFill>
              </a:rPr>
              <a:t>Strawberry Reservoir</a:t>
            </a:r>
            <a:endParaRPr lang="en-US" sz="1400" dirty="0">
              <a:solidFill>
                <a:srgbClr val="002060"/>
              </a:solidFill>
            </a:endParaRPr>
          </a:p>
        </p:txBody>
      </p:sp>
      <p:sp>
        <p:nvSpPr>
          <p:cNvPr id="6" name="TextBox 5"/>
          <p:cNvSpPr txBox="1"/>
          <p:nvPr/>
        </p:nvSpPr>
        <p:spPr>
          <a:xfrm>
            <a:off x="5211992" y="1495157"/>
            <a:ext cx="1280222" cy="276999"/>
          </a:xfrm>
          <a:prstGeom prst="rect">
            <a:avLst/>
          </a:prstGeom>
          <a:noFill/>
        </p:spPr>
        <p:txBody>
          <a:bodyPr wrap="none" rtlCol="0">
            <a:spAutoFit/>
          </a:bodyPr>
          <a:lstStyle/>
          <a:p>
            <a:r>
              <a:rPr lang="en-US" sz="1200" b="1" dirty="0" smtClean="0">
                <a:solidFill>
                  <a:srgbClr val="861A00"/>
                </a:solidFill>
              </a:rPr>
              <a:t>Utah Lake  ~1975</a:t>
            </a:r>
          </a:p>
        </p:txBody>
      </p:sp>
      <p:sp>
        <p:nvSpPr>
          <p:cNvPr id="7" name="TextBox 6"/>
          <p:cNvSpPr txBox="1"/>
          <p:nvPr/>
        </p:nvSpPr>
        <p:spPr>
          <a:xfrm>
            <a:off x="1333989" y="6147161"/>
            <a:ext cx="6785576" cy="400110"/>
          </a:xfrm>
          <a:prstGeom prst="rect">
            <a:avLst/>
          </a:prstGeom>
          <a:noFill/>
        </p:spPr>
        <p:txBody>
          <a:bodyPr wrap="none" rtlCol="0">
            <a:spAutoFit/>
          </a:bodyPr>
          <a:lstStyle/>
          <a:p>
            <a:r>
              <a:rPr lang="en-US" sz="2000" b="1" dirty="0" smtClean="0">
                <a:solidFill>
                  <a:srgbClr val="15811F"/>
                </a:solidFill>
              </a:rPr>
              <a:t>Predicted Trophic State based on the Larsen-Mercier Model </a:t>
            </a:r>
            <a:endParaRPr lang="en-US" sz="2000" b="1" dirty="0">
              <a:solidFill>
                <a:srgbClr val="15811F"/>
              </a:solidFill>
            </a:endParaRPr>
          </a:p>
        </p:txBody>
      </p:sp>
      <p:sp>
        <p:nvSpPr>
          <p:cNvPr id="8" name="TextBox 7"/>
          <p:cNvSpPr txBox="1"/>
          <p:nvPr/>
        </p:nvSpPr>
        <p:spPr>
          <a:xfrm>
            <a:off x="2064740" y="3003300"/>
            <a:ext cx="1469954" cy="338554"/>
          </a:xfrm>
          <a:prstGeom prst="rect">
            <a:avLst/>
          </a:prstGeom>
          <a:solidFill>
            <a:schemeClr val="bg1"/>
          </a:solidFill>
        </p:spPr>
        <p:txBody>
          <a:bodyPr wrap="none" rtlCol="0">
            <a:spAutoFit/>
          </a:bodyPr>
          <a:lstStyle/>
          <a:p>
            <a:r>
              <a:rPr lang="en-US" sz="1600" b="1" dirty="0" smtClean="0">
                <a:solidFill>
                  <a:srgbClr val="FF0000"/>
                </a:solidFill>
              </a:rPr>
              <a:t>Eutrophic Zone</a:t>
            </a:r>
            <a:endParaRPr lang="en-US" sz="1600" b="1" dirty="0">
              <a:solidFill>
                <a:srgbClr val="FF0000"/>
              </a:solidFill>
            </a:endParaRPr>
          </a:p>
        </p:txBody>
      </p:sp>
      <p:sp>
        <p:nvSpPr>
          <p:cNvPr id="12" name="TextBox 11"/>
          <p:cNvSpPr txBox="1"/>
          <p:nvPr/>
        </p:nvSpPr>
        <p:spPr>
          <a:xfrm>
            <a:off x="2064740" y="3877818"/>
            <a:ext cx="1389318" cy="338554"/>
          </a:xfrm>
          <a:prstGeom prst="rect">
            <a:avLst/>
          </a:prstGeom>
          <a:solidFill>
            <a:schemeClr val="bg1"/>
          </a:solidFill>
        </p:spPr>
        <p:txBody>
          <a:bodyPr wrap="square" rtlCol="0">
            <a:spAutoFit/>
          </a:bodyPr>
          <a:lstStyle/>
          <a:p>
            <a:r>
              <a:rPr lang="en-US" sz="1600" b="1" dirty="0" smtClean="0">
                <a:solidFill>
                  <a:srgbClr val="00B050"/>
                </a:solidFill>
              </a:rPr>
              <a:t>Mesotrophic  </a:t>
            </a:r>
          </a:p>
        </p:txBody>
      </p:sp>
      <p:sp>
        <p:nvSpPr>
          <p:cNvPr id="13" name="TextBox 12"/>
          <p:cNvSpPr txBox="1"/>
          <p:nvPr/>
        </p:nvSpPr>
        <p:spPr>
          <a:xfrm>
            <a:off x="2084680" y="4495800"/>
            <a:ext cx="1450013" cy="584775"/>
          </a:xfrm>
          <a:prstGeom prst="rect">
            <a:avLst/>
          </a:prstGeom>
          <a:solidFill>
            <a:schemeClr val="bg1"/>
          </a:solidFill>
        </p:spPr>
        <p:txBody>
          <a:bodyPr wrap="square" rtlCol="0">
            <a:spAutoFit/>
          </a:bodyPr>
          <a:lstStyle/>
          <a:p>
            <a:r>
              <a:rPr lang="en-US" sz="1600" b="1" dirty="0" smtClean="0">
                <a:solidFill>
                  <a:srgbClr val="0070C0"/>
                </a:solidFill>
              </a:rPr>
              <a:t>Oligotrophic   </a:t>
            </a:r>
          </a:p>
          <a:p>
            <a:endParaRPr lang="en-US" sz="1600" b="1" dirty="0">
              <a:solidFill>
                <a:srgbClr val="0070C0"/>
              </a:solidFill>
            </a:endParaRPr>
          </a:p>
        </p:txBody>
      </p:sp>
      <p:sp>
        <p:nvSpPr>
          <p:cNvPr id="14" name="TextBox 13"/>
          <p:cNvSpPr txBox="1"/>
          <p:nvPr/>
        </p:nvSpPr>
        <p:spPr>
          <a:xfrm>
            <a:off x="2092172" y="2209056"/>
            <a:ext cx="1628074" cy="338554"/>
          </a:xfrm>
          <a:prstGeom prst="rect">
            <a:avLst/>
          </a:prstGeom>
          <a:noFill/>
        </p:spPr>
        <p:txBody>
          <a:bodyPr wrap="none" rtlCol="0">
            <a:spAutoFit/>
          </a:bodyPr>
          <a:lstStyle/>
          <a:p>
            <a:r>
              <a:rPr lang="en-US" sz="1600" b="1" dirty="0" smtClean="0">
                <a:solidFill>
                  <a:srgbClr val="861A00"/>
                </a:solidFill>
              </a:rPr>
              <a:t>Hyper-Eutrophic </a:t>
            </a:r>
            <a:endParaRPr lang="en-US" sz="1600" b="1" dirty="0">
              <a:solidFill>
                <a:srgbClr val="861A00"/>
              </a:solidFill>
            </a:endParaRPr>
          </a:p>
        </p:txBody>
      </p:sp>
      <p:sp>
        <p:nvSpPr>
          <p:cNvPr id="17" name="TextBox 16"/>
          <p:cNvSpPr txBox="1"/>
          <p:nvPr/>
        </p:nvSpPr>
        <p:spPr>
          <a:xfrm>
            <a:off x="2265163" y="455718"/>
            <a:ext cx="4150107" cy="1077218"/>
          </a:xfrm>
          <a:prstGeom prst="rect">
            <a:avLst/>
          </a:prstGeom>
          <a:solidFill>
            <a:schemeClr val="bg1"/>
          </a:solidFill>
        </p:spPr>
        <p:txBody>
          <a:bodyPr wrap="square" rtlCol="0">
            <a:spAutoFit/>
          </a:bodyPr>
          <a:lstStyle/>
          <a:p>
            <a:r>
              <a:rPr lang="en-US" sz="1600" b="1" dirty="0" smtClean="0">
                <a:solidFill>
                  <a:srgbClr val="BC2400"/>
                </a:solidFill>
              </a:rPr>
              <a:t>                                         Loading        Utah Lake</a:t>
            </a:r>
            <a:r>
              <a:rPr lang="en-US" sz="1600" dirty="0" smtClean="0">
                <a:solidFill>
                  <a:srgbClr val="BC2400"/>
                </a:solidFill>
              </a:rPr>
              <a:t>         	</a:t>
            </a:r>
            <a:r>
              <a:rPr lang="en-US" sz="1600" dirty="0">
                <a:solidFill>
                  <a:srgbClr val="BC2400"/>
                </a:solidFill>
              </a:rPr>
              <a:t>	</a:t>
            </a:r>
            <a:r>
              <a:rPr lang="en-US" sz="1400" b="1" dirty="0" smtClean="0">
                <a:solidFill>
                  <a:srgbClr val="BC2400"/>
                </a:solidFill>
              </a:rPr>
              <a:t>2008-2013</a:t>
            </a:r>
            <a:r>
              <a:rPr lang="en-US" sz="1400" dirty="0" smtClean="0">
                <a:solidFill>
                  <a:srgbClr val="BC2400"/>
                </a:solidFill>
              </a:rPr>
              <a:t>	</a:t>
            </a:r>
            <a:r>
              <a:rPr lang="en-US" sz="1600" dirty="0" smtClean="0">
                <a:solidFill>
                  <a:srgbClr val="BC2400"/>
                </a:solidFill>
              </a:rPr>
              <a:t>       </a:t>
            </a:r>
            <a:r>
              <a:rPr lang="en-US" sz="1600" b="1" dirty="0" smtClean="0">
                <a:solidFill>
                  <a:srgbClr val="BC2400"/>
                </a:solidFill>
              </a:rPr>
              <a:t>634</a:t>
            </a:r>
            <a:r>
              <a:rPr lang="en-US" sz="1600" dirty="0" smtClean="0">
                <a:solidFill>
                  <a:srgbClr val="BC2400"/>
                </a:solidFill>
              </a:rPr>
              <a:t> </a:t>
            </a:r>
            <a:r>
              <a:rPr lang="en-US" sz="1600" dirty="0" err="1" smtClean="0">
                <a:solidFill>
                  <a:srgbClr val="BC2400"/>
                </a:solidFill>
              </a:rPr>
              <a:t>ug</a:t>
            </a:r>
            <a:r>
              <a:rPr lang="en-US" sz="1600" dirty="0" smtClean="0">
                <a:solidFill>
                  <a:srgbClr val="BC2400"/>
                </a:solidFill>
              </a:rPr>
              <a:t>/l </a:t>
            </a:r>
            <a:endParaRPr lang="en-US" sz="1200" dirty="0" smtClean="0">
              <a:solidFill>
                <a:srgbClr val="BC2400"/>
              </a:solidFill>
            </a:endParaRPr>
          </a:p>
          <a:p>
            <a:r>
              <a:rPr lang="en-US" sz="1600" dirty="0" smtClean="0">
                <a:solidFill>
                  <a:srgbClr val="861A00"/>
                </a:solidFill>
              </a:rPr>
              <a:t>                               </a:t>
            </a:r>
          </a:p>
          <a:p>
            <a:r>
              <a:rPr lang="en-US" sz="1600" dirty="0" smtClean="0">
                <a:solidFill>
                  <a:srgbClr val="FF0000"/>
                </a:solidFill>
              </a:rPr>
              <a:t>   </a:t>
            </a:r>
            <a:r>
              <a:rPr lang="en-US" sz="1400" b="1" dirty="0" smtClean="0">
                <a:solidFill>
                  <a:srgbClr val="FF0000"/>
                </a:solidFill>
              </a:rPr>
              <a:t>     		</a:t>
            </a:r>
            <a:endParaRPr lang="en-US" sz="1000" dirty="0" smtClean="0">
              <a:solidFill>
                <a:srgbClr val="FF0000"/>
              </a:solidFill>
            </a:endParaRPr>
          </a:p>
        </p:txBody>
      </p:sp>
      <p:sp>
        <p:nvSpPr>
          <p:cNvPr id="18" name="TextBox 17"/>
          <p:cNvSpPr txBox="1"/>
          <p:nvPr/>
        </p:nvSpPr>
        <p:spPr>
          <a:xfrm>
            <a:off x="5040886" y="725925"/>
            <a:ext cx="184731" cy="215444"/>
          </a:xfrm>
          <a:prstGeom prst="rect">
            <a:avLst/>
          </a:prstGeom>
          <a:solidFill>
            <a:srgbClr val="C02500"/>
          </a:solidFill>
        </p:spPr>
        <p:txBody>
          <a:bodyPr wrap="none" rtlCol="0">
            <a:spAutoFit/>
          </a:bodyPr>
          <a:lstStyle/>
          <a:p>
            <a:endParaRPr lang="en-US" sz="800" dirty="0"/>
          </a:p>
        </p:txBody>
      </p:sp>
      <p:sp>
        <p:nvSpPr>
          <p:cNvPr id="15" name="TextBox 14"/>
          <p:cNvSpPr txBox="1"/>
          <p:nvPr/>
        </p:nvSpPr>
        <p:spPr>
          <a:xfrm>
            <a:off x="1487224" y="855828"/>
            <a:ext cx="420308" cy="276999"/>
          </a:xfrm>
          <a:prstGeom prst="rect">
            <a:avLst/>
          </a:prstGeom>
          <a:noFill/>
        </p:spPr>
        <p:txBody>
          <a:bodyPr wrap="none" rtlCol="0">
            <a:spAutoFit/>
          </a:bodyPr>
          <a:lstStyle/>
          <a:p>
            <a:r>
              <a:rPr lang="en-US" sz="1200" dirty="0" smtClean="0"/>
              <a:t>500</a:t>
            </a:r>
            <a:endParaRPr lang="en-US" sz="1200" dirty="0"/>
          </a:p>
        </p:txBody>
      </p:sp>
      <p:sp>
        <p:nvSpPr>
          <p:cNvPr id="22" name="TextBox 21"/>
          <p:cNvSpPr txBox="1"/>
          <p:nvPr/>
        </p:nvSpPr>
        <p:spPr>
          <a:xfrm>
            <a:off x="5036590" y="2223690"/>
            <a:ext cx="184731" cy="215444"/>
          </a:xfrm>
          <a:prstGeom prst="rect">
            <a:avLst/>
          </a:prstGeom>
          <a:solidFill>
            <a:srgbClr val="BA8CDC"/>
          </a:solidFill>
        </p:spPr>
        <p:txBody>
          <a:bodyPr wrap="none" rtlCol="0">
            <a:spAutoFit/>
          </a:bodyPr>
          <a:lstStyle/>
          <a:p>
            <a:endParaRPr lang="en-US" sz="800" dirty="0"/>
          </a:p>
        </p:txBody>
      </p:sp>
      <p:sp>
        <p:nvSpPr>
          <p:cNvPr id="23" name="TextBox 22"/>
          <p:cNvSpPr txBox="1"/>
          <p:nvPr/>
        </p:nvSpPr>
        <p:spPr>
          <a:xfrm>
            <a:off x="5128955" y="2003191"/>
            <a:ext cx="2206630" cy="523220"/>
          </a:xfrm>
          <a:prstGeom prst="rect">
            <a:avLst/>
          </a:prstGeom>
          <a:noFill/>
        </p:spPr>
        <p:txBody>
          <a:bodyPr wrap="none" rtlCol="0">
            <a:spAutoFit/>
          </a:bodyPr>
          <a:lstStyle/>
          <a:p>
            <a:r>
              <a:rPr lang="en-US" sz="1400" b="1" i="1" dirty="0" smtClean="0">
                <a:solidFill>
                  <a:srgbClr val="474470"/>
                </a:solidFill>
              </a:rPr>
              <a:t>-100% </a:t>
            </a:r>
            <a:r>
              <a:rPr lang="en-US" sz="1400" b="1" i="1" dirty="0">
                <a:solidFill>
                  <a:srgbClr val="474470"/>
                </a:solidFill>
              </a:rPr>
              <a:t>P </a:t>
            </a:r>
            <a:r>
              <a:rPr lang="en-US" sz="1400" b="1" i="1" dirty="0" smtClean="0">
                <a:solidFill>
                  <a:srgbClr val="474470"/>
                </a:solidFill>
              </a:rPr>
              <a:t>removal @ POTWs</a:t>
            </a:r>
          </a:p>
          <a:p>
            <a:r>
              <a:rPr lang="en-US" sz="1400" b="1" i="1" dirty="0" smtClean="0">
                <a:solidFill>
                  <a:srgbClr val="474470"/>
                </a:solidFill>
              </a:rPr>
              <a:t> -Plus 25% all </a:t>
            </a:r>
            <a:r>
              <a:rPr lang="en-US" sz="1400" b="1" i="1" dirty="0">
                <a:solidFill>
                  <a:srgbClr val="474470"/>
                </a:solidFill>
              </a:rPr>
              <a:t>other </a:t>
            </a:r>
            <a:r>
              <a:rPr lang="en-US" sz="1400" b="1" i="1" dirty="0" smtClean="0">
                <a:solidFill>
                  <a:srgbClr val="474470"/>
                </a:solidFill>
              </a:rPr>
              <a:t>P</a:t>
            </a:r>
            <a:endParaRPr lang="en-US" sz="1400" b="1" i="1" dirty="0">
              <a:solidFill>
                <a:srgbClr val="474470"/>
              </a:solidFill>
            </a:endParaRPr>
          </a:p>
        </p:txBody>
      </p:sp>
      <p:sp>
        <p:nvSpPr>
          <p:cNvPr id="24" name="TextBox 23"/>
          <p:cNvSpPr txBox="1"/>
          <p:nvPr/>
        </p:nvSpPr>
        <p:spPr>
          <a:xfrm>
            <a:off x="4394845" y="2031898"/>
            <a:ext cx="601447" cy="369332"/>
          </a:xfrm>
          <a:prstGeom prst="rect">
            <a:avLst/>
          </a:prstGeom>
          <a:noFill/>
        </p:spPr>
        <p:txBody>
          <a:bodyPr wrap="none" rtlCol="0">
            <a:spAutoFit/>
          </a:bodyPr>
          <a:lstStyle/>
          <a:p>
            <a:r>
              <a:rPr lang="en-US" dirty="0" smtClean="0">
                <a:solidFill>
                  <a:srgbClr val="7314A8"/>
                </a:solidFill>
              </a:rPr>
              <a:t>with</a:t>
            </a:r>
            <a:endParaRPr lang="en-US" dirty="0">
              <a:solidFill>
                <a:srgbClr val="7314A8"/>
              </a:solidFill>
            </a:endParaRPr>
          </a:p>
        </p:txBody>
      </p:sp>
      <p:sp>
        <p:nvSpPr>
          <p:cNvPr id="20" name="TextBox 19"/>
          <p:cNvSpPr txBox="1"/>
          <p:nvPr/>
        </p:nvSpPr>
        <p:spPr>
          <a:xfrm>
            <a:off x="5036590" y="2049357"/>
            <a:ext cx="184731" cy="215444"/>
          </a:xfrm>
          <a:prstGeom prst="rect">
            <a:avLst/>
          </a:prstGeom>
          <a:solidFill>
            <a:srgbClr val="7030A0"/>
          </a:solidFill>
        </p:spPr>
        <p:txBody>
          <a:bodyPr wrap="none" rtlCol="0">
            <a:spAutoFit/>
          </a:bodyPr>
          <a:lstStyle/>
          <a:p>
            <a:endParaRPr lang="en-US" sz="800" dirty="0"/>
          </a:p>
        </p:txBody>
      </p:sp>
    </p:spTree>
    <p:extLst>
      <p:ext uri="{BB962C8B-B14F-4D97-AF65-F5344CB8AC3E}">
        <p14:creationId xmlns:p14="http://schemas.microsoft.com/office/powerpoint/2010/main" val="736070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533400"/>
            <a:ext cx="8382000" cy="5029200"/>
          </a:xfrm>
        </p:spPr>
        <p:txBody>
          <a:bodyPr>
            <a:normAutofit lnSpcReduction="10000"/>
          </a:bodyPr>
          <a:lstStyle/>
          <a:p>
            <a:r>
              <a:rPr lang="en-US" sz="2400" dirty="0" smtClean="0">
                <a:solidFill>
                  <a:srgbClr val="08027C"/>
                </a:solidFill>
                <a:latin typeface="Arial" panose="020B0604020202020204" pitchFamily="34" charset="0"/>
                <a:cs typeface="Arial" panose="020B0604020202020204" pitchFamily="34" charset="0"/>
              </a:rPr>
              <a:t>The New Big </a:t>
            </a:r>
            <a:r>
              <a:rPr lang="en-US" sz="2400" u="sng" dirty="0" smtClean="0">
                <a:solidFill>
                  <a:srgbClr val="FF0000"/>
                </a:solidFill>
                <a:latin typeface="Arial" panose="020B0604020202020204" pitchFamily="34" charset="0"/>
                <a:cs typeface="Arial" panose="020B0604020202020204" pitchFamily="34" charset="0"/>
              </a:rPr>
              <a:t>OH MY!</a:t>
            </a:r>
          </a:p>
          <a:p>
            <a:endParaRPr lang="en-US" sz="2000" i="1" u="sng"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08027C"/>
                </a:solidFill>
                <a:latin typeface="Arial" panose="020B0604020202020204" pitchFamily="34" charset="0"/>
                <a:cs typeface="Arial" panose="020B0604020202020204" pitchFamily="34" charset="0"/>
              </a:rPr>
              <a:t>Atmospheric Precipitation:  Rain, snow, dry deposition</a:t>
            </a:r>
          </a:p>
          <a:p>
            <a:r>
              <a:rPr lang="en-US" sz="2000" dirty="0" smtClean="0">
                <a:solidFill>
                  <a:srgbClr val="08027C"/>
                </a:solidFill>
                <a:latin typeface="Arial" panose="020B0604020202020204" pitchFamily="34" charset="0"/>
                <a:cs typeface="Arial" panose="020B0604020202020204" pitchFamily="34" charset="0"/>
              </a:rPr>
              <a:t>Concentrations (tentative): (4 mons of data)</a:t>
            </a:r>
          </a:p>
          <a:p>
            <a:pPr marL="0" indent="0">
              <a:buNone/>
            </a:pPr>
            <a:r>
              <a:rPr lang="en-US" sz="2000" dirty="0">
                <a:solidFill>
                  <a:srgbClr val="08027C"/>
                </a:solidFill>
                <a:latin typeface="Arial" panose="020B0604020202020204" pitchFamily="34" charset="0"/>
                <a:cs typeface="Arial" panose="020B0604020202020204" pitchFamily="34" charset="0"/>
              </a:rPr>
              <a:t>	</a:t>
            </a:r>
            <a:r>
              <a:rPr lang="en-US" sz="2000" dirty="0" smtClean="0">
                <a:solidFill>
                  <a:srgbClr val="08027C"/>
                </a:solidFill>
                <a:latin typeface="Arial" panose="020B0604020202020204" pitchFamily="34" charset="0"/>
                <a:cs typeface="Arial" panose="020B0604020202020204" pitchFamily="34" charset="0"/>
              </a:rPr>
              <a:t>TP:  </a:t>
            </a:r>
            <a:r>
              <a:rPr lang="en-US" sz="2000" dirty="0" smtClean="0">
                <a:solidFill>
                  <a:srgbClr val="FF0000"/>
                </a:solidFill>
                <a:latin typeface="Arial" panose="020B0604020202020204" pitchFamily="34" charset="0"/>
                <a:cs typeface="Arial" panose="020B0604020202020204" pitchFamily="34" charset="0"/>
              </a:rPr>
              <a:t>about 150 </a:t>
            </a:r>
            <a:r>
              <a:rPr lang="en-US" sz="2000" dirty="0" err="1" smtClean="0">
                <a:solidFill>
                  <a:srgbClr val="FF0000"/>
                </a:solidFill>
                <a:latin typeface="Arial" panose="020B0604020202020204" pitchFamily="34" charset="0"/>
                <a:cs typeface="Arial" panose="020B0604020202020204" pitchFamily="34" charset="0"/>
              </a:rPr>
              <a:t>ug</a:t>
            </a:r>
            <a:r>
              <a:rPr lang="en-US" sz="2000" dirty="0" smtClean="0">
                <a:solidFill>
                  <a:srgbClr val="FF0000"/>
                </a:solidFill>
                <a:latin typeface="Arial" panose="020B0604020202020204" pitchFamily="34" charset="0"/>
                <a:cs typeface="Arial" panose="020B0604020202020204" pitchFamily="34" charset="0"/>
              </a:rPr>
              <a:t>/l</a:t>
            </a:r>
          </a:p>
          <a:p>
            <a:pPr marL="0" indent="0">
              <a:buNone/>
            </a:pP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chemeClr val="tx2">
                    <a:lumMod val="50000"/>
                  </a:schemeClr>
                </a:solidFill>
                <a:latin typeface="Arial" panose="020B0604020202020204" pitchFamily="34" charset="0"/>
                <a:cs typeface="Arial" panose="020B0604020202020204" pitchFamily="34" charset="0"/>
              </a:rPr>
              <a:t>DN: </a:t>
            </a:r>
            <a:r>
              <a:rPr lang="en-US" sz="2000" dirty="0" smtClean="0">
                <a:solidFill>
                  <a:srgbClr val="FF0000"/>
                </a:solidFill>
                <a:latin typeface="Arial" panose="020B0604020202020204" pitchFamily="34" charset="0"/>
                <a:cs typeface="Arial" panose="020B0604020202020204" pitchFamily="34" charset="0"/>
              </a:rPr>
              <a:t>about 2000 </a:t>
            </a:r>
            <a:r>
              <a:rPr lang="en-US" sz="2000" dirty="0" err="1" smtClean="0">
                <a:solidFill>
                  <a:srgbClr val="FF0000"/>
                </a:solidFill>
                <a:latin typeface="Arial" panose="020B0604020202020204" pitchFamily="34" charset="0"/>
                <a:cs typeface="Arial" panose="020B0604020202020204" pitchFamily="34" charset="0"/>
              </a:rPr>
              <a:t>ug</a:t>
            </a:r>
            <a:r>
              <a:rPr lang="en-US" sz="2000" dirty="0" smtClean="0">
                <a:solidFill>
                  <a:srgbClr val="FF0000"/>
                </a:solidFill>
                <a:latin typeface="Arial" panose="020B0604020202020204" pitchFamily="34" charset="0"/>
                <a:cs typeface="Arial" panose="020B0604020202020204" pitchFamily="34" charset="0"/>
              </a:rPr>
              <a:t>/l</a:t>
            </a:r>
          </a:p>
          <a:p>
            <a:pPr marL="0" indent="0">
              <a:buNone/>
            </a:pP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	And these don’t include dry deposition.</a:t>
            </a:r>
          </a:p>
          <a:p>
            <a:pPr marL="0" indent="0">
              <a:buNone/>
            </a:pPr>
            <a:endParaRPr lang="en-US" sz="2000" dirty="0">
              <a:solidFill>
                <a:schemeClr val="tx2">
                  <a:lumMod val="50000"/>
                </a:schemeClr>
              </a:solidFill>
              <a:latin typeface="Arial" panose="020B0604020202020204" pitchFamily="34" charset="0"/>
              <a:cs typeface="Arial" panose="020B0604020202020204" pitchFamily="34" charset="0"/>
            </a:endParaRPr>
          </a:p>
          <a:p>
            <a:pPr marL="400050" lvl="1" indent="0">
              <a:buNone/>
            </a:pPr>
            <a:r>
              <a:rPr lang="en-US" sz="2400" dirty="0" smtClean="0">
                <a:solidFill>
                  <a:srgbClr val="002060"/>
                </a:solidFill>
                <a:latin typeface="Arial" panose="020B0604020202020204" pitchFamily="34" charset="0"/>
                <a:cs typeface="Arial" panose="020B0604020202020204" pitchFamily="34" charset="0"/>
              </a:rPr>
              <a:t>Utah lake:</a:t>
            </a:r>
            <a:endParaRPr lang="en-US" sz="2400" dirty="0">
              <a:solidFill>
                <a:srgbClr val="002060"/>
              </a:solidFill>
              <a:latin typeface="Arial" panose="020B0604020202020204" pitchFamily="34" charset="0"/>
              <a:cs typeface="Arial" panose="020B0604020202020204" pitchFamily="34" charset="0"/>
            </a:endParaRPr>
          </a:p>
          <a:p>
            <a:pPr marL="400050" lvl="1" indent="0">
              <a:buNone/>
            </a:pPr>
            <a:r>
              <a:rPr lang="en-US" sz="1800" i="1" dirty="0" smtClean="0">
                <a:solidFill>
                  <a:schemeClr val="bg2">
                    <a:lumMod val="25000"/>
                  </a:schemeClr>
                </a:solidFill>
                <a:latin typeface="Arial" panose="020B0604020202020204" pitchFamily="34" charset="0"/>
                <a:cs typeface="Arial" panose="020B0604020202020204" pitchFamily="34" charset="0"/>
              </a:rPr>
              <a:t>Annual wet precipitation:	1 </a:t>
            </a:r>
            <a:r>
              <a:rPr lang="en-US" sz="1800" i="1" dirty="0" err="1" smtClean="0">
                <a:solidFill>
                  <a:schemeClr val="bg2">
                    <a:lumMod val="25000"/>
                  </a:schemeClr>
                </a:solidFill>
                <a:latin typeface="Arial" panose="020B0604020202020204" pitchFamily="34" charset="0"/>
                <a:cs typeface="Arial" panose="020B0604020202020204" pitchFamily="34" charset="0"/>
              </a:rPr>
              <a:t>ft.yr</a:t>
            </a:r>
            <a:endParaRPr lang="en-US" sz="1800" i="1" dirty="0" smtClean="0">
              <a:solidFill>
                <a:schemeClr val="bg2">
                  <a:lumMod val="25000"/>
                </a:schemeClr>
              </a:solidFill>
              <a:latin typeface="Arial" panose="020B0604020202020204" pitchFamily="34" charset="0"/>
              <a:cs typeface="Arial" panose="020B0604020202020204" pitchFamily="34" charset="0"/>
            </a:endParaRPr>
          </a:p>
          <a:p>
            <a:pPr marL="400050" lvl="1" indent="0">
              <a:buNone/>
            </a:pPr>
            <a:r>
              <a:rPr lang="en-US" sz="1800" i="1" dirty="0" smtClean="0">
                <a:solidFill>
                  <a:schemeClr val="bg2">
                    <a:lumMod val="25000"/>
                  </a:schemeClr>
                </a:solidFill>
                <a:latin typeface="Arial" panose="020B0604020202020204" pitchFamily="34" charset="0"/>
                <a:cs typeface="Arial" panose="020B0604020202020204" pitchFamily="34" charset="0"/>
              </a:rPr>
              <a:t>Lake depth:			4 to 9 </a:t>
            </a:r>
            <a:r>
              <a:rPr lang="en-US" sz="1800" i="1" dirty="0" err="1" smtClean="0">
                <a:solidFill>
                  <a:schemeClr val="bg2">
                    <a:lumMod val="25000"/>
                  </a:schemeClr>
                </a:solidFill>
                <a:latin typeface="Arial" panose="020B0604020202020204" pitchFamily="34" charset="0"/>
                <a:cs typeface="Arial" panose="020B0604020202020204" pitchFamily="34" charset="0"/>
              </a:rPr>
              <a:t>ft</a:t>
            </a:r>
            <a:r>
              <a:rPr lang="en-US" sz="1800" i="1" dirty="0" smtClean="0">
                <a:solidFill>
                  <a:schemeClr val="bg2">
                    <a:lumMod val="25000"/>
                  </a:schemeClr>
                </a:solidFill>
                <a:latin typeface="Arial" panose="020B0604020202020204" pitchFamily="34" charset="0"/>
                <a:cs typeface="Arial" panose="020B0604020202020204" pitchFamily="34" charset="0"/>
              </a:rPr>
              <a:t> over “normal wet and dry cycles.</a:t>
            </a:r>
          </a:p>
          <a:p>
            <a:pPr marL="400050" lvl="1" indent="0">
              <a:buNone/>
            </a:pPr>
            <a:endParaRPr lang="en-US" sz="1800" i="1" dirty="0">
              <a:solidFill>
                <a:schemeClr val="bg2">
                  <a:lumMod val="25000"/>
                </a:schemeClr>
              </a:solidFill>
              <a:latin typeface="Arial" panose="020B0604020202020204" pitchFamily="34" charset="0"/>
              <a:cs typeface="Arial" panose="020B0604020202020204" pitchFamily="34" charset="0"/>
            </a:endParaRPr>
          </a:p>
          <a:p>
            <a:pPr marL="400050" lvl="1" indent="0">
              <a:buNone/>
            </a:pPr>
            <a:r>
              <a:rPr lang="en-US" sz="1800" b="1" i="1" dirty="0" smtClean="0">
                <a:solidFill>
                  <a:srgbClr val="FF0000"/>
                </a:solidFill>
                <a:latin typeface="Arial" panose="020B0604020202020204" pitchFamily="34" charset="0"/>
                <a:cs typeface="Arial" panose="020B0604020202020204" pitchFamily="34" charset="0"/>
              </a:rPr>
              <a:t>Bomb Shell</a:t>
            </a:r>
            <a:r>
              <a:rPr lang="en-US" sz="1800" b="1" i="1" dirty="0" smtClean="0">
                <a:solidFill>
                  <a:schemeClr val="bg2">
                    <a:lumMod val="25000"/>
                  </a:schemeClr>
                </a:solidFill>
                <a:latin typeface="Arial" panose="020B0604020202020204" pitchFamily="34" charset="0"/>
                <a:cs typeface="Arial" panose="020B0604020202020204" pitchFamily="34" charset="0"/>
              </a:rPr>
              <a:t>:</a:t>
            </a:r>
            <a:r>
              <a:rPr lang="en-US" sz="1800" i="1" dirty="0" smtClean="0">
                <a:solidFill>
                  <a:schemeClr val="bg2">
                    <a:lumMod val="25000"/>
                  </a:schemeClr>
                </a:solidFill>
                <a:latin typeface="Arial" panose="020B0604020202020204" pitchFamily="34" charset="0"/>
                <a:cs typeface="Arial" panose="020B0604020202020204" pitchFamily="34" charset="0"/>
              </a:rPr>
              <a:t>  Atmospheric Precipitation alone provides eutrophic loadings of nutrients to the Lake--</a:t>
            </a:r>
            <a:r>
              <a:rPr lang="en-US" sz="1800" i="1" dirty="0" smtClean="0">
                <a:solidFill>
                  <a:srgbClr val="FF0000"/>
                </a:solidFill>
                <a:latin typeface="Arial" panose="020B0604020202020204" pitchFamily="34" charset="0"/>
                <a:cs typeface="Arial" panose="020B0604020202020204" pitchFamily="34" charset="0"/>
              </a:rPr>
              <a:t>No way can Utah Lake algae growth ever be limited by nutrient </a:t>
            </a:r>
            <a:r>
              <a:rPr lang="en-US" sz="1800" i="1" dirty="0" err="1" smtClean="0">
                <a:solidFill>
                  <a:srgbClr val="FF0000"/>
                </a:solidFill>
                <a:latin typeface="Arial" panose="020B0604020202020204" pitchFamily="34" charset="0"/>
                <a:cs typeface="Arial" panose="020B0604020202020204" pitchFamily="34" charset="0"/>
              </a:rPr>
              <a:t>contol</a:t>
            </a:r>
            <a:r>
              <a:rPr lang="en-US" sz="1800" i="1" dirty="0" smtClean="0">
                <a:solidFill>
                  <a:srgbClr val="FF0000"/>
                </a:solidFill>
                <a:latin typeface="Arial" panose="020B0604020202020204" pitchFamily="34" charset="0"/>
                <a:cs typeface="Arial" panose="020B0604020202020204" pitchFamily="34" charset="0"/>
              </a:rPr>
              <a:t>/removal!!!</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981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3" name="Content Placeholder 2"/>
          <p:cNvSpPr>
            <a:spLocks noGrp="1"/>
          </p:cNvSpPr>
          <p:nvPr>
            <p:ph idx="1"/>
          </p:nvPr>
        </p:nvSpPr>
        <p:spPr>
          <a:xfrm>
            <a:off x="381000" y="685800"/>
            <a:ext cx="8229600" cy="4525963"/>
          </a:xfrm>
        </p:spPr>
        <p:txBody>
          <a:bodyPr/>
          <a:lstStyle/>
          <a:p>
            <a:pPr marL="0" indent="0">
              <a:buNone/>
            </a:pPr>
            <a:r>
              <a:rPr lang="en-US" dirty="0" smtClean="0"/>
              <a:t>  </a:t>
            </a:r>
            <a:endParaRPr lang="en-US" dirty="0"/>
          </a:p>
        </p:txBody>
      </p:sp>
      <p:sp>
        <p:nvSpPr>
          <p:cNvPr id="9" name="TextBox 8"/>
          <p:cNvSpPr txBox="1"/>
          <p:nvPr/>
        </p:nvSpPr>
        <p:spPr>
          <a:xfrm>
            <a:off x="5029200" y="2286000"/>
            <a:ext cx="1134734" cy="369332"/>
          </a:xfrm>
          <a:prstGeom prst="rect">
            <a:avLst/>
          </a:prstGeom>
          <a:noFill/>
        </p:spPr>
        <p:txBody>
          <a:bodyPr wrap="none" rtlCol="0">
            <a:spAutoFit/>
          </a:bodyPr>
          <a:lstStyle/>
          <a:p>
            <a:r>
              <a:rPr lang="en-US" b="1" dirty="0" smtClean="0">
                <a:solidFill>
                  <a:srgbClr val="FF0000"/>
                </a:solidFill>
              </a:rPr>
              <a:t>Utah Lake</a:t>
            </a:r>
            <a:endParaRPr lang="en-US" b="1" dirty="0">
              <a:solidFill>
                <a:srgbClr val="FF0000"/>
              </a:solidFill>
            </a:endParaRPr>
          </a:p>
        </p:txBody>
      </p:sp>
      <p:sp>
        <p:nvSpPr>
          <p:cNvPr id="10" name="TextBox 9"/>
          <p:cNvSpPr txBox="1"/>
          <p:nvPr/>
        </p:nvSpPr>
        <p:spPr>
          <a:xfrm>
            <a:off x="5943600" y="3505031"/>
            <a:ext cx="1693477" cy="369332"/>
          </a:xfrm>
          <a:prstGeom prst="rect">
            <a:avLst/>
          </a:prstGeom>
          <a:noFill/>
        </p:spPr>
        <p:txBody>
          <a:bodyPr wrap="none" rtlCol="0">
            <a:spAutoFit/>
          </a:bodyPr>
          <a:lstStyle/>
          <a:p>
            <a:r>
              <a:rPr lang="en-US" b="1" dirty="0" smtClean="0">
                <a:solidFill>
                  <a:srgbClr val="FF0000"/>
                </a:solidFill>
              </a:rPr>
              <a:t>Strawberry Res.</a:t>
            </a:r>
            <a:endParaRPr lang="en-US" b="1" dirty="0">
              <a:solidFill>
                <a:srgbClr val="FF0000"/>
              </a:solidFill>
            </a:endParaRPr>
          </a:p>
        </p:txBody>
      </p:sp>
      <p:sp>
        <p:nvSpPr>
          <p:cNvPr id="40" name="TextBox 39"/>
          <p:cNvSpPr txBox="1"/>
          <p:nvPr/>
        </p:nvSpPr>
        <p:spPr>
          <a:xfrm>
            <a:off x="4741163" y="2024390"/>
            <a:ext cx="161545" cy="523220"/>
          </a:xfrm>
          <a:prstGeom prst="rect">
            <a:avLst/>
          </a:prstGeom>
          <a:solidFill>
            <a:srgbClr val="FF0000"/>
          </a:solidFill>
        </p:spPr>
        <p:txBody>
          <a:bodyPr wrap="square" rtlCol="0">
            <a:spAutoFit/>
          </a:bodyPr>
          <a:lstStyle/>
          <a:p>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04932" y="-461150"/>
            <a:ext cx="6209629" cy="7239000"/>
          </a:xfrm>
          <a:prstGeom prst="rect">
            <a:avLst/>
          </a:prstGeom>
        </p:spPr>
      </p:pic>
      <p:sp>
        <p:nvSpPr>
          <p:cNvPr id="11" name="TextBox 10"/>
          <p:cNvSpPr txBox="1"/>
          <p:nvPr/>
        </p:nvSpPr>
        <p:spPr>
          <a:xfrm>
            <a:off x="5020324" y="838200"/>
            <a:ext cx="164860" cy="383454"/>
          </a:xfrm>
          <a:prstGeom prst="rect">
            <a:avLst/>
          </a:prstGeom>
          <a:solidFill>
            <a:srgbClr val="FF0000"/>
          </a:solidFill>
        </p:spPr>
        <p:txBody>
          <a:bodyPr wrap="square" rtlCol="0">
            <a:spAutoFit/>
          </a:bodyPr>
          <a:lstStyle/>
          <a:p>
            <a:endParaRPr lang="en-US" sz="2800" dirty="0"/>
          </a:p>
        </p:txBody>
      </p:sp>
      <p:sp>
        <p:nvSpPr>
          <p:cNvPr id="5" name="TextBox 4"/>
          <p:cNvSpPr txBox="1"/>
          <p:nvPr/>
        </p:nvSpPr>
        <p:spPr>
          <a:xfrm>
            <a:off x="6441762" y="2697529"/>
            <a:ext cx="1719638" cy="307777"/>
          </a:xfrm>
          <a:prstGeom prst="rect">
            <a:avLst/>
          </a:prstGeom>
          <a:noFill/>
        </p:spPr>
        <p:txBody>
          <a:bodyPr wrap="none" rtlCol="0">
            <a:spAutoFit/>
          </a:bodyPr>
          <a:lstStyle/>
          <a:p>
            <a:r>
              <a:rPr lang="en-US" sz="1400" dirty="0" smtClean="0">
                <a:solidFill>
                  <a:srgbClr val="002060"/>
                </a:solidFill>
              </a:rPr>
              <a:t>Strawberry Reservoir</a:t>
            </a:r>
            <a:endParaRPr lang="en-US" sz="1400" dirty="0">
              <a:solidFill>
                <a:srgbClr val="002060"/>
              </a:solidFill>
            </a:endParaRPr>
          </a:p>
        </p:txBody>
      </p:sp>
      <p:sp>
        <p:nvSpPr>
          <p:cNvPr id="6" name="TextBox 5"/>
          <p:cNvSpPr txBox="1"/>
          <p:nvPr/>
        </p:nvSpPr>
        <p:spPr>
          <a:xfrm>
            <a:off x="5211992" y="1495157"/>
            <a:ext cx="1280222" cy="276999"/>
          </a:xfrm>
          <a:prstGeom prst="rect">
            <a:avLst/>
          </a:prstGeom>
          <a:noFill/>
        </p:spPr>
        <p:txBody>
          <a:bodyPr wrap="none" rtlCol="0">
            <a:spAutoFit/>
          </a:bodyPr>
          <a:lstStyle/>
          <a:p>
            <a:r>
              <a:rPr lang="en-US" sz="1200" b="1" dirty="0" smtClean="0">
                <a:solidFill>
                  <a:srgbClr val="C00000"/>
                </a:solidFill>
              </a:rPr>
              <a:t>Utah Lake  ~1975</a:t>
            </a:r>
          </a:p>
        </p:txBody>
      </p:sp>
      <p:sp>
        <p:nvSpPr>
          <p:cNvPr id="7" name="TextBox 6"/>
          <p:cNvSpPr txBox="1"/>
          <p:nvPr/>
        </p:nvSpPr>
        <p:spPr>
          <a:xfrm>
            <a:off x="1280817" y="6234665"/>
            <a:ext cx="6785576" cy="400110"/>
          </a:xfrm>
          <a:prstGeom prst="rect">
            <a:avLst/>
          </a:prstGeom>
          <a:noFill/>
        </p:spPr>
        <p:txBody>
          <a:bodyPr wrap="none" rtlCol="0">
            <a:spAutoFit/>
          </a:bodyPr>
          <a:lstStyle/>
          <a:p>
            <a:r>
              <a:rPr lang="en-US" sz="2000" b="1" dirty="0" smtClean="0">
                <a:solidFill>
                  <a:srgbClr val="15811F"/>
                </a:solidFill>
              </a:rPr>
              <a:t>Predicted Trophic State based on the Larsen-Mercier Model </a:t>
            </a:r>
            <a:endParaRPr lang="en-US" sz="2000" b="1" dirty="0">
              <a:solidFill>
                <a:srgbClr val="15811F"/>
              </a:solidFill>
            </a:endParaRPr>
          </a:p>
        </p:txBody>
      </p:sp>
      <p:sp>
        <p:nvSpPr>
          <p:cNvPr id="8" name="TextBox 7"/>
          <p:cNvSpPr txBox="1"/>
          <p:nvPr/>
        </p:nvSpPr>
        <p:spPr>
          <a:xfrm>
            <a:off x="2108965" y="2918676"/>
            <a:ext cx="1469954" cy="338554"/>
          </a:xfrm>
          <a:prstGeom prst="rect">
            <a:avLst/>
          </a:prstGeom>
          <a:solidFill>
            <a:schemeClr val="bg1"/>
          </a:solidFill>
        </p:spPr>
        <p:txBody>
          <a:bodyPr wrap="none" rtlCol="0">
            <a:spAutoFit/>
          </a:bodyPr>
          <a:lstStyle/>
          <a:p>
            <a:r>
              <a:rPr lang="en-US" sz="1600" b="1" dirty="0" smtClean="0">
                <a:solidFill>
                  <a:srgbClr val="FF0000"/>
                </a:solidFill>
              </a:rPr>
              <a:t>Eutrophic Zone</a:t>
            </a:r>
            <a:endParaRPr lang="en-US" sz="1600" b="1" dirty="0">
              <a:solidFill>
                <a:srgbClr val="FF0000"/>
              </a:solidFill>
            </a:endParaRPr>
          </a:p>
        </p:txBody>
      </p:sp>
      <p:sp>
        <p:nvSpPr>
          <p:cNvPr id="12" name="TextBox 11"/>
          <p:cNvSpPr txBox="1"/>
          <p:nvPr/>
        </p:nvSpPr>
        <p:spPr>
          <a:xfrm>
            <a:off x="2118935" y="3840868"/>
            <a:ext cx="1450013" cy="338554"/>
          </a:xfrm>
          <a:prstGeom prst="rect">
            <a:avLst/>
          </a:prstGeom>
          <a:solidFill>
            <a:schemeClr val="bg1"/>
          </a:solidFill>
        </p:spPr>
        <p:txBody>
          <a:bodyPr wrap="square" rtlCol="0">
            <a:spAutoFit/>
          </a:bodyPr>
          <a:lstStyle/>
          <a:p>
            <a:r>
              <a:rPr lang="en-US" sz="1600" b="1" dirty="0" smtClean="0">
                <a:solidFill>
                  <a:srgbClr val="00B050"/>
                </a:solidFill>
              </a:rPr>
              <a:t>Mesotrophic </a:t>
            </a:r>
            <a:r>
              <a:rPr lang="en-US" sz="800" b="1" dirty="0" smtClean="0">
                <a:solidFill>
                  <a:srgbClr val="00B050"/>
                </a:solidFill>
              </a:rPr>
              <a:t> </a:t>
            </a:r>
            <a:endParaRPr lang="en-US" sz="1600" b="1" dirty="0" smtClean="0">
              <a:solidFill>
                <a:srgbClr val="00B050"/>
              </a:solidFill>
            </a:endParaRPr>
          </a:p>
        </p:txBody>
      </p:sp>
      <p:sp>
        <p:nvSpPr>
          <p:cNvPr id="13" name="TextBox 12"/>
          <p:cNvSpPr txBox="1"/>
          <p:nvPr/>
        </p:nvSpPr>
        <p:spPr>
          <a:xfrm>
            <a:off x="2084681" y="4495800"/>
            <a:ext cx="1379224" cy="584775"/>
          </a:xfrm>
          <a:prstGeom prst="rect">
            <a:avLst/>
          </a:prstGeom>
          <a:solidFill>
            <a:schemeClr val="bg1"/>
          </a:solidFill>
        </p:spPr>
        <p:txBody>
          <a:bodyPr wrap="none" rtlCol="0">
            <a:spAutoFit/>
          </a:bodyPr>
          <a:lstStyle/>
          <a:p>
            <a:r>
              <a:rPr lang="en-US" sz="1600" b="1" dirty="0" smtClean="0">
                <a:solidFill>
                  <a:srgbClr val="0070C0"/>
                </a:solidFill>
              </a:rPr>
              <a:t>Oligotrophic   </a:t>
            </a:r>
          </a:p>
          <a:p>
            <a:endParaRPr lang="en-US" sz="1600" b="1" dirty="0">
              <a:solidFill>
                <a:srgbClr val="0070C0"/>
              </a:solidFill>
            </a:endParaRPr>
          </a:p>
        </p:txBody>
      </p:sp>
      <p:sp>
        <p:nvSpPr>
          <p:cNvPr id="14" name="TextBox 13"/>
          <p:cNvSpPr txBox="1"/>
          <p:nvPr/>
        </p:nvSpPr>
        <p:spPr>
          <a:xfrm>
            <a:off x="2092172" y="2209056"/>
            <a:ext cx="1628074" cy="338554"/>
          </a:xfrm>
          <a:prstGeom prst="rect">
            <a:avLst/>
          </a:prstGeom>
          <a:noFill/>
        </p:spPr>
        <p:txBody>
          <a:bodyPr wrap="none" rtlCol="0">
            <a:spAutoFit/>
          </a:bodyPr>
          <a:lstStyle/>
          <a:p>
            <a:r>
              <a:rPr lang="en-US" sz="1600" b="1" dirty="0" smtClean="0">
                <a:solidFill>
                  <a:srgbClr val="861A00"/>
                </a:solidFill>
              </a:rPr>
              <a:t>Hyper-Eutrophic </a:t>
            </a:r>
            <a:endParaRPr lang="en-US" sz="1600" b="1" dirty="0">
              <a:solidFill>
                <a:srgbClr val="861A00"/>
              </a:solidFill>
            </a:endParaRPr>
          </a:p>
        </p:txBody>
      </p:sp>
      <p:sp>
        <p:nvSpPr>
          <p:cNvPr id="17" name="TextBox 16"/>
          <p:cNvSpPr txBox="1"/>
          <p:nvPr/>
        </p:nvSpPr>
        <p:spPr>
          <a:xfrm>
            <a:off x="2291655" y="537484"/>
            <a:ext cx="4150107" cy="830997"/>
          </a:xfrm>
          <a:prstGeom prst="rect">
            <a:avLst/>
          </a:prstGeom>
          <a:solidFill>
            <a:schemeClr val="bg1"/>
          </a:solidFill>
        </p:spPr>
        <p:txBody>
          <a:bodyPr wrap="square" rtlCol="0">
            <a:spAutoFit/>
          </a:bodyPr>
          <a:lstStyle/>
          <a:p>
            <a:r>
              <a:rPr lang="en-US" sz="1600" b="1" dirty="0" smtClean="0">
                <a:solidFill>
                  <a:srgbClr val="C00000"/>
                </a:solidFill>
              </a:rPr>
              <a:t>                                         Loading          Utah Lake</a:t>
            </a:r>
            <a:r>
              <a:rPr lang="en-US" sz="1600" dirty="0" smtClean="0">
                <a:solidFill>
                  <a:srgbClr val="C00000"/>
                </a:solidFill>
              </a:rPr>
              <a:t>         	</a:t>
            </a:r>
            <a:r>
              <a:rPr lang="en-US" sz="1600" dirty="0">
                <a:solidFill>
                  <a:srgbClr val="C00000"/>
                </a:solidFill>
              </a:rPr>
              <a:t>	</a:t>
            </a:r>
            <a:r>
              <a:rPr lang="en-US" sz="1400" b="1" dirty="0" smtClean="0">
                <a:solidFill>
                  <a:srgbClr val="C00000"/>
                </a:solidFill>
              </a:rPr>
              <a:t>2008-2013</a:t>
            </a:r>
            <a:r>
              <a:rPr lang="en-US" sz="1400" dirty="0" smtClean="0">
                <a:solidFill>
                  <a:srgbClr val="C00000"/>
                </a:solidFill>
              </a:rPr>
              <a:t>	</a:t>
            </a:r>
            <a:r>
              <a:rPr lang="en-US" sz="1600" dirty="0" smtClean="0">
                <a:solidFill>
                  <a:srgbClr val="C00000"/>
                </a:solidFill>
              </a:rPr>
              <a:t>       </a:t>
            </a:r>
            <a:r>
              <a:rPr lang="en-US" sz="1600" b="1" dirty="0" smtClean="0">
                <a:solidFill>
                  <a:srgbClr val="C00000"/>
                </a:solidFill>
              </a:rPr>
              <a:t>634</a:t>
            </a:r>
            <a:r>
              <a:rPr lang="en-US" sz="1600" dirty="0" smtClean="0">
                <a:solidFill>
                  <a:srgbClr val="C00000"/>
                </a:solidFill>
              </a:rPr>
              <a:t> </a:t>
            </a:r>
            <a:r>
              <a:rPr lang="en-US" sz="1600" dirty="0" err="1" smtClean="0">
                <a:solidFill>
                  <a:srgbClr val="A80000"/>
                </a:solidFill>
              </a:rPr>
              <a:t>ug</a:t>
            </a:r>
            <a:r>
              <a:rPr lang="en-US" sz="1600" dirty="0" smtClean="0">
                <a:solidFill>
                  <a:srgbClr val="A80000"/>
                </a:solidFill>
              </a:rPr>
              <a:t>/l</a:t>
            </a:r>
            <a:r>
              <a:rPr lang="en-US" sz="1600" dirty="0" smtClean="0">
                <a:solidFill>
                  <a:srgbClr val="C00000"/>
                </a:solidFill>
              </a:rPr>
              <a:t> </a:t>
            </a:r>
            <a:endParaRPr lang="en-US" sz="1200" dirty="0" smtClean="0">
              <a:solidFill>
                <a:srgbClr val="C00000"/>
              </a:solidFill>
            </a:endParaRPr>
          </a:p>
          <a:p>
            <a:r>
              <a:rPr lang="en-US" sz="1600" dirty="0" smtClean="0">
                <a:solidFill>
                  <a:srgbClr val="861A00"/>
                </a:solidFill>
              </a:rPr>
              <a:t>                                  </a:t>
            </a:r>
            <a:r>
              <a:rPr lang="en-US" sz="1400" b="1" dirty="0" smtClean="0">
                <a:solidFill>
                  <a:srgbClr val="861A00"/>
                </a:solidFill>
              </a:rPr>
              <a:t>     		</a:t>
            </a:r>
          </a:p>
        </p:txBody>
      </p:sp>
      <p:sp>
        <p:nvSpPr>
          <p:cNvPr id="18" name="TextBox 17"/>
          <p:cNvSpPr txBox="1"/>
          <p:nvPr/>
        </p:nvSpPr>
        <p:spPr>
          <a:xfrm>
            <a:off x="5105157" y="688596"/>
            <a:ext cx="184820" cy="215444"/>
          </a:xfrm>
          <a:prstGeom prst="rect">
            <a:avLst/>
          </a:prstGeom>
          <a:solidFill>
            <a:srgbClr val="CC2700"/>
          </a:solidFill>
        </p:spPr>
        <p:txBody>
          <a:bodyPr wrap="square" rtlCol="0">
            <a:spAutoFit/>
          </a:bodyPr>
          <a:lstStyle/>
          <a:p>
            <a:endParaRPr lang="en-US" sz="800" dirty="0"/>
          </a:p>
        </p:txBody>
      </p:sp>
      <p:sp>
        <p:nvSpPr>
          <p:cNvPr id="15" name="TextBox 14"/>
          <p:cNvSpPr txBox="1"/>
          <p:nvPr/>
        </p:nvSpPr>
        <p:spPr>
          <a:xfrm>
            <a:off x="1487224" y="855828"/>
            <a:ext cx="420308" cy="276999"/>
          </a:xfrm>
          <a:prstGeom prst="rect">
            <a:avLst/>
          </a:prstGeom>
          <a:noFill/>
        </p:spPr>
        <p:txBody>
          <a:bodyPr wrap="none" rtlCol="0">
            <a:spAutoFit/>
          </a:bodyPr>
          <a:lstStyle/>
          <a:p>
            <a:r>
              <a:rPr lang="en-US" sz="1200" dirty="0" smtClean="0"/>
              <a:t>500</a:t>
            </a:r>
            <a:endParaRPr lang="en-US" sz="1200" dirty="0"/>
          </a:p>
        </p:txBody>
      </p:sp>
      <p:sp>
        <p:nvSpPr>
          <p:cNvPr id="20" name="TextBox 19"/>
          <p:cNvSpPr txBox="1"/>
          <p:nvPr/>
        </p:nvSpPr>
        <p:spPr>
          <a:xfrm>
            <a:off x="5119716" y="2004256"/>
            <a:ext cx="184731" cy="215444"/>
          </a:xfrm>
          <a:prstGeom prst="rect">
            <a:avLst/>
          </a:prstGeom>
          <a:solidFill>
            <a:srgbClr val="7030A0"/>
          </a:solidFill>
        </p:spPr>
        <p:txBody>
          <a:bodyPr wrap="none" rtlCol="0">
            <a:spAutoFit/>
          </a:bodyPr>
          <a:lstStyle/>
          <a:p>
            <a:endParaRPr lang="en-US" sz="800" dirty="0"/>
          </a:p>
        </p:txBody>
      </p:sp>
      <p:sp>
        <p:nvSpPr>
          <p:cNvPr id="22" name="TextBox 21"/>
          <p:cNvSpPr txBox="1"/>
          <p:nvPr/>
        </p:nvSpPr>
        <p:spPr>
          <a:xfrm>
            <a:off x="5126662" y="2188332"/>
            <a:ext cx="184731" cy="215444"/>
          </a:xfrm>
          <a:prstGeom prst="rect">
            <a:avLst/>
          </a:prstGeom>
          <a:solidFill>
            <a:srgbClr val="BA8CDC"/>
          </a:solidFill>
        </p:spPr>
        <p:txBody>
          <a:bodyPr wrap="none" rtlCol="0">
            <a:spAutoFit/>
          </a:bodyPr>
          <a:lstStyle/>
          <a:p>
            <a:endParaRPr lang="en-US" sz="800" dirty="0"/>
          </a:p>
        </p:txBody>
      </p:sp>
      <p:sp>
        <p:nvSpPr>
          <p:cNvPr id="23" name="TextBox 22"/>
          <p:cNvSpPr txBox="1"/>
          <p:nvPr/>
        </p:nvSpPr>
        <p:spPr>
          <a:xfrm>
            <a:off x="5289977" y="1968336"/>
            <a:ext cx="1802416" cy="523220"/>
          </a:xfrm>
          <a:prstGeom prst="rect">
            <a:avLst/>
          </a:prstGeom>
          <a:noFill/>
        </p:spPr>
        <p:txBody>
          <a:bodyPr wrap="none" rtlCol="0">
            <a:spAutoFit/>
          </a:bodyPr>
          <a:lstStyle/>
          <a:p>
            <a:r>
              <a:rPr lang="en-US" sz="1400" b="1" i="1" dirty="0" smtClean="0">
                <a:solidFill>
                  <a:srgbClr val="474470"/>
                </a:solidFill>
              </a:rPr>
              <a:t>-100% POTW removal</a:t>
            </a:r>
          </a:p>
          <a:p>
            <a:r>
              <a:rPr lang="en-US" sz="1400" b="1" i="1" dirty="0" smtClean="0">
                <a:solidFill>
                  <a:srgbClr val="474470"/>
                </a:solidFill>
              </a:rPr>
              <a:t>-</a:t>
            </a:r>
            <a:r>
              <a:rPr lang="en-US" sz="1400" b="1" i="1" dirty="0" smtClean="0">
                <a:solidFill>
                  <a:srgbClr val="6D69A3"/>
                </a:solidFill>
              </a:rPr>
              <a:t>Plus 25%  all other</a:t>
            </a:r>
            <a:endParaRPr lang="en-US" sz="1400" b="1" i="1" dirty="0">
              <a:solidFill>
                <a:srgbClr val="6D69A3"/>
              </a:solidFill>
            </a:endParaRPr>
          </a:p>
        </p:txBody>
      </p:sp>
      <p:sp>
        <p:nvSpPr>
          <p:cNvPr id="16" name="TextBox 15"/>
          <p:cNvSpPr txBox="1"/>
          <p:nvPr/>
        </p:nvSpPr>
        <p:spPr>
          <a:xfrm>
            <a:off x="7524944" y="693124"/>
            <a:ext cx="184731" cy="215444"/>
          </a:xfrm>
          <a:prstGeom prst="rect">
            <a:avLst/>
          </a:prstGeom>
          <a:solidFill>
            <a:srgbClr val="D60000"/>
          </a:solidFill>
        </p:spPr>
        <p:txBody>
          <a:bodyPr wrap="none" rtlCol="0">
            <a:spAutoFit/>
          </a:bodyPr>
          <a:lstStyle/>
          <a:p>
            <a:endParaRPr lang="en-US" sz="800" dirty="0"/>
          </a:p>
        </p:txBody>
      </p:sp>
      <p:sp>
        <p:nvSpPr>
          <p:cNvPr id="19" name="TextBox 18"/>
          <p:cNvSpPr txBox="1"/>
          <p:nvPr/>
        </p:nvSpPr>
        <p:spPr>
          <a:xfrm>
            <a:off x="7207760" y="827840"/>
            <a:ext cx="944169" cy="492443"/>
          </a:xfrm>
          <a:prstGeom prst="rect">
            <a:avLst/>
          </a:prstGeom>
          <a:noFill/>
        </p:spPr>
        <p:txBody>
          <a:bodyPr wrap="none" rtlCol="0">
            <a:spAutoFit/>
          </a:bodyPr>
          <a:lstStyle/>
          <a:p>
            <a:r>
              <a:rPr lang="en-US" sz="1400" b="1" dirty="0" smtClean="0">
                <a:solidFill>
                  <a:srgbClr val="FF0000"/>
                </a:solidFill>
              </a:rPr>
              <a:t> </a:t>
            </a:r>
            <a:r>
              <a:rPr lang="en-US" sz="1200" b="1" dirty="0" smtClean="0">
                <a:solidFill>
                  <a:srgbClr val="FF2D2D"/>
                </a:solidFill>
              </a:rPr>
              <a:t>Utah Lake</a:t>
            </a:r>
          </a:p>
          <a:p>
            <a:r>
              <a:rPr lang="en-US" sz="1200" b="1" dirty="0" smtClean="0">
                <a:solidFill>
                  <a:srgbClr val="FF2D2D"/>
                </a:solidFill>
              </a:rPr>
              <a:t>Actual now</a:t>
            </a:r>
            <a:endParaRPr lang="en-US" sz="1200" b="1" dirty="0">
              <a:solidFill>
                <a:srgbClr val="FF2D2D"/>
              </a:solidFill>
            </a:endParaRPr>
          </a:p>
        </p:txBody>
      </p:sp>
      <p:sp>
        <p:nvSpPr>
          <p:cNvPr id="24" name="TextBox 23"/>
          <p:cNvSpPr txBox="1"/>
          <p:nvPr/>
        </p:nvSpPr>
        <p:spPr>
          <a:xfrm>
            <a:off x="4431270" y="2045280"/>
            <a:ext cx="641522" cy="369332"/>
          </a:xfrm>
          <a:prstGeom prst="rect">
            <a:avLst/>
          </a:prstGeom>
          <a:noFill/>
        </p:spPr>
        <p:txBody>
          <a:bodyPr wrap="none" rtlCol="0">
            <a:spAutoFit/>
          </a:bodyPr>
          <a:lstStyle/>
          <a:p>
            <a:r>
              <a:rPr lang="en-US" dirty="0" smtClean="0">
                <a:solidFill>
                  <a:srgbClr val="7314A8"/>
                </a:solidFill>
              </a:rPr>
              <a:t>With</a:t>
            </a:r>
            <a:endParaRPr lang="en-US" dirty="0">
              <a:solidFill>
                <a:srgbClr val="7314A8"/>
              </a:solidFill>
            </a:endParaRPr>
          </a:p>
        </p:txBody>
      </p:sp>
      <p:sp>
        <p:nvSpPr>
          <p:cNvPr id="25" name="Donut 24"/>
          <p:cNvSpPr/>
          <p:nvPr/>
        </p:nvSpPr>
        <p:spPr>
          <a:xfrm>
            <a:off x="7053582" y="365660"/>
            <a:ext cx="1074224" cy="1076760"/>
          </a:xfrm>
          <a:prstGeom prst="donut">
            <a:avLst>
              <a:gd name="adj" fmla="val 16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8443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534400" cy="5638800"/>
          </a:xfrm>
        </p:spPr>
        <p:txBody>
          <a:bodyPr>
            <a:normAutofit/>
          </a:bodyPr>
          <a:lstStyle/>
          <a:p>
            <a:r>
              <a:rPr lang="en-US" sz="2400" dirty="0" smtClean="0">
                <a:solidFill>
                  <a:srgbClr val="08027C"/>
                </a:solidFill>
                <a:latin typeface="Arial" panose="020B0604020202020204" pitchFamily="34" charset="0"/>
                <a:cs typeface="Arial" panose="020B0604020202020204" pitchFamily="34" charset="0"/>
              </a:rPr>
              <a:t>Eutrophication might be generally defined as:</a:t>
            </a:r>
            <a:endParaRPr lang="en-US" sz="800" dirty="0" smtClean="0">
              <a:solidFill>
                <a:srgbClr val="08027C"/>
              </a:solidFill>
              <a:latin typeface="Arial" panose="020B0604020202020204" pitchFamily="34" charset="0"/>
              <a:cs typeface="Arial" panose="020B0604020202020204" pitchFamily="34" charset="0"/>
            </a:endParaRPr>
          </a:p>
          <a:p>
            <a:pPr lvl="1"/>
            <a:r>
              <a:rPr lang="en-US" sz="2400" dirty="0" smtClean="0">
                <a:solidFill>
                  <a:srgbClr val="00863D"/>
                </a:solidFill>
                <a:latin typeface="Arial" panose="020B0604020202020204" pitchFamily="34" charset="0"/>
                <a:cs typeface="Arial" panose="020B0604020202020204" pitchFamily="34" charset="0"/>
              </a:rPr>
              <a:t>Increasing aquatic plant growth and overall biological productivity in a water body over the years.</a:t>
            </a:r>
            <a:endParaRPr lang="en-US" sz="1800" dirty="0" smtClean="0">
              <a:solidFill>
                <a:srgbClr val="00863D"/>
              </a:solidFill>
              <a:latin typeface="Arial" panose="020B0604020202020204" pitchFamily="34" charset="0"/>
              <a:cs typeface="Arial" panose="020B0604020202020204" pitchFamily="34" charset="0"/>
            </a:endParaRPr>
          </a:p>
          <a:p>
            <a:endParaRPr lang="en-US" sz="2400" dirty="0" smtClean="0">
              <a:solidFill>
                <a:srgbClr val="00B05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Sometimes this results in significant losses </a:t>
            </a:r>
            <a:r>
              <a:rPr lang="en-US" sz="2400" dirty="0">
                <a:solidFill>
                  <a:srgbClr val="002060"/>
                </a:solidFill>
                <a:latin typeface="Arial" panose="020B0604020202020204" pitchFamily="34" charset="0"/>
                <a:cs typeface="Arial" panose="020B0604020202020204" pitchFamily="34" charset="0"/>
              </a:rPr>
              <a:t>in water </a:t>
            </a:r>
            <a:r>
              <a:rPr lang="en-US" sz="2400" dirty="0" smtClean="0">
                <a:solidFill>
                  <a:srgbClr val="002060"/>
                </a:solidFill>
                <a:latin typeface="Arial" panose="020B0604020202020204" pitchFamily="34" charset="0"/>
                <a:cs typeface="Arial" panose="020B0604020202020204" pitchFamily="34" charset="0"/>
              </a:rPr>
              <a:t>quality.</a:t>
            </a:r>
          </a:p>
          <a:p>
            <a:endParaRPr lang="en-US" sz="2400" dirty="0">
              <a:solidFill>
                <a:srgbClr val="002060"/>
              </a:solidFill>
              <a:latin typeface="Arial" panose="020B0604020202020204" pitchFamily="34" charset="0"/>
              <a:cs typeface="Arial" panose="020B0604020202020204" pitchFamily="34" charset="0"/>
            </a:endParaRPr>
          </a:p>
          <a:p>
            <a:pPr marL="400050" lvl="1" indent="0">
              <a:buNone/>
            </a:pPr>
            <a:r>
              <a:rPr lang="en-US" sz="1800" dirty="0" smtClean="0">
                <a:solidFill>
                  <a:srgbClr val="002060"/>
                </a:solidFill>
                <a:latin typeface="Arial" panose="020B0604020202020204" pitchFamily="34" charset="0"/>
                <a:cs typeface="Arial" panose="020B0604020202020204" pitchFamily="34" charset="0"/>
              </a:rPr>
              <a:t>Natural </a:t>
            </a:r>
            <a:r>
              <a:rPr lang="en-US" sz="1800" dirty="0">
                <a:solidFill>
                  <a:srgbClr val="002060"/>
                </a:solidFill>
                <a:latin typeface="Arial" panose="020B0604020202020204" pitchFamily="34" charset="0"/>
                <a:cs typeface="Arial" panose="020B0604020202020204" pitchFamily="34" charset="0"/>
              </a:rPr>
              <a:t>eutrophication usually takes hundreds or thousands of years, or </a:t>
            </a:r>
            <a:r>
              <a:rPr lang="en-US" sz="1800" dirty="0" smtClean="0">
                <a:solidFill>
                  <a:srgbClr val="002060"/>
                </a:solidFill>
                <a:latin typeface="Arial" panose="020B0604020202020204" pitchFamily="34" charset="0"/>
                <a:cs typeface="Arial" panose="020B0604020202020204" pitchFamily="34" charset="0"/>
              </a:rPr>
              <a:t>more. but is often accelerated by human activities</a:t>
            </a:r>
            <a:r>
              <a:rPr lang="en-US" sz="1800" dirty="0" smtClean="0">
                <a:solidFill>
                  <a:srgbClr val="004800"/>
                </a:solidFill>
                <a:latin typeface="Arial" panose="020B0604020202020204" pitchFamily="34" charset="0"/>
                <a:cs typeface="Arial" panose="020B0604020202020204" pitchFamily="34" charset="0"/>
              </a:rPr>
              <a:t>.</a:t>
            </a:r>
          </a:p>
          <a:p>
            <a:endParaRPr lang="en-US" sz="2400" dirty="0">
              <a:solidFill>
                <a:srgbClr val="0048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116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457200" y="533400"/>
            <a:ext cx="8382000" cy="5486400"/>
          </a:xfrm>
        </p:spPr>
        <p:txBody>
          <a:bodyPr>
            <a:normAutofit fontScale="92500" lnSpcReduction="20000"/>
          </a:bodyPr>
          <a:lstStyle/>
          <a:p>
            <a:pPr marL="0" indent="0">
              <a:buNone/>
            </a:pPr>
            <a:r>
              <a:rPr lang="en-US" sz="2400" dirty="0" smtClean="0">
                <a:solidFill>
                  <a:srgbClr val="08027C"/>
                </a:solidFill>
                <a:latin typeface="Arial" panose="020B0604020202020204" pitchFamily="34" charset="0"/>
                <a:cs typeface="Arial" panose="020B0604020202020204" pitchFamily="34" charset="0"/>
              </a:rPr>
              <a:t>Looking at the actual nutrient balance information—</a:t>
            </a:r>
          </a:p>
          <a:p>
            <a:pPr marL="0" indent="0">
              <a:buNone/>
            </a:pPr>
            <a:r>
              <a:rPr lang="en-US" sz="2000" dirty="0" smtClean="0">
                <a:solidFill>
                  <a:srgbClr val="FF0000"/>
                </a:solidFill>
                <a:latin typeface="Arial" panose="020B0604020202020204" pitchFamily="34" charset="0"/>
                <a:cs typeface="Arial" panose="020B0604020202020204" pitchFamily="34" charset="0"/>
              </a:rPr>
              <a:t>Consider the actual phosphorus retention in the Lake </a:t>
            </a:r>
            <a:r>
              <a:rPr lang="en-US" sz="2600" dirty="0" smtClean="0">
                <a:solidFill>
                  <a:srgbClr val="D60000"/>
                </a:solidFill>
                <a:latin typeface="Arial" panose="020B0604020202020204" pitchFamily="34" charset="0"/>
                <a:cs typeface="Arial" panose="020B0604020202020204" pitchFamily="34" charset="0"/>
              </a:rPr>
              <a:t>(90%)</a:t>
            </a:r>
            <a:r>
              <a:rPr lang="en-US" sz="2000" dirty="0" smtClean="0">
                <a:solidFill>
                  <a:srgbClr val="FF0000"/>
                </a:solidFill>
                <a:latin typeface="Arial" panose="020B0604020202020204" pitchFamily="34" charset="0"/>
                <a:cs typeface="Arial" panose="020B0604020202020204" pitchFamily="34" charset="0"/>
              </a:rPr>
              <a:t>.</a:t>
            </a: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r>
              <a:rPr lang="en-US" sz="2000" dirty="0" smtClean="0">
                <a:solidFill>
                  <a:srgbClr val="FF0000"/>
                </a:solidFill>
                <a:latin typeface="Arial" panose="020B0604020202020204" pitchFamily="34" charset="0"/>
                <a:cs typeface="Arial" panose="020B0604020202020204" pitchFamily="34" charset="0"/>
              </a:rPr>
              <a:t>If the Lake were a “normal” phosphorus-limited lake then P retention would be about 50%--and the Jordan River would have ~300 </a:t>
            </a:r>
            <a:r>
              <a:rPr lang="en-US" sz="2000" dirty="0" err="1" smtClean="0">
                <a:solidFill>
                  <a:srgbClr val="FF0000"/>
                </a:solidFill>
                <a:latin typeface="Arial" panose="020B0604020202020204" pitchFamily="34" charset="0"/>
                <a:cs typeface="Arial" panose="020B0604020202020204" pitchFamily="34" charset="0"/>
              </a:rPr>
              <a:t>ug</a:t>
            </a:r>
            <a:r>
              <a:rPr lang="en-US" sz="2000" dirty="0" smtClean="0">
                <a:solidFill>
                  <a:srgbClr val="FF0000"/>
                </a:solidFill>
                <a:latin typeface="Arial" panose="020B0604020202020204" pitchFamily="34" charset="0"/>
                <a:cs typeface="Arial" panose="020B0604020202020204" pitchFamily="34" charset="0"/>
              </a:rPr>
              <a:t>/l rather than the ~50 </a:t>
            </a:r>
            <a:r>
              <a:rPr lang="en-US" sz="2000" dirty="0" err="1" smtClean="0">
                <a:solidFill>
                  <a:srgbClr val="FF0000"/>
                </a:solidFill>
                <a:latin typeface="Arial" panose="020B0604020202020204" pitchFamily="34" charset="0"/>
                <a:cs typeface="Arial" panose="020B0604020202020204" pitchFamily="34" charset="0"/>
              </a:rPr>
              <a:t>ug</a:t>
            </a:r>
            <a:r>
              <a:rPr lang="en-US" sz="2000" dirty="0" smtClean="0">
                <a:solidFill>
                  <a:srgbClr val="FF0000"/>
                </a:solidFill>
                <a:latin typeface="Arial" panose="020B0604020202020204" pitchFamily="34" charset="0"/>
                <a:cs typeface="Arial" panose="020B0604020202020204" pitchFamily="34" charset="0"/>
              </a:rPr>
              <a:t>/l found in the exiting River.</a:t>
            </a:r>
          </a:p>
          <a:p>
            <a:pPr marL="0" indent="0">
              <a:buNone/>
            </a:pPr>
            <a:endParaRPr lang="en-US" sz="900" dirty="0" smtClean="0">
              <a:solidFill>
                <a:srgbClr val="FF0000"/>
              </a:solidFill>
              <a:latin typeface="Arial" panose="020B0604020202020204" pitchFamily="34" charset="0"/>
              <a:cs typeface="Arial" panose="020B0604020202020204" pitchFamily="34" charset="0"/>
            </a:endParaRPr>
          </a:p>
          <a:p>
            <a:pPr marL="0" indent="0">
              <a:buNone/>
            </a:pPr>
            <a:r>
              <a:rPr lang="en-US" sz="2000" dirty="0" smtClean="0">
                <a:solidFill>
                  <a:srgbClr val="D60000"/>
                </a:solidFill>
                <a:latin typeface="Arial" panose="020B0604020202020204" pitchFamily="34" charset="0"/>
                <a:cs typeface="Arial" panose="020B0604020202020204" pitchFamily="34" charset="0"/>
              </a:rPr>
              <a:t>But its actual retention is about 90%--this means there are some rather dramatic, extraordinary, removal mechanisms occurring in the lake:</a:t>
            </a:r>
          </a:p>
          <a:p>
            <a:pPr marL="0" indent="0">
              <a:buNone/>
            </a:pPr>
            <a:endParaRPr lang="en-US" sz="2000" dirty="0" smtClean="0">
              <a:solidFill>
                <a:srgbClr val="FF0000"/>
              </a:solidFill>
              <a:latin typeface="Arial" panose="020B0604020202020204" pitchFamily="34" charset="0"/>
              <a:cs typeface="Arial" panose="020B0604020202020204" pitchFamily="34" charset="0"/>
            </a:endParaRPr>
          </a:p>
          <a:p>
            <a:pPr marL="0" indent="0">
              <a:buNone/>
            </a:pPr>
            <a:r>
              <a:rPr lang="en-US" sz="2000" dirty="0" smtClean="0">
                <a:solidFill>
                  <a:srgbClr val="FF0000"/>
                </a:solidFill>
                <a:latin typeface="Arial" panose="020B0604020202020204" pitchFamily="34" charset="0"/>
                <a:cs typeface="Arial" panose="020B0604020202020204" pitchFamily="34" charset="0"/>
              </a:rPr>
              <a:t>There are– </a:t>
            </a:r>
            <a:r>
              <a:rPr lang="en-US" sz="2000" dirty="0" smtClean="0">
                <a:solidFill>
                  <a:srgbClr val="002060"/>
                </a:solidFill>
                <a:latin typeface="Arial" panose="020B0604020202020204" pitchFamily="34" charset="0"/>
                <a:cs typeface="Arial" panose="020B0604020202020204" pitchFamily="34" charset="0"/>
              </a:rPr>
              <a:t>Likely the main one is precipitation </a:t>
            </a:r>
            <a:r>
              <a:rPr lang="en-US" sz="2000" dirty="0" smtClean="0">
                <a:solidFill>
                  <a:srgbClr val="57257D"/>
                </a:solidFill>
                <a:latin typeface="Arial" panose="020B0604020202020204" pitchFamily="34" charset="0"/>
                <a:cs typeface="Arial" panose="020B0604020202020204" pitchFamily="34" charset="0"/>
              </a:rPr>
              <a:t>in the mineral precipitates (largely Marl clays) to the bottom sediments.</a:t>
            </a:r>
            <a:endParaRPr lang="en-US" sz="2000" dirty="0" smtClean="0">
              <a:solidFill>
                <a:srgbClr val="C00000"/>
              </a:solidFill>
              <a:latin typeface="Arial" panose="020B0604020202020204" pitchFamily="34" charset="0"/>
              <a:cs typeface="Arial" panose="020B0604020202020204" pitchFamily="34" charset="0"/>
            </a:endParaRPr>
          </a:p>
          <a:p>
            <a:pPr marL="0" indent="0">
              <a:buNone/>
            </a:pPr>
            <a:endParaRPr lang="en-US" sz="2000" dirty="0">
              <a:solidFill>
                <a:srgbClr val="57257D"/>
              </a:solidFill>
              <a:latin typeface="Arial" panose="020B0604020202020204" pitchFamily="34" charset="0"/>
              <a:cs typeface="Arial" panose="020B0604020202020204" pitchFamily="34" charset="0"/>
            </a:endParaRPr>
          </a:p>
          <a:p>
            <a:pPr marL="0" indent="0">
              <a:buNone/>
            </a:pPr>
            <a:r>
              <a:rPr lang="en-US" sz="2400" dirty="0" smtClean="0">
                <a:solidFill>
                  <a:srgbClr val="D60000"/>
                </a:solidFill>
                <a:latin typeface="Arial" panose="020B0604020202020204" pitchFamily="34" charset="0"/>
                <a:cs typeface="Arial" panose="020B0604020202020204" pitchFamily="34" charset="0"/>
              </a:rPr>
              <a:t>The “take- away”</a:t>
            </a:r>
            <a:r>
              <a:rPr lang="en-US" sz="2400" dirty="0" smtClean="0">
                <a:solidFill>
                  <a:srgbClr val="18621A"/>
                </a:solidFill>
                <a:latin typeface="Arial" panose="020B0604020202020204" pitchFamily="34" charset="0"/>
                <a:cs typeface="Arial" panose="020B0604020202020204" pitchFamily="34" charset="0"/>
              </a:rPr>
              <a:t>: </a:t>
            </a:r>
            <a:r>
              <a:rPr lang="en-US" sz="2200" i="1" dirty="0" smtClean="0">
                <a:solidFill>
                  <a:srgbClr val="18621A"/>
                </a:solidFill>
                <a:latin typeface="Arial" panose="020B0604020202020204" pitchFamily="34" charset="0"/>
                <a:cs typeface="Arial" panose="020B0604020202020204" pitchFamily="34" charset="0"/>
              </a:rPr>
              <a:t>Utah Lake is not a normal lake as to phosphorus—it has an almost unlimited capacity to trap P into the bottom sediments where it’s relatively unavailable to algae! </a:t>
            </a:r>
          </a:p>
          <a:p>
            <a:pPr marL="0" indent="0">
              <a:buNone/>
            </a:pPr>
            <a:endParaRPr lang="en-US" sz="800" dirty="0" smtClean="0">
              <a:solidFill>
                <a:srgbClr val="18621A"/>
              </a:solidFill>
              <a:latin typeface="Arial" panose="020B0604020202020204" pitchFamily="34" charset="0"/>
              <a:cs typeface="Arial" panose="020B0604020202020204" pitchFamily="34" charset="0"/>
            </a:endParaRPr>
          </a:p>
          <a:p>
            <a:pPr marL="0" indent="0">
              <a:buNone/>
            </a:pPr>
            <a:r>
              <a:rPr lang="en-US" sz="2200" dirty="0" smtClean="0">
                <a:solidFill>
                  <a:srgbClr val="18621A"/>
                </a:solidFill>
                <a:latin typeface="Arial" panose="020B0604020202020204" pitchFamily="34" charset="0"/>
                <a:cs typeface="Arial" panose="020B0604020202020204" pitchFamily="34" charset="0"/>
              </a:rPr>
              <a:t>One might say that it’s doing a better job of P removal than any engineered Tertiary Treatment Plant could ever do—and it’s natural, organic, and</a:t>
            </a:r>
            <a:r>
              <a:rPr lang="en-US" sz="2200" dirty="0" smtClean="0">
                <a:solidFill>
                  <a:srgbClr val="00B050"/>
                </a:solidFill>
                <a:latin typeface="Arial" panose="020B0604020202020204" pitchFamily="34" charset="0"/>
                <a:cs typeface="Arial" panose="020B0604020202020204" pitchFamily="34" charset="0"/>
              </a:rPr>
              <a:t> </a:t>
            </a:r>
            <a:r>
              <a:rPr lang="en-US" sz="2200" dirty="0" smtClean="0">
                <a:solidFill>
                  <a:srgbClr val="FF0000"/>
                </a:solidFill>
                <a:latin typeface="Arial" panose="020B0604020202020204" pitchFamily="34" charset="0"/>
                <a:cs typeface="Arial" panose="020B0604020202020204" pitchFamily="34" charset="0"/>
              </a:rPr>
              <a:t>Free!</a:t>
            </a:r>
            <a:endParaRPr lang="en-US" sz="2200" dirty="0" smtClean="0">
              <a:solidFill>
                <a:srgbClr val="57257D"/>
              </a:solidFill>
              <a:latin typeface="Arial" panose="020B0604020202020204" pitchFamily="34" charset="0"/>
              <a:cs typeface="Arial" panose="020B0604020202020204" pitchFamily="34" charset="0"/>
            </a:endParaRPr>
          </a:p>
          <a:p>
            <a:pPr marL="0" indent="0">
              <a:buNone/>
            </a:pPr>
            <a:endParaRPr lang="en-US" sz="2400" dirty="0">
              <a:solidFill>
                <a:srgbClr val="5725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532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876800"/>
          </a:xfrm>
        </p:spPr>
        <p:txBody>
          <a:bodyPr>
            <a:normAutofit lnSpcReduction="10000"/>
          </a:bodyPr>
          <a:lstStyle/>
          <a:p>
            <a:pPr marL="0" indent="0">
              <a:buNone/>
            </a:pPr>
            <a:r>
              <a:rPr lang="en-US" sz="2400" dirty="0" smtClean="0">
                <a:solidFill>
                  <a:srgbClr val="08027C"/>
                </a:solidFill>
                <a:latin typeface="Arial" panose="020B0604020202020204" pitchFamily="34" charset="0"/>
                <a:cs typeface="Arial" panose="020B0604020202020204" pitchFamily="34" charset="0"/>
              </a:rPr>
              <a:t>Again—where is over 90% of the inflowing </a:t>
            </a:r>
            <a:r>
              <a:rPr lang="en-US" sz="2400" dirty="0" err="1" smtClean="0">
                <a:solidFill>
                  <a:srgbClr val="08027C"/>
                </a:solidFill>
                <a:latin typeface="Arial" panose="020B0604020202020204" pitchFamily="34" charset="0"/>
                <a:cs typeface="Arial" panose="020B0604020202020204" pitchFamily="34" charset="0"/>
              </a:rPr>
              <a:t>Phos</a:t>
            </a:r>
            <a:r>
              <a:rPr lang="en-US" sz="2400" dirty="0" smtClean="0">
                <a:solidFill>
                  <a:srgbClr val="08027C"/>
                </a:solidFill>
                <a:latin typeface="Arial" panose="020B0604020202020204" pitchFamily="34" charset="0"/>
                <a:cs typeface="Arial" panose="020B0604020202020204" pitchFamily="34" charset="0"/>
              </a:rPr>
              <a:t>. going?</a:t>
            </a:r>
          </a:p>
          <a:p>
            <a:pPr marL="0" indent="0">
              <a:buNone/>
            </a:pPr>
            <a:r>
              <a:rPr lang="en-US" sz="2000" dirty="0" smtClean="0">
                <a:solidFill>
                  <a:srgbClr val="08027C"/>
                </a:solidFill>
                <a:latin typeface="Arial" panose="020B0604020202020204" pitchFamily="34" charset="0"/>
                <a:cs typeface="Arial" panose="020B0604020202020204" pitchFamily="34" charset="0"/>
              </a:rPr>
              <a:t>Since the </a:t>
            </a:r>
            <a:r>
              <a:rPr lang="en-US" sz="2000" dirty="0">
                <a:solidFill>
                  <a:srgbClr val="08027C"/>
                </a:solidFill>
                <a:latin typeface="Arial" panose="020B0604020202020204" pitchFamily="34" charset="0"/>
                <a:cs typeface="Arial" panose="020B0604020202020204" pitchFamily="34" charset="0"/>
              </a:rPr>
              <a:t>Lake has: </a:t>
            </a:r>
          </a:p>
          <a:p>
            <a:r>
              <a:rPr lang="en-US" sz="2000" dirty="0">
                <a:solidFill>
                  <a:srgbClr val="08027C"/>
                </a:solidFill>
                <a:latin typeface="Arial" panose="020B0604020202020204" pitchFamily="34" charset="0"/>
                <a:cs typeface="Arial" panose="020B0604020202020204" pitchFamily="34" charset="0"/>
              </a:rPr>
              <a:t>	High pH</a:t>
            </a:r>
          </a:p>
          <a:p>
            <a:r>
              <a:rPr lang="en-US" sz="2000" dirty="0">
                <a:solidFill>
                  <a:srgbClr val="08027C"/>
                </a:solidFill>
                <a:latin typeface="Arial" panose="020B0604020202020204" pitchFamily="34" charset="0"/>
                <a:cs typeface="Arial" panose="020B0604020202020204" pitchFamily="34" charset="0"/>
              </a:rPr>
              <a:t>	High oxygen levels</a:t>
            </a:r>
          </a:p>
          <a:p>
            <a:r>
              <a:rPr lang="en-US" sz="2000" dirty="0">
                <a:solidFill>
                  <a:srgbClr val="08027C"/>
                </a:solidFill>
                <a:latin typeface="Arial" panose="020B0604020202020204" pitchFamily="34" charset="0"/>
                <a:cs typeface="Arial" panose="020B0604020202020204" pitchFamily="34" charset="0"/>
              </a:rPr>
              <a:t>	Abundant </a:t>
            </a:r>
            <a:r>
              <a:rPr lang="en-US" sz="2000" dirty="0" smtClean="0">
                <a:solidFill>
                  <a:srgbClr val="08027C"/>
                </a:solidFill>
                <a:latin typeface="Arial" panose="020B0604020202020204" pitchFamily="34" charset="0"/>
                <a:cs typeface="Arial" panose="020B0604020202020204" pitchFamily="34" charset="0"/>
              </a:rPr>
              <a:t>Calcium, Carbonate, </a:t>
            </a:r>
            <a:r>
              <a:rPr lang="en-US" sz="2000" dirty="0">
                <a:solidFill>
                  <a:srgbClr val="08027C"/>
                </a:solidFill>
                <a:latin typeface="Arial" panose="020B0604020202020204" pitchFamily="34" charset="0"/>
                <a:cs typeface="Arial" panose="020B0604020202020204" pitchFamily="34" charset="0"/>
              </a:rPr>
              <a:t>Silica  and </a:t>
            </a:r>
            <a:r>
              <a:rPr lang="en-US" sz="2000" dirty="0" smtClean="0">
                <a:solidFill>
                  <a:srgbClr val="08027C"/>
                </a:solidFill>
                <a:latin typeface="Arial" panose="020B0604020202020204" pitchFamily="34" charset="0"/>
                <a:cs typeface="Arial" panose="020B0604020202020204" pitchFamily="34" charset="0"/>
              </a:rPr>
              <a:t>Phosphorus.</a:t>
            </a:r>
            <a:endParaRPr lang="en-US" sz="2000" dirty="0">
              <a:solidFill>
                <a:srgbClr val="08027C"/>
              </a:solidFill>
              <a:latin typeface="Arial" panose="020B0604020202020204" pitchFamily="34" charset="0"/>
              <a:cs typeface="Arial" panose="020B0604020202020204" pitchFamily="34" charset="0"/>
            </a:endParaRPr>
          </a:p>
          <a:p>
            <a:pPr marL="0" indent="0">
              <a:buNone/>
            </a:pPr>
            <a:endParaRPr lang="en-US" sz="1000" dirty="0">
              <a:solidFill>
                <a:srgbClr val="08027C"/>
              </a:solidFill>
              <a:latin typeface="Arial" panose="020B0604020202020204" pitchFamily="34" charset="0"/>
              <a:cs typeface="Arial" panose="020B0604020202020204" pitchFamily="34" charset="0"/>
            </a:endParaRPr>
          </a:p>
          <a:p>
            <a:pPr marL="0" indent="0">
              <a:buNone/>
            </a:pPr>
            <a:r>
              <a:rPr lang="en-US" sz="2400" dirty="0" smtClean="0">
                <a:solidFill>
                  <a:srgbClr val="08027C"/>
                </a:solidFill>
                <a:latin typeface="Arial" panose="020B0604020202020204" pitchFamily="34" charset="0"/>
                <a:cs typeface="Arial" panose="020B0604020202020204" pitchFamily="34" charset="0"/>
              </a:rPr>
              <a:t>	</a:t>
            </a:r>
            <a:r>
              <a:rPr lang="en-US" sz="2400" dirty="0" err="1" smtClean="0">
                <a:solidFill>
                  <a:srgbClr val="08027C"/>
                </a:solidFill>
                <a:latin typeface="Arial" panose="020B0604020202020204" pitchFamily="34" charset="0"/>
                <a:cs typeface="Arial" panose="020B0604020202020204" pitchFamily="34" charset="0"/>
              </a:rPr>
              <a:t>Ans</a:t>
            </a:r>
            <a:r>
              <a:rPr lang="en-US" sz="2400" dirty="0" smtClean="0">
                <a:solidFill>
                  <a:srgbClr val="08027C"/>
                </a:solidFill>
                <a:latin typeface="Arial" panose="020B0604020202020204" pitchFamily="34" charset="0"/>
                <a:cs typeface="Arial" panose="020B0604020202020204" pitchFamily="34" charset="0"/>
              </a:rPr>
              <a:t>—To the sediments via mineral precipitation.</a:t>
            </a:r>
          </a:p>
          <a:p>
            <a:pPr marL="0" indent="0">
              <a:buNone/>
            </a:pPr>
            <a:r>
              <a:rPr lang="en-US" sz="2400" dirty="0" smtClean="0">
                <a:solidFill>
                  <a:srgbClr val="E00702"/>
                </a:solidFill>
                <a:latin typeface="Arial" panose="020B0604020202020204" pitchFamily="34" charset="0"/>
                <a:cs typeface="Arial" panose="020B0604020202020204" pitchFamily="34" charset="0"/>
              </a:rPr>
              <a:t>                             and</a:t>
            </a:r>
            <a:endParaRPr lang="en-US" sz="2400" dirty="0">
              <a:solidFill>
                <a:srgbClr val="E00702"/>
              </a:solidFill>
              <a:latin typeface="Arial" panose="020B0604020202020204" pitchFamily="34" charset="0"/>
              <a:cs typeface="Arial" panose="020B0604020202020204" pitchFamily="34" charset="0"/>
            </a:endParaRPr>
          </a:p>
          <a:p>
            <a:pPr marL="0" indent="0">
              <a:buNone/>
            </a:pPr>
            <a:r>
              <a:rPr lang="en-US" sz="2400" b="1" i="1" dirty="0" smtClean="0">
                <a:solidFill>
                  <a:srgbClr val="E00702"/>
                </a:solidFill>
                <a:latin typeface="Arial" panose="020B0604020202020204" pitchFamily="34" charset="0"/>
                <a:cs typeface="Arial" panose="020B0604020202020204" pitchFamily="34" charset="0"/>
              </a:rPr>
              <a:t>Precipitation of Marl &amp; other minerals reduces available soluble phosphorus to relatively low levels—</a:t>
            </a:r>
            <a:r>
              <a:rPr lang="en-US" sz="2000" i="1" dirty="0" smtClean="0">
                <a:solidFill>
                  <a:srgbClr val="E00702"/>
                </a:solidFill>
                <a:latin typeface="Arial" panose="020B0604020202020204" pitchFamily="34" charset="0"/>
                <a:cs typeface="Arial" panose="020B0604020202020204" pitchFamily="34" charset="0"/>
              </a:rPr>
              <a:t>About 50 </a:t>
            </a:r>
            <a:r>
              <a:rPr lang="en-US" sz="2000" i="1" dirty="0" err="1" smtClean="0">
                <a:solidFill>
                  <a:srgbClr val="E00702"/>
                </a:solidFill>
                <a:latin typeface="Arial" panose="020B0604020202020204" pitchFamily="34" charset="0"/>
                <a:cs typeface="Arial" panose="020B0604020202020204" pitchFamily="34" charset="0"/>
              </a:rPr>
              <a:t>ug</a:t>
            </a:r>
            <a:r>
              <a:rPr lang="en-US" sz="2000" i="1" dirty="0" smtClean="0">
                <a:solidFill>
                  <a:srgbClr val="E00702"/>
                </a:solidFill>
                <a:latin typeface="Arial" panose="020B0604020202020204" pitchFamily="34" charset="0"/>
                <a:cs typeface="Arial" panose="020B0604020202020204" pitchFamily="34" charset="0"/>
              </a:rPr>
              <a:t>/l</a:t>
            </a:r>
          </a:p>
          <a:p>
            <a:pPr marL="0" indent="0">
              <a:buNone/>
            </a:pPr>
            <a:endParaRPr lang="en-US" sz="2000" dirty="0" smtClean="0">
              <a:solidFill>
                <a:srgbClr val="070737"/>
              </a:solidFill>
              <a:latin typeface="Arial" panose="020B0604020202020204" pitchFamily="34" charset="0"/>
              <a:cs typeface="Arial" panose="020B0604020202020204" pitchFamily="34" charset="0"/>
            </a:endParaRPr>
          </a:p>
          <a:p>
            <a:pPr marL="0" indent="0">
              <a:buNone/>
            </a:pPr>
            <a:r>
              <a:rPr lang="en-US" sz="2000" dirty="0" smtClean="0">
                <a:solidFill>
                  <a:srgbClr val="002060"/>
                </a:solidFill>
                <a:latin typeface="Arial" panose="020B0604020202020204" pitchFamily="34" charset="0"/>
                <a:cs typeface="Arial" panose="020B0604020202020204" pitchFamily="34" charset="0"/>
              </a:rPr>
              <a:t>But even then </a:t>
            </a:r>
            <a:r>
              <a:rPr lang="en-US" sz="2000" dirty="0" err="1" smtClean="0">
                <a:solidFill>
                  <a:srgbClr val="002060"/>
                </a:solidFill>
                <a:latin typeface="Arial" panose="020B0604020202020204" pitchFamily="34" charset="0"/>
                <a:cs typeface="Arial" panose="020B0604020202020204" pitchFamily="34" charset="0"/>
              </a:rPr>
              <a:t>Phos</a:t>
            </a:r>
            <a:r>
              <a:rPr lang="en-US" sz="2000" dirty="0" smtClean="0">
                <a:solidFill>
                  <a:srgbClr val="002060"/>
                </a:solidFill>
                <a:latin typeface="Arial" panose="020B0604020202020204" pitchFamily="34" charset="0"/>
                <a:cs typeface="Arial" panose="020B0604020202020204" pitchFamily="34" charset="0"/>
              </a:rPr>
              <a:t>. is not limiting algae growth most of the time; 50 </a:t>
            </a:r>
            <a:r>
              <a:rPr lang="en-US" sz="2000" dirty="0" err="1" smtClean="0">
                <a:solidFill>
                  <a:srgbClr val="002060"/>
                </a:solidFill>
                <a:latin typeface="Arial" panose="020B0604020202020204" pitchFamily="34" charset="0"/>
                <a:cs typeface="Arial" panose="020B0604020202020204" pitchFamily="34" charset="0"/>
              </a:rPr>
              <a:t>ug</a:t>
            </a:r>
            <a:r>
              <a:rPr lang="en-US" sz="2000" dirty="0" smtClean="0">
                <a:solidFill>
                  <a:srgbClr val="002060"/>
                </a:solidFill>
                <a:latin typeface="Arial" panose="020B0604020202020204" pitchFamily="34" charset="0"/>
                <a:cs typeface="Arial" panose="020B0604020202020204" pitchFamily="34" charset="0"/>
              </a:rPr>
              <a:t>/l would still make the lake more eutrophic than it actually is—</a:t>
            </a:r>
          </a:p>
          <a:p>
            <a:pPr marL="0" indent="0">
              <a:buNone/>
            </a:pPr>
            <a:r>
              <a:rPr lang="en-US" sz="2000" dirty="0" smtClean="0">
                <a:solidFill>
                  <a:srgbClr val="002060"/>
                </a:solidFill>
                <a:latin typeface="Arial" panose="020B0604020202020204" pitchFamily="34" charset="0"/>
                <a:cs typeface="Arial" panose="020B0604020202020204" pitchFamily="34" charset="0"/>
              </a:rPr>
              <a:t>if it weren’t for </a:t>
            </a:r>
            <a:r>
              <a:rPr lang="en-US" sz="2000" dirty="0" smtClean="0">
                <a:solidFill>
                  <a:srgbClr val="C00000"/>
                </a:solidFill>
                <a:latin typeface="Arial" panose="020B0604020202020204" pitchFamily="34" charset="0"/>
                <a:cs typeface="Arial" panose="020B0604020202020204" pitchFamily="34" charset="0"/>
              </a:rPr>
              <a:t>Light limitation</a:t>
            </a:r>
            <a:r>
              <a:rPr lang="en-US" sz="2000" dirty="0" smtClean="0">
                <a:solidFill>
                  <a:srgbClr val="002060"/>
                </a:solidFill>
                <a:latin typeface="Arial" panose="020B0604020202020204" pitchFamily="34" charset="0"/>
                <a:cs typeface="Arial" panose="020B0604020202020204" pitchFamily="34" charset="0"/>
              </a:rPr>
              <a:t> due to the lakes natural mineral turbidity!</a:t>
            </a:r>
            <a:endParaRPr lang="en-US" sz="2000" dirty="0" smtClean="0">
              <a:solidFill>
                <a:srgbClr val="070737"/>
              </a:solidFill>
              <a:latin typeface="Arial" panose="020B0604020202020204" pitchFamily="34" charset="0"/>
              <a:cs typeface="Arial" panose="020B0604020202020204" pitchFamily="34" charset="0"/>
            </a:endParaRPr>
          </a:p>
          <a:p>
            <a:pPr marL="0" indent="0">
              <a:buNone/>
            </a:pPr>
            <a:endParaRPr lang="en-US" sz="2400" i="1" dirty="0" smtClean="0">
              <a:solidFill>
                <a:srgbClr val="E00702"/>
              </a:solidFill>
              <a:latin typeface="Arial" panose="020B0604020202020204" pitchFamily="34" charset="0"/>
              <a:cs typeface="Arial" panose="020B0604020202020204" pitchFamily="34" charset="0"/>
            </a:endParaRPr>
          </a:p>
          <a:p>
            <a:pPr marL="0" indent="0">
              <a:buNone/>
            </a:pPr>
            <a:endParaRPr lang="en-US" sz="2400" dirty="0">
              <a:solidFill>
                <a:srgbClr val="E0070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734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04800" y="381000"/>
            <a:ext cx="8534400" cy="4419600"/>
          </a:xfrm>
        </p:spPr>
        <p:txBody>
          <a:bodyPr>
            <a:normAutofit/>
          </a:bodyPr>
          <a:lstStyle/>
          <a:p>
            <a:pPr marL="0" indent="0">
              <a:buNone/>
            </a:pPr>
            <a:r>
              <a:rPr lang="en-US" sz="2400" dirty="0" smtClean="0">
                <a:solidFill>
                  <a:srgbClr val="002060"/>
                </a:solidFill>
                <a:latin typeface="Arial" panose="020B0604020202020204" pitchFamily="34" charset="0"/>
                <a:cs typeface="Arial" panose="020B0604020202020204" pitchFamily="34" charset="0"/>
              </a:rPr>
              <a:t>Another piece of evidence—</a:t>
            </a:r>
            <a:endParaRPr lang="en-US" sz="2400" dirty="0">
              <a:solidFill>
                <a:srgbClr val="002060"/>
              </a:solidFill>
              <a:latin typeface="Arial" panose="020B0604020202020204" pitchFamily="34" charset="0"/>
              <a:cs typeface="Arial" panose="020B0604020202020204" pitchFamily="34" charset="0"/>
            </a:endParaRPr>
          </a:p>
          <a:p>
            <a:pPr marL="0" indent="0">
              <a:buNone/>
            </a:pPr>
            <a:endParaRPr lang="en-US" sz="2400" dirty="0" smtClean="0">
              <a:solidFill>
                <a:srgbClr val="002060"/>
              </a:solidFill>
              <a:latin typeface="Arial" panose="020B0604020202020204" pitchFamily="34" charset="0"/>
              <a:cs typeface="Arial" panose="020B0604020202020204" pitchFamily="34" charset="0"/>
            </a:endParaRPr>
          </a:p>
          <a:p>
            <a:pPr marL="0" indent="0">
              <a:buNone/>
            </a:pPr>
            <a:r>
              <a:rPr lang="en-US" sz="2400" dirty="0" smtClean="0">
                <a:solidFill>
                  <a:srgbClr val="007635"/>
                </a:solidFill>
                <a:latin typeface="Arial" panose="020B0604020202020204" pitchFamily="34" charset="0"/>
                <a:cs typeface="Arial" panose="020B0604020202020204" pitchFamily="34" charset="0"/>
              </a:rPr>
              <a:t>Algal assay results </a:t>
            </a:r>
            <a:r>
              <a:rPr lang="en-US" sz="1800" dirty="0" smtClean="0">
                <a:solidFill>
                  <a:srgbClr val="007635"/>
                </a:solidFill>
                <a:latin typeface="Arial" panose="020B0604020202020204" pitchFamily="34" charset="0"/>
                <a:cs typeface="Arial" panose="020B0604020202020204" pitchFamily="34" charset="0"/>
              </a:rPr>
              <a:t>(Don </a:t>
            </a:r>
            <a:r>
              <a:rPr lang="en-US" sz="1800" dirty="0" err="1" smtClean="0">
                <a:solidFill>
                  <a:srgbClr val="007635"/>
                </a:solidFill>
                <a:latin typeface="Arial" panose="020B0604020202020204" pitchFamily="34" charset="0"/>
                <a:cs typeface="Arial" panose="020B0604020202020204" pitchFamily="34" charset="0"/>
              </a:rPr>
              <a:t>Porcella</a:t>
            </a:r>
            <a:r>
              <a:rPr lang="en-US" sz="1800" dirty="0" smtClean="0">
                <a:solidFill>
                  <a:srgbClr val="007635"/>
                </a:solidFill>
                <a:latin typeface="Arial" panose="020B0604020202020204" pitchFamily="34" charset="0"/>
                <a:cs typeface="Arial" panose="020B0604020202020204" pitchFamily="34" charset="0"/>
              </a:rPr>
              <a:t>, USU, 1975) </a:t>
            </a:r>
          </a:p>
          <a:p>
            <a:pPr marL="0" indent="0">
              <a:buNone/>
            </a:pPr>
            <a:endParaRPr lang="en-US" sz="2000" dirty="0" smtClean="0">
              <a:solidFill>
                <a:srgbClr val="007635"/>
              </a:solidFill>
              <a:latin typeface="Arial" panose="020B0604020202020204" pitchFamily="34" charset="0"/>
              <a:cs typeface="Arial" panose="020B0604020202020204" pitchFamily="34" charset="0"/>
            </a:endParaRPr>
          </a:p>
          <a:p>
            <a:r>
              <a:rPr lang="en-US" sz="2000" dirty="0" smtClean="0">
                <a:solidFill>
                  <a:srgbClr val="007635"/>
                </a:solidFill>
                <a:latin typeface="Arial" panose="020B0604020202020204" pitchFamily="34" charset="0"/>
                <a:cs typeface="Arial" panose="020B0604020202020204" pitchFamily="34" charset="0"/>
              </a:rPr>
              <a:t>Algae-growth assays on filtered Utah Lake water indicated that phosphorus was “bound” and only slowly became available. </a:t>
            </a:r>
          </a:p>
          <a:p>
            <a:pPr marL="457200" lvl="1" indent="0">
              <a:buNone/>
            </a:pPr>
            <a:r>
              <a:rPr lang="en-US" sz="2000" dirty="0" smtClean="0">
                <a:solidFill>
                  <a:srgbClr val="007635"/>
                </a:solidFill>
                <a:latin typeface="Arial" panose="020B0604020202020204" pitchFamily="34" charset="0"/>
                <a:cs typeface="Arial" panose="020B0604020202020204" pitchFamily="34" charset="0"/>
              </a:rPr>
              <a:t>–Much slower than algae could have used it (grown) otherwise.</a:t>
            </a:r>
          </a:p>
          <a:p>
            <a:pPr marL="0" indent="0">
              <a:buNone/>
            </a:pPr>
            <a:endParaRPr lang="en-US" sz="2400" dirty="0" smtClean="0">
              <a:solidFill>
                <a:srgbClr val="007635"/>
              </a:solidFill>
              <a:latin typeface="Arial" panose="020B0604020202020204" pitchFamily="34" charset="0"/>
              <a:cs typeface="Arial" panose="020B0604020202020204" pitchFamily="34" charset="0"/>
            </a:endParaRPr>
          </a:p>
          <a:p>
            <a:pPr marL="0" indent="0">
              <a:buNone/>
            </a:pPr>
            <a:r>
              <a:rPr lang="en-US" sz="2000" dirty="0" smtClean="0">
                <a:solidFill>
                  <a:srgbClr val="E00702"/>
                </a:solidFill>
                <a:latin typeface="Arial" panose="020B0604020202020204" pitchFamily="34" charset="0"/>
                <a:cs typeface="Arial" panose="020B0604020202020204" pitchFamily="34" charset="0"/>
              </a:rPr>
              <a:t>I.e., when available P was largely used up by growing algae, it took relatively long times for more P to be released from the “bound” forms (tiny precipitated, flocculent particles).</a:t>
            </a:r>
          </a:p>
          <a:p>
            <a:pPr marL="0" indent="0">
              <a:buNone/>
            </a:pPr>
            <a:endParaRPr lang="en-US" sz="2400" dirty="0">
              <a:solidFill>
                <a:srgbClr val="E0070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620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1"/>
            <a:ext cx="8610600" cy="5181599"/>
          </a:xfrm>
        </p:spPr>
        <p:txBody>
          <a:bodyPr>
            <a:normAutofit fontScale="70000" lnSpcReduction="20000"/>
          </a:bodyPr>
          <a:lstStyle/>
          <a:p>
            <a:pPr marL="0" indent="0">
              <a:buNone/>
            </a:pPr>
            <a:r>
              <a:rPr lang="en-US" sz="2400" dirty="0" smtClean="0">
                <a:solidFill>
                  <a:srgbClr val="08027C"/>
                </a:solidFill>
                <a:latin typeface="Arial" panose="020B0604020202020204" pitchFamily="34" charset="0"/>
                <a:cs typeface="Arial" panose="020B0604020202020204" pitchFamily="34" charset="0"/>
              </a:rPr>
              <a:t>Summary:</a:t>
            </a:r>
            <a:endParaRPr lang="en-US" sz="1000" dirty="0" smtClean="0">
              <a:solidFill>
                <a:srgbClr val="08027C"/>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n-US" sz="2800" dirty="0">
                <a:solidFill>
                  <a:srgbClr val="08027C"/>
                </a:solidFill>
                <a:latin typeface="Arial" panose="020B0604020202020204" pitchFamily="34" charset="0"/>
                <a:cs typeface="Arial" panose="020B0604020202020204" pitchFamily="34" charset="0"/>
              </a:rPr>
              <a:t>Overall, </a:t>
            </a:r>
            <a:r>
              <a:rPr lang="en-US" sz="2800" dirty="0" smtClean="0">
                <a:solidFill>
                  <a:srgbClr val="08027C"/>
                </a:solidFill>
                <a:latin typeface="Arial" panose="020B0604020202020204" pitchFamily="34" charset="0"/>
                <a:cs typeface="Arial" panose="020B0604020202020204" pitchFamily="34" charset="0"/>
              </a:rPr>
              <a:t>indications are </a:t>
            </a:r>
            <a:r>
              <a:rPr lang="en-US" sz="2800" dirty="0">
                <a:solidFill>
                  <a:srgbClr val="08027C"/>
                </a:solidFill>
                <a:latin typeface="Arial" panose="020B0604020202020204" pitchFamily="34" charset="0"/>
                <a:cs typeface="Arial" panose="020B0604020202020204" pitchFamily="34" charset="0"/>
              </a:rPr>
              <a:t>that </a:t>
            </a:r>
            <a:r>
              <a:rPr lang="en-US" sz="2800" dirty="0">
                <a:solidFill>
                  <a:srgbClr val="FF0000"/>
                </a:solidFill>
                <a:latin typeface="Arial" panose="020B0604020202020204" pitchFamily="34" charset="0"/>
                <a:cs typeface="Arial" panose="020B0604020202020204" pitchFamily="34" charset="0"/>
              </a:rPr>
              <a:t>light-limitation</a:t>
            </a:r>
            <a:r>
              <a:rPr lang="en-US" sz="2800" dirty="0">
                <a:solidFill>
                  <a:srgbClr val="08027C"/>
                </a:solidFill>
                <a:latin typeface="Arial" panose="020B0604020202020204" pitchFamily="34" charset="0"/>
                <a:cs typeface="Arial" panose="020B0604020202020204" pitchFamily="34" charset="0"/>
              </a:rPr>
              <a:t> limits </a:t>
            </a:r>
            <a:r>
              <a:rPr lang="en-US" sz="2800" dirty="0" smtClean="0">
                <a:solidFill>
                  <a:srgbClr val="08027C"/>
                </a:solidFill>
                <a:latin typeface="Arial" panose="020B0604020202020204" pitchFamily="34" charset="0"/>
                <a:cs typeface="Arial" panose="020B0604020202020204" pitchFamily="34" charset="0"/>
              </a:rPr>
              <a:t>Utah Lake </a:t>
            </a:r>
            <a:r>
              <a:rPr lang="en-US" sz="2800" dirty="0">
                <a:solidFill>
                  <a:srgbClr val="08027C"/>
                </a:solidFill>
                <a:latin typeface="Arial" panose="020B0604020202020204" pitchFamily="34" charset="0"/>
                <a:cs typeface="Arial" panose="020B0604020202020204" pitchFamily="34" charset="0"/>
              </a:rPr>
              <a:t>to a </a:t>
            </a:r>
            <a:r>
              <a:rPr lang="en-US" sz="2800" dirty="0">
                <a:solidFill>
                  <a:srgbClr val="FF0000"/>
                </a:solidFill>
                <a:latin typeface="Arial" panose="020B0604020202020204" pitchFamily="34" charset="0"/>
                <a:cs typeface="Arial" panose="020B0604020202020204" pitchFamily="34" charset="0"/>
              </a:rPr>
              <a:t>natural eutrophic </a:t>
            </a:r>
            <a:r>
              <a:rPr lang="en-US" sz="2600" dirty="0">
                <a:solidFill>
                  <a:srgbClr val="002060"/>
                </a:solidFill>
                <a:latin typeface="Arial" panose="020B0604020202020204" pitchFamily="34" charset="0"/>
                <a:cs typeface="Arial" panose="020B0604020202020204" pitchFamily="34" charset="0"/>
              </a:rPr>
              <a:t>condition</a:t>
            </a:r>
            <a:r>
              <a:rPr lang="en-US" sz="2400" dirty="0">
                <a:solidFill>
                  <a:srgbClr val="004800"/>
                </a:solidFill>
                <a:latin typeface="Arial" panose="020B0604020202020204" pitchFamily="34" charset="0"/>
                <a:cs typeface="Arial" panose="020B0604020202020204" pitchFamily="34" charset="0"/>
              </a:rPr>
              <a:t>             </a:t>
            </a:r>
            <a:r>
              <a:rPr lang="en-US" sz="2300" dirty="0">
                <a:solidFill>
                  <a:srgbClr val="004800"/>
                </a:solidFill>
                <a:latin typeface="Arial" panose="020B0604020202020204" pitchFamily="34" charset="0"/>
                <a:cs typeface="Arial" panose="020B0604020202020204" pitchFamily="34" charset="0"/>
              </a:rPr>
              <a:t>—if this were not the case the lake would be ultra-hyper eutrophic and </a:t>
            </a:r>
            <a:r>
              <a:rPr lang="en-US" sz="2300" dirty="0" smtClean="0">
                <a:solidFill>
                  <a:srgbClr val="004800"/>
                </a:solidFill>
                <a:latin typeface="Arial" panose="020B0604020202020204" pitchFamily="34" charset="0"/>
                <a:cs typeface="Arial" panose="020B0604020202020204" pitchFamily="34" charset="0"/>
              </a:rPr>
              <a:t>of horrible </a:t>
            </a:r>
            <a:r>
              <a:rPr lang="en-US" sz="2300" dirty="0">
                <a:solidFill>
                  <a:srgbClr val="004800"/>
                </a:solidFill>
                <a:latin typeface="Arial" panose="020B0604020202020204" pitchFamily="34" charset="0"/>
                <a:cs typeface="Arial" panose="020B0604020202020204" pitchFamily="34" charset="0"/>
              </a:rPr>
              <a:t>quality. In fact, the </a:t>
            </a:r>
            <a:r>
              <a:rPr lang="en-US" sz="2300" dirty="0" smtClean="0">
                <a:solidFill>
                  <a:srgbClr val="004800"/>
                </a:solidFill>
                <a:latin typeface="Arial" panose="020B0604020202020204" pitchFamily="34" charset="0"/>
                <a:cs typeface="Arial" panose="020B0604020202020204" pitchFamily="34" charset="0"/>
              </a:rPr>
              <a:t>lake </a:t>
            </a:r>
            <a:r>
              <a:rPr lang="en-US" sz="2300" dirty="0">
                <a:solidFill>
                  <a:srgbClr val="004800"/>
                </a:solidFill>
                <a:latin typeface="Arial" panose="020B0604020202020204" pitchFamily="34" charset="0"/>
                <a:cs typeface="Arial" panose="020B0604020202020204" pitchFamily="34" charset="0"/>
              </a:rPr>
              <a:t>would of likely disappeared (filled in) long ago and just be a swampy margin along an upward extension of the Jordan River.</a:t>
            </a:r>
          </a:p>
          <a:p>
            <a:pPr marL="457200" indent="-457200">
              <a:buFont typeface="Arial" panose="020B0604020202020204" pitchFamily="34" charset="0"/>
              <a:buAutoNum type="arabicPeriod"/>
            </a:pPr>
            <a:endParaRPr lang="en-US" sz="1100" dirty="0">
              <a:solidFill>
                <a:srgbClr val="FF0000"/>
              </a:solidFill>
              <a:latin typeface="Arial" panose="020B0604020202020204" pitchFamily="34" charset="0"/>
              <a:cs typeface="Arial" panose="020B0604020202020204" pitchFamily="34" charset="0"/>
            </a:endParaRPr>
          </a:p>
          <a:p>
            <a:pPr marL="457200" indent="-457200">
              <a:buAutoNum type="arabicPeriod"/>
            </a:pPr>
            <a:r>
              <a:rPr lang="en-US" sz="2400" dirty="0" smtClean="0">
                <a:solidFill>
                  <a:srgbClr val="08027C"/>
                </a:solidFill>
                <a:latin typeface="Arial" panose="020B0604020202020204" pitchFamily="34" charset="0"/>
                <a:cs typeface="Arial" panose="020B0604020202020204" pitchFamily="34" charset="0"/>
              </a:rPr>
              <a:t>Phosphorus loading to the lake is some 15 to 20 times larger than that needed to support its eutrophic level.</a:t>
            </a:r>
          </a:p>
          <a:p>
            <a:pPr marL="457200" indent="-457200">
              <a:buAutoNum type="arabicPeriod"/>
            </a:pPr>
            <a:endParaRPr lang="en-US" sz="1100" dirty="0" smtClean="0">
              <a:solidFill>
                <a:srgbClr val="08027C"/>
              </a:solidFill>
              <a:latin typeface="Arial" panose="020B0604020202020204" pitchFamily="34" charset="0"/>
              <a:cs typeface="Arial" panose="020B0604020202020204" pitchFamily="34" charset="0"/>
            </a:endParaRPr>
          </a:p>
          <a:p>
            <a:pPr marL="457200" indent="-457200">
              <a:buAutoNum type="arabicPeriod"/>
            </a:pPr>
            <a:r>
              <a:rPr lang="en-US" sz="2400" dirty="0" smtClean="0">
                <a:solidFill>
                  <a:srgbClr val="08027C"/>
                </a:solidFill>
                <a:latin typeface="Arial" panose="020B0604020202020204" pitchFamily="34" charset="0"/>
                <a:cs typeface="Arial" panose="020B0604020202020204" pitchFamily="34" charset="0"/>
              </a:rPr>
              <a:t>Most of the phosphorus is precipitated and bound in the lakes bottom sediments.</a:t>
            </a:r>
          </a:p>
          <a:p>
            <a:pPr marL="457200" indent="-457200">
              <a:buAutoNum type="arabicPeriod"/>
            </a:pPr>
            <a:endParaRPr lang="en-US" sz="1100" dirty="0" smtClean="0">
              <a:solidFill>
                <a:srgbClr val="08027C"/>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n-US" sz="2400" dirty="0">
                <a:solidFill>
                  <a:srgbClr val="08027C"/>
                </a:solidFill>
                <a:latin typeface="Arial" panose="020B0604020202020204" pitchFamily="34" charset="0"/>
                <a:cs typeface="Arial" panose="020B0604020202020204" pitchFamily="34" charset="0"/>
              </a:rPr>
              <a:t>Nitrogen loading is also about 15+ times larger </a:t>
            </a:r>
            <a:r>
              <a:rPr lang="en-US" sz="2400" dirty="0" smtClean="0">
                <a:solidFill>
                  <a:srgbClr val="08027C"/>
                </a:solidFill>
                <a:latin typeface="Arial" panose="020B0604020202020204" pitchFamily="34" charset="0"/>
                <a:cs typeface="Arial" panose="020B0604020202020204" pitchFamily="34" charset="0"/>
              </a:rPr>
              <a:t>than eutrophic level.</a:t>
            </a:r>
          </a:p>
          <a:p>
            <a:pPr marL="457200" indent="-457200">
              <a:buFont typeface="Arial" panose="020B0604020202020204" pitchFamily="34" charset="0"/>
              <a:buAutoNum type="arabicPeriod"/>
            </a:pPr>
            <a:endParaRPr lang="en-US" sz="1100" dirty="0">
              <a:solidFill>
                <a:srgbClr val="08027C"/>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n-US" sz="2400" dirty="0" smtClean="0">
                <a:solidFill>
                  <a:srgbClr val="08027C"/>
                </a:solidFill>
                <a:latin typeface="Arial" panose="020B0604020202020204" pitchFamily="34" charset="0"/>
                <a:cs typeface="Arial" panose="020B0604020202020204" pitchFamily="34" charset="0"/>
              </a:rPr>
              <a:t>Most nitrogen is likely de-nitrified to harmless nitrogen gas at the lake bottom-sediment interface</a:t>
            </a:r>
            <a:r>
              <a:rPr lang="en-US" sz="2400" dirty="0">
                <a:solidFill>
                  <a:srgbClr val="08027C"/>
                </a:solidFill>
                <a:latin typeface="Arial" panose="020B0604020202020204" pitchFamily="34" charset="0"/>
                <a:cs typeface="Arial" panose="020B0604020202020204" pitchFamily="34" charset="0"/>
              </a:rPr>
              <a:t>. </a:t>
            </a:r>
          </a:p>
          <a:p>
            <a:pPr marL="457200" indent="-457200">
              <a:buAutoNum type="arabicPeriod"/>
            </a:pPr>
            <a:endParaRPr lang="en-US" sz="1100" dirty="0" smtClean="0">
              <a:solidFill>
                <a:srgbClr val="08027C"/>
              </a:solidFill>
              <a:latin typeface="Arial" panose="020B0604020202020204" pitchFamily="34" charset="0"/>
              <a:cs typeface="Arial" panose="020B0604020202020204" pitchFamily="34" charset="0"/>
            </a:endParaRPr>
          </a:p>
          <a:p>
            <a:pPr marL="457200" indent="-457200">
              <a:buAutoNum type="arabicPeriod"/>
            </a:pPr>
            <a:r>
              <a:rPr lang="en-US" sz="2400" dirty="0" smtClean="0">
                <a:solidFill>
                  <a:srgbClr val="08027C"/>
                </a:solidFill>
                <a:latin typeface="Arial" panose="020B0604020202020204" pitchFamily="34" charset="0"/>
                <a:cs typeface="Arial" panose="020B0604020202020204" pitchFamily="34" charset="0"/>
              </a:rPr>
              <a:t>It is </a:t>
            </a:r>
            <a:r>
              <a:rPr lang="en-US" sz="2400" dirty="0" smtClean="0">
                <a:solidFill>
                  <a:srgbClr val="FF0000"/>
                </a:solidFill>
                <a:latin typeface="Arial" panose="020B0604020202020204" pitchFamily="34" charset="0"/>
                <a:cs typeface="Arial" panose="020B0604020202020204" pitchFamily="34" charset="0"/>
              </a:rPr>
              <a:t>extremely unlikely </a:t>
            </a:r>
            <a:r>
              <a:rPr lang="en-US" sz="2400" dirty="0" smtClean="0">
                <a:solidFill>
                  <a:srgbClr val="08027C"/>
                </a:solidFill>
                <a:latin typeface="Arial" panose="020B0604020202020204" pitchFamily="34" charset="0"/>
                <a:cs typeface="Arial" panose="020B0604020202020204" pitchFamily="34" charset="0"/>
              </a:rPr>
              <a:t>that removal of even all of the phosphorus coming from POTWs, plus 25% of the remaining loads, would significantly lower the lakes natural eutrophic level.</a:t>
            </a:r>
            <a:endParaRPr lang="en-US" sz="2400" dirty="0">
              <a:solidFill>
                <a:srgbClr val="08027C"/>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endParaRPr lang="en-US" sz="1300" dirty="0">
              <a:solidFill>
                <a:srgbClr val="08027C"/>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n-US" sz="2400" dirty="0" smtClean="0">
                <a:solidFill>
                  <a:srgbClr val="08027C"/>
                </a:solidFill>
                <a:latin typeface="Arial" panose="020B0604020202020204" pitchFamily="34" charset="0"/>
                <a:cs typeface="Arial" panose="020B0604020202020204" pitchFamily="34" charset="0"/>
              </a:rPr>
              <a:t>Phosphorus in </a:t>
            </a:r>
            <a:r>
              <a:rPr lang="en-US" sz="2400" dirty="0">
                <a:solidFill>
                  <a:srgbClr val="08027C"/>
                </a:solidFill>
                <a:latin typeface="Arial" panose="020B0604020202020204" pitchFamily="34" charset="0"/>
                <a:cs typeface="Arial" panose="020B0604020202020204" pitchFamily="34" charset="0"/>
              </a:rPr>
              <a:t>the Jordan River at the </a:t>
            </a:r>
            <a:r>
              <a:rPr lang="en-US" sz="2400" dirty="0" smtClean="0">
                <a:solidFill>
                  <a:srgbClr val="08027C"/>
                </a:solidFill>
                <a:latin typeface="Arial" panose="020B0604020202020204" pitchFamily="34" charset="0"/>
                <a:cs typeface="Arial" panose="020B0604020202020204" pitchFamily="34" charset="0"/>
              </a:rPr>
              <a:t>lake </a:t>
            </a:r>
            <a:r>
              <a:rPr lang="en-US" sz="2400" dirty="0">
                <a:solidFill>
                  <a:srgbClr val="08027C"/>
                </a:solidFill>
                <a:latin typeface="Arial" panose="020B0604020202020204" pitchFamily="34" charset="0"/>
                <a:cs typeface="Arial" panose="020B0604020202020204" pitchFamily="34" charset="0"/>
              </a:rPr>
              <a:t>outlet </a:t>
            </a:r>
            <a:r>
              <a:rPr lang="en-US" sz="2400" dirty="0" smtClean="0">
                <a:solidFill>
                  <a:srgbClr val="08027C"/>
                </a:solidFill>
                <a:latin typeface="Arial" panose="020B0604020202020204" pitchFamily="34" charset="0"/>
                <a:cs typeface="Arial" panose="020B0604020202020204" pitchFamily="34" charset="0"/>
              </a:rPr>
              <a:t>is </a:t>
            </a:r>
            <a:r>
              <a:rPr lang="en-US" sz="2400" dirty="0">
                <a:solidFill>
                  <a:srgbClr val="08027C"/>
                </a:solidFill>
                <a:latin typeface="Arial" panose="020B0604020202020204" pitchFamily="34" charset="0"/>
                <a:cs typeface="Arial" panose="020B0604020202020204" pitchFamily="34" charset="0"/>
              </a:rPr>
              <a:t>quite low </a:t>
            </a:r>
            <a:r>
              <a:rPr lang="en-US" sz="2400" dirty="0" smtClean="0">
                <a:solidFill>
                  <a:srgbClr val="08027C"/>
                </a:solidFill>
                <a:latin typeface="Arial" panose="020B0604020202020204" pitchFamily="34" charset="0"/>
                <a:cs typeface="Arial" panose="020B0604020202020204" pitchFamily="34" charset="0"/>
              </a:rPr>
              <a:t>(about 50 </a:t>
            </a:r>
            <a:r>
              <a:rPr lang="en-US" sz="2400" dirty="0" err="1" smtClean="0">
                <a:solidFill>
                  <a:srgbClr val="08027C"/>
                </a:solidFill>
                <a:latin typeface="Arial" panose="020B0604020202020204" pitchFamily="34" charset="0"/>
                <a:cs typeface="Arial" panose="020B0604020202020204" pitchFamily="34" charset="0"/>
              </a:rPr>
              <a:t>ug</a:t>
            </a:r>
            <a:r>
              <a:rPr lang="en-US" sz="2400" dirty="0" smtClean="0">
                <a:solidFill>
                  <a:srgbClr val="08027C"/>
                </a:solidFill>
                <a:latin typeface="Arial" panose="020B0604020202020204" pitchFamily="34" charset="0"/>
                <a:cs typeface="Arial" panose="020B0604020202020204" pitchFamily="34" charset="0"/>
              </a:rPr>
              <a:t>/l) and determined</a:t>
            </a:r>
            <a:r>
              <a:rPr lang="en-US" sz="2400" dirty="0" smtClean="0">
                <a:solidFill>
                  <a:schemeClr val="tx2">
                    <a:lumMod val="50000"/>
                  </a:schemeClr>
                </a:solidFill>
                <a:latin typeface="Arial" panose="020B0604020202020204" pitchFamily="34" charset="0"/>
                <a:cs typeface="Arial" panose="020B0604020202020204" pitchFamily="34" charset="0"/>
              </a:rPr>
              <a:t> </a:t>
            </a:r>
            <a:r>
              <a:rPr lang="en-US" sz="2400" dirty="0">
                <a:solidFill>
                  <a:srgbClr val="08027C"/>
                </a:solidFill>
                <a:latin typeface="Arial" panose="020B0604020202020204" pitchFamily="34" charset="0"/>
                <a:cs typeface="Arial" panose="020B0604020202020204" pitchFamily="34" charset="0"/>
              </a:rPr>
              <a:t>largely by chemical equilibria with </a:t>
            </a:r>
            <a:r>
              <a:rPr lang="en-US" sz="2400" dirty="0" smtClean="0">
                <a:solidFill>
                  <a:srgbClr val="08027C"/>
                </a:solidFill>
                <a:latin typeface="Arial" panose="020B0604020202020204" pitchFamily="34" charset="0"/>
                <a:cs typeface="Arial" panose="020B0604020202020204" pitchFamily="34" charset="0"/>
              </a:rPr>
              <a:t>the precipitated sediments              —and </a:t>
            </a:r>
            <a:r>
              <a:rPr lang="en-US" sz="2400" dirty="0" smtClean="0">
                <a:solidFill>
                  <a:srgbClr val="FF0000"/>
                </a:solidFill>
                <a:latin typeface="Arial" panose="020B0604020202020204" pitchFamily="34" charset="0"/>
                <a:cs typeface="Arial" panose="020B0604020202020204" pitchFamily="34" charset="0"/>
              </a:rPr>
              <a:t>not</a:t>
            </a:r>
            <a:r>
              <a:rPr lang="en-US" sz="2400" dirty="0" smtClean="0">
                <a:solidFill>
                  <a:srgbClr val="08027C"/>
                </a:solidFill>
                <a:latin typeface="Arial" panose="020B0604020202020204" pitchFamily="34" charset="0"/>
                <a:cs typeface="Arial" panose="020B0604020202020204" pitchFamily="34" charset="0"/>
              </a:rPr>
              <a:t> determined by the </a:t>
            </a:r>
            <a:r>
              <a:rPr lang="en-US" sz="2400" dirty="0">
                <a:solidFill>
                  <a:srgbClr val="08027C"/>
                </a:solidFill>
                <a:latin typeface="Arial" panose="020B0604020202020204" pitchFamily="34" charset="0"/>
                <a:cs typeface="Arial" panose="020B0604020202020204" pitchFamily="34" charset="0"/>
              </a:rPr>
              <a:t>amount of phosphorus coming into the </a:t>
            </a:r>
            <a:r>
              <a:rPr lang="en-US" sz="2400" dirty="0" smtClean="0">
                <a:solidFill>
                  <a:srgbClr val="08027C"/>
                </a:solidFill>
                <a:latin typeface="Arial" panose="020B0604020202020204" pitchFamily="34" charset="0"/>
                <a:cs typeface="Arial" panose="020B0604020202020204" pitchFamily="34" charset="0"/>
              </a:rPr>
              <a:t>lake</a:t>
            </a:r>
            <a:r>
              <a:rPr lang="en-US" sz="2400" dirty="0">
                <a:solidFill>
                  <a:srgbClr val="08027C"/>
                </a:solidFill>
                <a:latin typeface="Arial" panose="020B0604020202020204" pitchFamily="34" charset="0"/>
                <a:cs typeface="Arial" panose="020B0604020202020204" pitchFamily="34" charset="0"/>
              </a:rPr>
              <a:t>.</a:t>
            </a:r>
          </a:p>
          <a:p>
            <a:pPr marL="0" indent="0">
              <a:buNone/>
            </a:pPr>
            <a:r>
              <a:rPr lang="en-US" sz="1800" dirty="0" smtClean="0">
                <a:solidFill>
                  <a:srgbClr val="08027C"/>
                </a:solidFill>
                <a:latin typeface="Arial" panose="020B0604020202020204" pitchFamily="34" charset="0"/>
                <a:cs typeface="Arial" panose="020B0604020202020204" pitchFamily="34" charset="0"/>
              </a:rPr>
              <a:t>  </a:t>
            </a:r>
            <a:endParaRPr lang="en-US" sz="2400" dirty="0">
              <a:solidFill>
                <a:srgbClr val="E0070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366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6248399"/>
          </a:xfrm>
        </p:spPr>
        <p:txBody>
          <a:bodyPr>
            <a:normAutofit/>
          </a:bodyPr>
          <a:lstStyle/>
          <a:p>
            <a:pPr marL="0" indent="0">
              <a:buNone/>
            </a:pPr>
            <a:endParaRPr lang="en-US" sz="2400" i="1" dirty="0" smtClean="0">
              <a:latin typeface="Open Sans"/>
            </a:endParaRPr>
          </a:p>
          <a:p>
            <a:pPr marL="0" indent="0">
              <a:buNone/>
            </a:pPr>
            <a:r>
              <a:rPr lang="en-US" sz="2400" i="1" dirty="0" smtClean="0">
                <a:latin typeface="Open Sans"/>
              </a:rPr>
              <a:t>Conclusion:</a:t>
            </a:r>
          </a:p>
          <a:p>
            <a:pPr marL="0" indent="0">
              <a:buNone/>
            </a:pPr>
            <a:endParaRPr lang="en-US" sz="1200" i="1" dirty="0">
              <a:latin typeface="Open Sans"/>
            </a:endParaRPr>
          </a:p>
          <a:p>
            <a:pPr marL="0" indent="0">
              <a:buNone/>
            </a:pPr>
            <a:r>
              <a:rPr lang="en-US" sz="2400" i="1" dirty="0" smtClean="0">
                <a:latin typeface="Open Sans"/>
              </a:rPr>
              <a:t> </a:t>
            </a:r>
            <a:r>
              <a:rPr lang="en-US" sz="2000" i="1" dirty="0" smtClean="0">
                <a:latin typeface="Open Sans"/>
              </a:rPr>
              <a:t>It </a:t>
            </a:r>
            <a:r>
              <a:rPr lang="en-US" sz="2000" i="1" dirty="0">
                <a:latin typeface="Open Sans"/>
              </a:rPr>
              <a:t>is </a:t>
            </a:r>
            <a:r>
              <a:rPr lang="en-US" sz="2000" i="1" u="sng" dirty="0">
                <a:latin typeface="Open Sans"/>
              </a:rPr>
              <a:t>highly</a:t>
            </a:r>
            <a:r>
              <a:rPr lang="en-US" sz="2000" i="1" dirty="0">
                <a:latin typeface="Open Sans"/>
              </a:rPr>
              <a:t> probable that the lake would be essentially the same quality as </a:t>
            </a:r>
            <a:r>
              <a:rPr lang="en-US" sz="2000" i="1" dirty="0" smtClean="0">
                <a:latin typeface="Open Sans"/>
              </a:rPr>
              <a:t>now, </a:t>
            </a:r>
            <a:r>
              <a:rPr lang="en-US" sz="2000" i="1" dirty="0">
                <a:latin typeface="Open Sans"/>
              </a:rPr>
              <a:t>even if every nutrient source were reduced to the highest degree </a:t>
            </a:r>
            <a:r>
              <a:rPr lang="en-US" sz="2000" i="1" dirty="0" smtClean="0">
                <a:latin typeface="Open Sans"/>
              </a:rPr>
              <a:t>possible—at </a:t>
            </a:r>
            <a:r>
              <a:rPr lang="en-US" sz="2000" i="1" dirty="0">
                <a:latin typeface="Open Sans"/>
              </a:rPr>
              <a:t>a cost of many hundreds of millions of </a:t>
            </a:r>
            <a:r>
              <a:rPr lang="en-US" sz="2000" i="1" dirty="0" smtClean="0">
                <a:latin typeface="Open Sans"/>
              </a:rPr>
              <a:t>dollars.</a:t>
            </a:r>
          </a:p>
          <a:p>
            <a:pPr marL="0" indent="0">
              <a:buNone/>
            </a:pPr>
            <a:endParaRPr lang="en-US" sz="2000" i="1" dirty="0" smtClean="0">
              <a:latin typeface="Open Sans"/>
            </a:endParaRPr>
          </a:p>
          <a:p>
            <a:pPr marL="0" indent="0">
              <a:buNone/>
            </a:pPr>
            <a:r>
              <a:rPr lang="en-US" sz="2000" i="1" dirty="0" smtClean="0">
                <a:solidFill>
                  <a:srgbClr val="C00000"/>
                </a:solidFill>
                <a:latin typeface="Open Sans"/>
                <a:cs typeface="Arial" panose="020B0604020202020204" pitchFamily="34" charset="0"/>
              </a:rPr>
              <a:t>(We would simply be paying a gigantic price to remove the phosphorus that is now removed </a:t>
            </a:r>
            <a:r>
              <a:rPr lang="en-US" sz="2400" i="1" dirty="0" smtClean="0">
                <a:solidFill>
                  <a:srgbClr val="239126"/>
                </a:solidFill>
                <a:latin typeface="Open Sans"/>
                <a:cs typeface="Arial" panose="020B0604020202020204" pitchFamily="34" charset="0"/>
              </a:rPr>
              <a:t>free</a:t>
            </a:r>
            <a:r>
              <a:rPr lang="en-US" sz="2000" i="1" dirty="0" smtClean="0">
                <a:solidFill>
                  <a:srgbClr val="C00000"/>
                </a:solidFill>
                <a:latin typeface="Open Sans"/>
                <a:cs typeface="Arial" panose="020B0604020202020204" pitchFamily="34" charset="0"/>
              </a:rPr>
              <a:t> by mother nature—to the bottom sediments)</a:t>
            </a:r>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193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pic>
        <p:nvPicPr>
          <p:cNvPr id="5" name="Picture 4"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162800" cy="5105400"/>
          </a:xfrm>
          <a:prstGeom prst="rect">
            <a:avLst/>
          </a:prstGeom>
          <a:noFill/>
          <a:ln>
            <a:noFill/>
          </a:ln>
        </p:spPr>
      </p:pic>
    </p:spTree>
    <p:extLst>
      <p:ext uri="{BB962C8B-B14F-4D97-AF65-F5344CB8AC3E}">
        <p14:creationId xmlns:p14="http://schemas.microsoft.com/office/powerpoint/2010/main" val="252948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sp>
        <p:nvSpPr>
          <p:cNvPr id="7" name="Content Placeholder 6"/>
          <p:cNvSpPr>
            <a:spLocks noGrp="1"/>
          </p:cNvSpPr>
          <p:nvPr>
            <p:ph idx="1"/>
          </p:nvPr>
        </p:nvSpPr>
        <p:spPr>
          <a:xfrm>
            <a:off x="381000" y="457200"/>
            <a:ext cx="8229600" cy="4525963"/>
          </a:xfrm>
          <a:solidFill>
            <a:schemeClr val="bg1"/>
          </a:solidFill>
        </p:spPr>
        <p:txBody>
          <a:bodyPr>
            <a:normAutofit/>
          </a:bodyPr>
          <a:lstStyle/>
          <a:p>
            <a:endParaRPr lang="en-US" sz="2400"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Trophic level classification for lakes:</a:t>
            </a:r>
          </a:p>
          <a:p>
            <a:endParaRPr lang="en-US" sz="1600" dirty="0">
              <a:solidFill>
                <a:srgbClr val="002060"/>
              </a:solidFill>
              <a:latin typeface="Arial" panose="020B0604020202020204" pitchFamily="34" charset="0"/>
              <a:cs typeface="Arial" panose="020B0604020202020204" pitchFamily="34" charset="0"/>
            </a:endParaRPr>
          </a:p>
          <a:p>
            <a:pPr lvl="1"/>
            <a:r>
              <a:rPr lang="en-US" sz="2400" dirty="0" smtClean="0">
                <a:solidFill>
                  <a:srgbClr val="0070C0"/>
                </a:solidFill>
                <a:latin typeface="Arial" panose="020B0604020202020204" pitchFamily="34" charset="0"/>
                <a:cs typeface="Arial" panose="020B0604020202020204" pitchFamily="34" charset="0"/>
              </a:rPr>
              <a:t>Oligotrophic</a:t>
            </a:r>
            <a:r>
              <a:rPr lang="en-US" sz="2000" dirty="0" smtClean="0">
                <a:solidFill>
                  <a:srgbClr val="002060"/>
                </a:solidFill>
                <a:latin typeface="Arial" panose="020B0604020202020204" pitchFamily="34" charset="0"/>
                <a:cs typeface="Arial" panose="020B0604020202020204" pitchFamily="34" charset="0"/>
              </a:rPr>
              <a:t>         (low bio-productivity, clear             )</a:t>
            </a:r>
          </a:p>
          <a:p>
            <a:pPr lvl="1"/>
            <a:r>
              <a:rPr lang="en-US" sz="2400" dirty="0" smtClean="0">
                <a:solidFill>
                  <a:srgbClr val="308618"/>
                </a:solidFill>
                <a:latin typeface="Arial" panose="020B0604020202020204" pitchFamily="34" charset="0"/>
                <a:cs typeface="Arial" panose="020B0604020202020204" pitchFamily="34" charset="0"/>
              </a:rPr>
              <a:t>Mesotrophic</a:t>
            </a:r>
            <a:r>
              <a:rPr lang="en-US" sz="2000" dirty="0" smtClean="0">
                <a:solidFill>
                  <a:srgbClr val="002060"/>
                </a:solidFill>
                <a:latin typeface="Arial" panose="020B0604020202020204" pitchFamily="34" charset="0"/>
                <a:cs typeface="Arial" panose="020B0604020202020204" pitchFamily="34" charset="0"/>
              </a:rPr>
              <a:t>        (moderate     “          ,slightly turbid)</a:t>
            </a:r>
          </a:p>
          <a:p>
            <a:pPr lvl="1"/>
            <a:r>
              <a:rPr lang="en-US" sz="2400" dirty="0" smtClean="0">
                <a:solidFill>
                  <a:srgbClr val="FF0000"/>
                </a:solidFill>
                <a:latin typeface="Arial" panose="020B0604020202020204" pitchFamily="34" charset="0"/>
                <a:cs typeface="Arial" panose="020B0604020202020204" pitchFamily="34" charset="0"/>
              </a:rPr>
              <a:t>Eutrophic</a:t>
            </a:r>
            <a:r>
              <a:rPr lang="en-US" sz="2400" dirty="0" smtClean="0">
                <a:solidFill>
                  <a:srgbClr val="4A4800"/>
                </a:solidFill>
                <a:latin typeface="Arial" panose="020B0604020202020204" pitchFamily="34" charset="0"/>
                <a:cs typeface="Arial" panose="020B0604020202020204" pitchFamily="34" charset="0"/>
              </a:rPr>
              <a:t>  </a:t>
            </a:r>
            <a:r>
              <a:rPr lang="en-US" sz="2000" dirty="0" smtClean="0">
                <a:solidFill>
                  <a:srgbClr val="4A480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          (high             “          , turbid            )</a:t>
            </a:r>
          </a:p>
          <a:p>
            <a:pPr lvl="1"/>
            <a:r>
              <a:rPr lang="en-US" sz="2400" dirty="0" smtClean="0">
                <a:solidFill>
                  <a:srgbClr val="6C0008"/>
                </a:solidFill>
                <a:latin typeface="Arial" panose="020B0604020202020204" pitchFamily="34" charset="0"/>
                <a:cs typeface="Arial" panose="020B0604020202020204" pitchFamily="34" charset="0"/>
              </a:rPr>
              <a:t>Hyper eutrophic </a:t>
            </a:r>
            <a:r>
              <a:rPr lang="en-US" sz="2000" dirty="0" smtClean="0">
                <a:solidFill>
                  <a:srgbClr val="002060"/>
                </a:solidFill>
                <a:latin typeface="Arial" panose="020B0604020202020204" pitchFamily="34" charset="0"/>
                <a:cs typeface="Arial" panose="020B0604020202020204" pitchFamily="34" charset="0"/>
              </a:rPr>
              <a:t>(very high     “          , very turbid    )</a:t>
            </a:r>
          </a:p>
          <a:p>
            <a:pPr lvl="1"/>
            <a:endParaRPr lang="en-US" sz="2000" dirty="0">
              <a:solidFill>
                <a:srgbClr val="002060"/>
              </a:solidFill>
              <a:latin typeface="Arial" panose="020B0604020202020204" pitchFamily="34" charset="0"/>
              <a:cs typeface="Arial" panose="020B0604020202020204" pitchFamily="34" charset="0"/>
            </a:endParaRPr>
          </a:p>
          <a:p>
            <a:pPr marL="457200" lvl="1" indent="0">
              <a:buNone/>
            </a:pPr>
            <a:r>
              <a:rPr lang="en-US" sz="1800" i="1" dirty="0" smtClean="0">
                <a:solidFill>
                  <a:srgbClr val="002060"/>
                </a:solidFill>
                <a:latin typeface="Arial" panose="020B0604020202020204" pitchFamily="34" charset="0"/>
                <a:cs typeface="Arial" panose="020B0604020202020204" pitchFamily="34" charset="0"/>
              </a:rPr>
              <a:t>Turbidity </a:t>
            </a:r>
            <a:r>
              <a:rPr lang="en-US" sz="1800" i="1" dirty="0">
                <a:solidFill>
                  <a:srgbClr val="002060"/>
                </a:solidFill>
                <a:latin typeface="Arial" panose="020B0604020202020204" pitchFamily="34" charset="0"/>
                <a:cs typeface="Arial" panose="020B0604020202020204" pitchFamily="34" charset="0"/>
              </a:rPr>
              <a:t>a</a:t>
            </a:r>
            <a:r>
              <a:rPr lang="en-US" sz="1800" i="1" dirty="0" smtClean="0">
                <a:solidFill>
                  <a:srgbClr val="002060"/>
                </a:solidFill>
                <a:latin typeface="Arial" panose="020B0604020202020204" pitchFamily="34" charset="0"/>
                <a:cs typeface="Arial" panose="020B0604020202020204" pitchFamily="34" charset="0"/>
              </a:rPr>
              <a:t>s used here is mainly due to increased algae and other biological organisms in the water—biological turbidity.</a:t>
            </a:r>
            <a:endParaRPr lang="en-US" sz="18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53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525963"/>
          </a:xfrm>
        </p:spPr>
        <p:txBody>
          <a:bodyPr>
            <a:normAutofit/>
          </a:bodyPr>
          <a:lstStyle/>
          <a:p>
            <a:r>
              <a:rPr lang="en-US" sz="2400" dirty="0" smtClean="0">
                <a:solidFill>
                  <a:srgbClr val="08027C"/>
                </a:solidFill>
                <a:latin typeface="Arial" panose="020B0604020202020204" pitchFamily="34" charset="0"/>
                <a:cs typeface="Arial" panose="020B0604020202020204" pitchFamily="34" charset="0"/>
              </a:rPr>
              <a:t>An oligotrophic lake</a:t>
            </a:r>
            <a:endParaRPr lang="en-US" sz="2000" dirty="0">
              <a:solidFill>
                <a:srgbClr val="E00702"/>
              </a:solidFill>
              <a:latin typeface="Arial" panose="020B0604020202020204" pitchFamily="34" charset="0"/>
              <a:cs typeface="Arial" panose="020B0604020202020204" pitchFamily="34" charset="0"/>
            </a:endParaRPr>
          </a:p>
          <a:p>
            <a:pPr lvl="1"/>
            <a:endParaRPr lang="en-US" sz="2000" dirty="0" smtClean="0">
              <a:solidFill>
                <a:srgbClr val="E00702"/>
              </a:solidFill>
              <a:latin typeface="Arial" panose="020B0604020202020204" pitchFamily="34" charset="0"/>
              <a:cs typeface="Arial" panose="020B0604020202020204" pitchFamily="34" charset="0"/>
            </a:endParaRPr>
          </a:p>
          <a:p>
            <a:pPr lvl="1"/>
            <a:endParaRPr lang="en-US" sz="2000" dirty="0">
              <a:solidFill>
                <a:srgbClr val="002060"/>
              </a:solidFill>
              <a:latin typeface="Arial" panose="020B0604020202020204" pitchFamily="34" charset="0"/>
              <a:cs typeface="Arial" panose="020B0604020202020204" pitchFamily="34" charset="0"/>
            </a:endParaRPr>
          </a:p>
        </p:txBody>
      </p:sp>
      <p:pic>
        <p:nvPicPr>
          <p:cNvPr id="1028" name="Picture 4" descr="http://www.fs.usda.gov/Internet/FSE_MEDIA/stelprdb51995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00810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3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525963"/>
          </a:xfrm>
        </p:spPr>
        <p:txBody>
          <a:bodyPr>
            <a:normAutofit/>
          </a:bodyPr>
          <a:lstStyle/>
          <a:p>
            <a:r>
              <a:rPr lang="en-US" sz="2400" dirty="0" smtClean="0">
                <a:solidFill>
                  <a:srgbClr val="002060"/>
                </a:solidFill>
                <a:latin typeface="Arial" panose="020B0604020202020204" pitchFamily="34" charset="0"/>
                <a:cs typeface="Arial" panose="020B0604020202020204" pitchFamily="34" charset="0"/>
              </a:rPr>
              <a:t>A mesotrophic lake</a:t>
            </a:r>
          </a:p>
          <a:p>
            <a:pPr marL="0" indent="0">
              <a:buNone/>
            </a:pPr>
            <a:endParaRPr lang="en-US" sz="2000" dirty="0" smtClean="0">
              <a:solidFill>
                <a:srgbClr val="E00702"/>
              </a:solidFill>
              <a:latin typeface="Arial" panose="020B0604020202020204" pitchFamily="34" charset="0"/>
              <a:cs typeface="Arial" panose="020B0604020202020204" pitchFamily="34" charset="0"/>
            </a:endParaRPr>
          </a:p>
          <a:p>
            <a:pPr lvl="1"/>
            <a:endParaRPr lang="en-US" sz="2000" dirty="0">
              <a:solidFill>
                <a:srgbClr val="002060"/>
              </a:solidFill>
              <a:latin typeface="Arial" panose="020B0604020202020204" pitchFamily="34" charset="0"/>
              <a:cs typeface="Arial" panose="020B0604020202020204" pitchFamily="34" charset="0"/>
            </a:endParaRPr>
          </a:p>
        </p:txBody>
      </p:sp>
      <p:pic>
        <p:nvPicPr>
          <p:cNvPr id="2050" name="Picture 2" descr="http://images.fineartamerica.com/images-medium-large/boating-on-deer-creek-reservoir-utah-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803254" cy="46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08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solidFill>
                <a:prstClr val="black"/>
              </a:solidFill>
            </a:endParaRPr>
          </a:p>
        </p:txBody>
      </p:sp>
      <p:sp>
        <p:nvSpPr>
          <p:cNvPr id="7" name="Content Placeholder 6"/>
          <p:cNvSpPr>
            <a:spLocks noGrp="1"/>
          </p:cNvSpPr>
          <p:nvPr>
            <p:ph idx="1"/>
          </p:nvPr>
        </p:nvSpPr>
        <p:spPr>
          <a:xfrm>
            <a:off x="381000" y="457200"/>
            <a:ext cx="8229600" cy="4525963"/>
          </a:xfrm>
        </p:spPr>
        <p:txBody>
          <a:bodyPr>
            <a:normAutofit/>
          </a:bodyPr>
          <a:lstStyle/>
          <a:p>
            <a:r>
              <a:rPr lang="en-US" sz="2400" dirty="0" smtClean="0">
                <a:solidFill>
                  <a:srgbClr val="002060"/>
                </a:solidFill>
                <a:latin typeface="Arial" panose="020B0604020202020204" pitchFamily="34" charset="0"/>
                <a:cs typeface="Arial" panose="020B0604020202020204" pitchFamily="34" charset="0"/>
              </a:rPr>
              <a:t>Eutrophic lakes</a:t>
            </a:r>
          </a:p>
          <a:p>
            <a:endParaRPr lang="en-US" sz="2400" dirty="0">
              <a:solidFill>
                <a:srgbClr val="002060"/>
              </a:solidFill>
              <a:latin typeface="Arial" panose="020B0604020202020204" pitchFamily="34" charset="0"/>
              <a:cs typeface="Arial" panose="020B0604020202020204" pitchFamily="34" charset="0"/>
            </a:endParaRPr>
          </a:p>
          <a:p>
            <a:pPr lvl="1"/>
            <a:endParaRPr lang="en-US" sz="2000" dirty="0">
              <a:solidFill>
                <a:srgbClr val="002060"/>
              </a:solidFill>
              <a:latin typeface="Arial" panose="020B0604020202020204" pitchFamily="34" charset="0"/>
              <a:cs typeface="Arial" panose="020B0604020202020204" pitchFamily="34" charset="0"/>
            </a:endParaRPr>
          </a:p>
        </p:txBody>
      </p:sp>
      <p:pic>
        <p:nvPicPr>
          <p:cNvPr id="2050" name="Picture 2" descr="Image result for eutrophic lak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36" y="990601"/>
            <a:ext cx="4093464" cy="34267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402137" cy="323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23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525963"/>
          </a:xfrm>
        </p:spPr>
        <p:txBody>
          <a:bodyPr>
            <a:normAutofit/>
          </a:bodyPr>
          <a:lstStyle/>
          <a:p>
            <a:r>
              <a:rPr lang="en-US" sz="2400" dirty="0" smtClean="0">
                <a:solidFill>
                  <a:srgbClr val="002060"/>
                </a:solidFill>
                <a:latin typeface="Arial" panose="020B0604020202020204" pitchFamily="34" charset="0"/>
                <a:cs typeface="Arial" panose="020B0604020202020204" pitchFamily="34" charset="0"/>
              </a:rPr>
              <a:t>A  hyper-eutrophic lake</a:t>
            </a:r>
          </a:p>
          <a:p>
            <a:endParaRPr lang="en-US" sz="2400" dirty="0">
              <a:solidFill>
                <a:srgbClr val="002060"/>
              </a:solidFill>
              <a:latin typeface="Arial" panose="020B0604020202020204" pitchFamily="34" charset="0"/>
              <a:cs typeface="Arial" panose="020B0604020202020204" pitchFamily="34" charset="0"/>
            </a:endParaRPr>
          </a:p>
          <a:p>
            <a:pPr lvl="1"/>
            <a:endParaRPr lang="en-US" sz="2000" dirty="0">
              <a:solidFill>
                <a:srgbClr val="002060"/>
              </a:solidFill>
              <a:latin typeface="Arial" panose="020B0604020202020204" pitchFamily="34" charset="0"/>
              <a:cs typeface="Arial" panose="020B0604020202020204" pitchFamily="34" charset="0"/>
            </a:endParaRPr>
          </a:p>
        </p:txBody>
      </p:sp>
      <p:pic>
        <p:nvPicPr>
          <p:cNvPr id="3074" name="Picture 2" descr="http://202.36.137.86/sites/default/files/publications/environmental-reporting/snapshot-lake-water-quality-nov06/html/images/cyano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670856" cy="46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0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302"/>
            <a:ext cx="1456745" cy="276999"/>
          </a:xfrm>
          <a:prstGeom prst="rect">
            <a:avLst/>
          </a:prstGeom>
          <a:solidFill>
            <a:srgbClr val="002060"/>
          </a:solidFill>
        </p:spPr>
        <p:txBody>
          <a:bodyPr wrap="none" rtlCol="0">
            <a:spAutoFit/>
          </a:bodyPr>
          <a:lstStyle/>
          <a:p>
            <a:r>
              <a:rPr lang="en-US" sz="1200" b="1" dirty="0" smtClean="0">
                <a:solidFill>
                  <a:srgbClr val="FFFF00"/>
                </a:solidFill>
              </a:rPr>
              <a:t>Utah Lake Nutrients</a:t>
            </a:r>
            <a:endParaRPr lang="en-US" sz="1200" b="1" dirty="0"/>
          </a:p>
        </p:txBody>
      </p:sp>
      <p:sp>
        <p:nvSpPr>
          <p:cNvPr id="7" name="Content Placeholder 6"/>
          <p:cNvSpPr>
            <a:spLocks noGrp="1"/>
          </p:cNvSpPr>
          <p:nvPr>
            <p:ph idx="1"/>
          </p:nvPr>
        </p:nvSpPr>
        <p:spPr>
          <a:xfrm>
            <a:off x="381000" y="457200"/>
            <a:ext cx="8229600" cy="4525963"/>
          </a:xfrm>
        </p:spPr>
        <p:txBody>
          <a:bodyPr>
            <a:normAutofit/>
          </a:bodyPr>
          <a:lstStyle/>
          <a:p>
            <a:endParaRPr lang="en-US" sz="2400"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Most lakes eventually become marshland—then meadows—then “basin” land </a:t>
            </a:r>
          </a:p>
          <a:p>
            <a:endParaRPr lang="en-US" sz="2400" dirty="0">
              <a:solidFill>
                <a:srgbClr val="002060"/>
              </a:solidFill>
              <a:latin typeface="Arial" panose="020B0604020202020204" pitchFamily="34" charset="0"/>
              <a:cs typeface="Arial" panose="020B0604020202020204" pitchFamily="34" charset="0"/>
            </a:endParaRPr>
          </a:p>
          <a:p>
            <a:pPr lvl="1"/>
            <a:endParaRPr lang="en-US" sz="2000" dirty="0">
              <a:solidFill>
                <a:srgbClr val="002060"/>
              </a:solidFill>
              <a:latin typeface="Arial" panose="020B0604020202020204" pitchFamily="34" charset="0"/>
              <a:cs typeface="Arial" panose="020B0604020202020204" pitchFamily="34" charset="0"/>
            </a:endParaRPr>
          </a:p>
        </p:txBody>
      </p:sp>
      <p:pic>
        <p:nvPicPr>
          <p:cNvPr id="3074" name="Picture 2" descr="http://science.kennesaw.edu/~jdirnber/oceanography/LecuturesOceanogr/LecSaltMarsh/salt_mar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264" y="1905000"/>
            <a:ext cx="6477000" cy="422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29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9100</TotalTime>
  <Words>1883</Words>
  <Application>Microsoft Office PowerPoint</Application>
  <PresentationFormat>On-screen Show (4:3)</PresentationFormat>
  <Paragraphs>383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Utah Lake and Nutrient Loading  LaVere B. Merritt Prof. Emeritus, BYU  30 March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309</cp:revision>
  <cp:lastPrinted>2016-05-21T19:21:07Z</cp:lastPrinted>
  <dcterms:created xsi:type="dcterms:W3CDTF">2015-04-06T22:35:55Z</dcterms:created>
  <dcterms:modified xsi:type="dcterms:W3CDTF">2017-03-30T16:50:19Z</dcterms:modified>
</cp:coreProperties>
</file>