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C9EDC-86AC-AB4F-9FF5-508EA22D0F90}" type="datetimeFigureOut">
              <a:rPr lang="en-US" smtClean="0"/>
              <a:t>3/30/17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A3B0D-8A47-5D44-9ABF-F01EECA12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9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A3B0D-8A47-5D44-9ABF-F01EECA125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A3B0D-8A47-5D44-9ABF-F01EECA125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A3B0D-8A47-5D44-9ABF-F01EECA125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A3B0D-8A47-5D44-9ABF-F01EECA125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9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A3B0D-8A47-5D44-9ABF-F01EECA125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0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A3B0D-8A47-5D44-9ABF-F01EECA125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8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A3B0D-8A47-5D44-9ABF-F01EECA125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00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A3B0D-8A47-5D44-9ABF-F01EECA125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9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6FE8774-7EEB-7241-BDEA-A7D48B801CD1}" type="datetimeFigureOut">
              <a:rPr lang="en-US" smtClean="0"/>
              <a:t>3/30/17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88DA4B-382A-6C4A-B153-EE18D3A8F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E8774-7EEB-7241-BDEA-A7D48B801CD1}" type="datetimeFigureOut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8DA4B-382A-6C4A-B153-EE18D3A8F9D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E8774-7EEB-7241-BDEA-A7D48B801CD1}" type="datetimeFigureOut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8DA4B-382A-6C4A-B153-EE18D3A8F9D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E8774-7EEB-7241-BDEA-A7D48B801CD1}" type="datetimeFigureOut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8DA4B-382A-6C4A-B153-EE18D3A8F9D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E8774-7EEB-7241-BDEA-A7D48B801CD1}" type="datetimeFigureOut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8DA4B-382A-6C4A-B153-EE18D3A8F9D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E8774-7EEB-7241-BDEA-A7D48B801CD1}" type="datetimeFigureOut">
              <a:rPr lang="en-US" smtClean="0"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8DA4B-382A-6C4A-B153-EE18D3A8F9D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E8774-7EEB-7241-BDEA-A7D48B801CD1}" type="datetimeFigureOut">
              <a:rPr lang="en-US" smtClean="0"/>
              <a:t>3/30/17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8DA4B-382A-6C4A-B153-EE18D3A8F9D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E8774-7EEB-7241-BDEA-A7D48B801CD1}" type="datetimeFigureOut">
              <a:rPr lang="en-US" smtClean="0"/>
              <a:t>3/30/17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8DA4B-382A-6C4A-B153-EE18D3A8F9D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E8774-7EEB-7241-BDEA-A7D48B801CD1}" type="datetimeFigureOut">
              <a:rPr lang="en-US" smtClean="0"/>
              <a:t>3/30/17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8DA4B-382A-6C4A-B153-EE18D3A8F9D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E8774-7EEB-7241-BDEA-A7D48B801CD1}" type="datetimeFigureOut">
              <a:rPr lang="en-US" smtClean="0"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8DA4B-382A-6C4A-B153-EE18D3A8F9D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E8774-7EEB-7241-BDEA-A7D48B801CD1}" type="datetimeFigureOut">
              <a:rPr lang="en-US" smtClean="0"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8DA4B-382A-6C4A-B153-EE18D3A8F9D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fld id="{56FE8774-7EEB-7241-BDEA-A7D48B801CD1}" type="datetimeFigureOut">
              <a:rPr lang="en-US" smtClean="0"/>
              <a:t>3/30/17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fld id="{6788DA4B-382A-6C4A-B153-EE18D3A8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6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MS P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MS P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MS P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MS P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MS P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MS P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MS P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MS Pゴシック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◊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◊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◊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118" y="300624"/>
            <a:ext cx="7772400" cy="1143000"/>
          </a:xfrm>
        </p:spPr>
        <p:txBody>
          <a:bodyPr/>
          <a:lstStyle/>
          <a:p>
            <a:r>
              <a:rPr lang="en-US" dirty="0" smtClean="0"/>
              <a:t>The trophic state of Utah Lake prior to European settlement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  <a:solidFill>
            <a:schemeClr val="accent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 no particular order: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Steve Nelson, BYU Dept. of Geological Sciences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Sam </a:t>
            </a:r>
            <a:r>
              <a:rPr lang="en-US" dirty="0" err="1" smtClean="0">
                <a:solidFill>
                  <a:schemeClr val="bg2"/>
                </a:solidFill>
              </a:rPr>
              <a:t>Rushforth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 smtClean="0">
                <a:solidFill>
                  <a:schemeClr val="bg2"/>
                </a:solidFill>
              </a:rPr>
              <a:t>Rushforth</a:t>
            </a:r>
            <a:r>
              <a:rPr lang="en-US" dirty="0" smtClean="0">
                <a:solidFill>
                  <a:schemeClr val="bg2"/>
                </a:solidFill>
              </a:rPr>
              <a:t> Phycology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718"/>
            <a:ext cx="1634835" cy="1459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6935" y="1566352"/>
            <a:ext cx="6594765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question: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was the trophic state of Utah Lake prior to European settlement and how has it changed as development proceeded?</a:t>
            </a:r>
          </a:p>
          <a:p>
            <a:endParaRPr lang="en-US" dirty="0"/>
          </a:p>
          <a:p>
            <a:r>
              <a:rPr lang="en-US" dirty="0" smtClean="0"/>
              <a:t>Why ask the question: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If we could remove all sources of anthropogenic nutrients, we’ll know the baseline state of the lake.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Short of total removal, we may know what improvements can be reached.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importance of N versus P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40" y="0"/>
            <a:ext cx="7772400" cy="1143000"/>
          </a:xfrm>
        </p:spPr>
        <p:txBody>
          <a:bodyPr/>
          <a:lstStyle/>
          <a:p>
            <a:r>
              <a:rPr lang="en-US" dirty="0"/>
              <a:t>The trophic state of Utah Lake prior to European settlement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924"/>
            <a:ext cx="1528175" cy="1364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79" y="2550611"/>
            <a:ext cx="6891821" cy="4307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3205"/>
            <a:ext cx="4345932" cy="32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40" y="0"/>
            <a:ext cx="7772400" cy="1143000"/>
          </a:xfrm>
        </p:spPr>
        <p:txBody>
          <a:bodyPr/>
          <a:lstStyle/>
          <a:p>
            <a:r>
              <a:rPr lang="en-US" dirty="0"/>
              <a:t>The trophic state of Utah Lake prior to European settlement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924"/>
            <a:ext cx="1528175" cy="136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77" y="1161712"/>
            <a:ext cx="4246323" cy="5696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468" y="1640909"/>
            <a:ext cx="4183693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Pyrolysis method designed for oil/gas industry, </a:t>
            </a:r>
            <a:r>
              <a:rPr lang="en-US" dirty="0" err="1" smtClean="0"/>
              <a:t>RockEval</a:t>
            </a:r>
            <a:r>
              <a:rPr lang="en-US" dirty="0" smtClean="0"/>
              <a:t> detects OM from emergent vegetation versus algae</a:t>
            </a:r>
          </a:p>
          <a:p>
            <a:endParaRPr lang="en-US" dirty="0"/>
          </a:p>
          <a:p>
            <a:r>
              <a:rPr lang="en-US" dirty="0" smtClean="0"/>
              <a:t>Should provide such a record from Provo Bay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Has the algal component increased since settlement?</a:t>
            </a:r>
          </a:p>
          <a:p>
            <a:endParaRPr lang="en-US" dirty="0"/>
          </a:p>
          <a:p>
            <a:r>
              <a:rPr lang="en-US" dirty="0" smtClean="0"/>
              <a:t>Also provides TOC and 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961" y="0"/>
            <a:ext cx="7772400" cy="1143000"/>
          </a:xfrm>
        </p:spPr>
        <p:txBody>
          <a:bodyPr/>
          <a:lstStyle/>
          <a:p>
            <a:r>
              <a:rPr lang="en-US" dirty="0"/>
              <a:t>The trophic state of Utah Lake prior to European settlement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924"/>
            <a:ext cx="1528175" cy="136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468" y="1640909"/>
            <a:ext cx="4183693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Pyrolysis method designed for oil/gas industry, </a:t>
            </a:r>
            <a:r>
              <a:rPr lang="en-US" dirty="0" err="1" smtClean="0"/>
              <a:t>RockEval</a:t>
            </a:r>
            <a:r>
              <a:rPr lang="en-US" dirty="0" smtClean="0"/>
              <a:t> detects OM from emergent vegetation versus algae</a:t>
            </a:r>
          </a:p>
          <a:p>
            <a:endParaRPr lang="en-US" dirty="0"/>
          </a:p>
          <a:p>
            <a:r>
              <a:rPr lang="en-US" dirty="0" smtClean="0"/>
              <a:t>Should provide such a record from Provo Bay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Has the algal component increased since settlement?</a:t>
            </a:r>
          </a:p>
          <a:p>
            <a:endParaRPr lang="en-US" dirty="0"/>
          </a:p>
          <a:p>
            <a:r>
              <a:rPr lang="en-US" dirty="0" smtClean="0"/>
              <a:t>Also provides TOC and TIC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32" y="1277654"/>
            <a:ext cx="4422567" cy="5580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1453" y="2317315"/>
            <a:ext cx="9018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emergent vegetation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4632" y="2317315"/>
            <a:ext cx="970969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smtClean="0">
                <a:solidFill>
                  <a:srgbClr val="FF0000"/>
                </a:solidFill>
              </a:rPr>
              <a:t>more algae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961" y="0"/>
            <a:ext cx="7772400" cy="1143000"/>
          </a:xfrm>
        </p:spPr>
        <p:txBody>
          <a:bodyPr/>
          <a:lstStyle/>
          <a:p>
            <a:r>
              <a:rPr lang="en-US" dirty="0"/>
              <a:t>The trophic state of Utah Lake prior to European settlement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921"/>
            <a:ext cx="9144000" cy="485907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508335" y="2091847"/>
            <a:ext cx="1575149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smtClean="0">
                <a:solidFill>
                  <a:srgbClr val="FF0000"/>
                </a:solidFill>
              </a:rPr>
              <a:t>Total Organic Carbon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961" y="0"/>
            <a:ext cx="7772400" cy="1143000"/>
          </a:xfrm>
        </p:spPr>
        <p:txBody>
          <a:bodyPr/>
          <a:lstStyle/>
          <a:p>
            <a:r>
              <a:rPr lang="en-US" dirty="0"/>
              <a:t>The trophic state of Utah Lake prior to European settlement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036" y="2054268"/>
            <a:ext cx="7853819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Summary: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Core in multiple locations to see if they tell the same story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co-locate with </a:t>
            </a:r>
            <a:r>
              <a:rPr lang="en-US" dirty="0" err="1" smtClean="0"/>
              <a:t>sondes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Establish a chronology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need to know “when”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Interrogate the diatoms to look for changes in trophic state through time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maximum possible </a:t>
            </a:r>
            <a:r>
              <a:rPr lang="en-US" dirty="0" smtClean="0"/>
              <a:t>improvement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mtClean="0"/>
              <a:t>incremental improvement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Look at diatom productivity through time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does productivity relate </a:t>
            </a:r>
            <a:r>
              <a:rPr lang="en-US" dirty="0" smtClean="0"/>
              <a:t>to settlement</a:t>
            </a:r>
            <a:r>
              <a:rPr lang="en-US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Look at the balance of emergent vegetation vs. algae in the organic fraction of sediment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does the algal fraction increase due to settlement?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118" y="300624"/>
            <a:ext cx="7772400" cy="1143000"/>
          </a:xfrm>
        </p:spPr>
        <p:txBody>
          <a:bodyPr/>
          <a:lstStyle/>
          <a:p>
            <a:r>
              <a:rPr lang="en-US" dirty="0"/>
              <a:t>The trophic state of Utah Lake prior to European settlement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4082"/>
            <a:ext cx="1438375" cy="128391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22" y="1603332"/>
            <a:ext cx="4609578" cy="5254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855" y="1428400"/>
            <a:ext cx="4099048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proposed work: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Obtain 3 freeze cores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different lake environments—same story?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near established </a:t>
            </a:r>
            <a:r>
              <a:rPr lang="en-US" dirty="0" err="1" smtClean="0"/>
              <a:t>sondes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Establish a chronology for each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aseline="30000" dirty="0" smtClean="0"/>
              <a:t>210</a:t>
            </a:r>
            <a:r>
              <a:rPr lang="en-US" dirty="0" smtClean="0"/>
              <a:t>Pb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baseline="30000" dirty="0" smtClean="0"/>
              <a:t>15</a:t>
            </a:r>
            <a:r>
              <a:rPr lang="en-US" dirty="0" smtClean="0"/>
              <a:t>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Develop diatom biostratigraphy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trophic state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N metabolism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Diatom productivity thru time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Balance of emergent </a:t>
            </a:r>
            <a:r>
              <a:rPr lang="en-US" dirty="0" err="1" smtClean="0"/>
              <a:t>vegetations</a:t>
            </a:r>
            <a:r>
              <a:rPr lang="en-US" dirty="0" smtClean="0"/>
              <a:t> vs. algal biomass in sediment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40" y="0"/>
            <a:ext cx="7772400" cy="1143000"/>
          </a:xfrm>
        </p:spPr>
        <p:txBody>
          <a:bodyPr/>
          <a:lstStyle/>
          <a:p>
            <a:r>
              <a:rPr lang="en-US" dirty="0"/>
              <a:t>The trophic state of Utah Lake prior to European settlement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924"/>
            <a:ext cx="1528175" cy="136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6" y="2129425"/>
            <a:ext cx="4728574" cy="472857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1427967" y="2129425"/>
            <a:ext cx="1603332" cy="1290180"/>
          </a:xfrm>
          <a:prstGeom prst="wedgeRoundRectCallout">
            <a:avLst>
              <a:gd name="adj1" fmla="val 254167"/>
              <a:gd name="adj2" fmla="val 10694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best possible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 preservation of primary stratigraphy </a:t>
            </a:r>
            <a:r>
              <a:rPr kumimoji="0" lang="en-US" sz="1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&amp; pore water</a:t>
            </a: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427967" y="3546953"/>
            <a:ext cx="1603332" cy="1275567"/>
          </a:xfrm>
          <a:prstGeom prst="wedgeRoundRectCallout">
            <a:avLst>
              <a:gd name="adj1" fmla="val 254167"/>
              <a:gd name="adj2" fmla="val 9694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share material with Greg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Carling—pore water/sediment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P?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40" y="0"/>
            <a:ext cx="7772400" cy="1143000"/>
          </a:xfrm>
        </p:spPr>
        <p:txBody>
          <a:bodyPr/>
          <a:lstStyle/>
          <a:p>
            <a:r>
              <a:rPr lang="en-US" dirty="0"/>
              <a:t>The trophic state of Utah Lake prior to European settlement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38" y="1143000"/>
            <a:ext cx="1528175" cy="136407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54" y="2630466"/>
            <a:ext cx="4492346" cy="422753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2630466"/>
            <a:ext cx="4503486" cy="4240234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12" name="Straight Connector 11"/>
          <p:cNvCxnSpPr/>
          <p:nvPr/>
        </p:nvCxnSpPr>
        <p:spPr bwMode="auto">
          <a:xfrm flipH="1" flipV="1">
            <a:off x="5962389" y="2855934"/>
            <a:ext cx="12526" cy="33068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263014" y="6543423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bg2"/>
                </a:solidFill>
              </a:rPr>
              <a:t>210</a:t>
            </a:r>
            <a:r>
              <a:rPr lang="en-US" sz="1200" dirty="0" smtClean="0">
                <a:solidFill>
                  <a:schemeClr val="bg2"/>
                </a:solidFill>
              </a:rPr>
              <a:t>Pb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1482569" y="3604692"/>
            <a:ext cx="1089765" cy="377650"/>
          </a:xfrm>
          <a:prstGeom prst="wedgeRoundRectCallout">
            <a:avLst>
              <a:gd name="adj1" fmla="val -98707"/>
              <a:gd name="adj2" fmla="val 52486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settlement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951978" y="5711868"/>
            <a:ext cx="801666" cy="125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41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40" y="0"/>
            <a:ext cx="7772400" cy="1143000"/>
          </a:xfrm>
        </p:spPr>
        <p:txBody>
          <a:bodyPr/>
          <a:lstStyle/>
          <a:p>
            <a:r>
              <a:rPr lang="en-US" dirty="0"/>
              <a:t>The trophic state of Utah Lake prior to European settlement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79" y="571500"/>
            <a:ext cx="1027134" cy="91683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263014" y="6543423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bg2"/>
                </a:solidFill>
              </a:rPr>
              <a:t>210</a:t>
            </a:r>
            <a:r>
              <a:rPr lang="en-US" sz="1200" dirty="0" smtClean="0">
                <a:solidFill>
                  <a:schemeClr val="bg2"/>
                </a:solidFill>
              </a:rPr>
              <a:t>Pb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216"/>
            <a:ext cx="7866345" cy="5381784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688932" y="3457184"/>
            <a:ext cx="658869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Rounded Rectangular Callout 14"/>
          <p:cNvSpPr/>
          <p:nvPr/>
        </p:nvSpPr>
        <p:spPr bwMode="auto">
          <a:xfrm>
            <a:off x="7858515" y="2059837"/>
            <a:ext cx="1268261" cy="420316"/>
          </a:xfrm>
          <a:prstGeom prst="wedgeRoundRectCallout">
            <a:avLst>
              <a:gd name="adj1" fmla="val -151247"/>
              <a:gd name="adj2" fmla="val 6483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more BOM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charset="0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7753610" y="5544856"/>
            <a:ext cx="1268261" cy="645090"/>
          </a:xfrm>
          <a:prstGeom prst="wedgeRoundRectCallout">
            <a:avLst>
              <a:gd name="adj1" fmla="val -121617"/>
              <a:gd name="adj2" fmla="val -37363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from 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210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Pb chronology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688932" y="2061694"/>
            <a:ext cx="1268261" cy="593824"/>
          </a:xfrm>
          <a:prstGeom prst="wedgeRoundRectCallout">
            <a:avLst>
              <a:gd name="adj1" fmla="val 65049"/>
              <a:gd name="adj2" fmla="val 4973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N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from</a:t>
            </a:r>
            <a:r>
              <a:rPr kumimoji="0" lang="en-US" sz="1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 settlement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2471" y="2655518"/>
            <a:ext cx="47266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stable isotopes act as a check </a:t>
            </a:r>
            <a:r>
              <a:rPr lang="en-US" smtClean="0"/>
              <a:t>on chronology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40" y="0"/>
            <a:ext cx="7772400" cy="1143000"/>
          </a:xfrm>
        </p:spPr>
        <p:txBody>
          <a:bodyPr/>
          <a:lstStyle/>
          <a:p>
            <a:r>
              <a:rPr lang="en-US" dirty="0"/>
              <a:t>The trophic state of Utah Lake prior to European settlement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924"/>
            <a:ext cx="1528175" cy="1364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78" y="1154447"/>
            <a:ext cx="3898741" cy="5703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4" y="1320393"/>
            <a:ext cx="4445773" cy="39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40" y="0"/>
            <a:ext cx="7772400" cy="1143000"/>
          </a:xfrm>
        </p:spPr>
        <p:txBody>
          <a:bodyPr/>
          <a:lstStyle/>
          <a:p>
            <a:r>
              <a:rPr lang="en-US" dirty="0"/>
              <a:t>The trophic state of Utah Lake prior to European settlement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924"/>
            <a:ext cx="1528175" cy="1364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00"/>
            <a:ext cx="9144000" cy="375992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482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40" y="0"/>
            <a:ext cx="7772400" cy="1143000"/>
          </a:xfrm>
        </p:spPr>
        <p:txBody>
          <a:bodyPr/>
          <a:lstStyle/>
          <a:p>
            <a:r>
              <a:rPr lang="en-US" dirty="0"/>
              <a:t>The trophic state of Utah Lake prior to European settlement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924"/>
            <a:ext cx="1528175" cy="1364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75" y="1340285"/>
            <a:ext cx="6316225" cy="5517714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 bwMode="auto">
          <a:xfrm>
            <a:off x="425885" y="3164912"/>
            <a:ext cx="1268261" cy="645090"/>
          </a:xfrm>
          <a:prstGeom prst="wedgeRoundRectCallout">
            <a:avLst>
              <a:gd name="adj1" fmla="val 159864"/>
              <a:gd name="adj2" fmla="val 694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charset="0"/>
              </a:rPr>
              <a:t>low-hanging fruit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696" y="176490"/>
            <a:ext cx="7772400" cy="1143000"/>
          </a:xfrm>
        </p:spPr>
        <p:txBody>
          <a:bodyPr/>
          <a:lstStyle/>
          <a:p>
            <a:r>
              <a:rPr lang="en-US" dirty="0"/>
              <a:t>The trophic state of Utah Lake prior to European settlement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924"/>
            <a:ext cx="1528175" cy="136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95" y="1671639"/>
            <a:ext cx="6162805" cy="5186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668043"/>
            <a:ext cx="286846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the fen, diatom productivity was driven by water.  In Utah Lake it should be driven by nutrients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ert">
  <a:themeElements>
    <a:clrScheme name="Desert 1">
      <a:dk1>
        <a:srgbClr val="000000"/>
      </a:dk1>
      <a:lt1>
        <a:srgbClr val="FFF367"/>
      </a:lt1>
      <a:dk2>
        <a:srgbClr val="9C321C"/>
      </a:dk2>
      <a:lt2>
        <a:srgbClr val="FABD27"/>
      </a:lt2>
      <a:accent1>
        <a:srgbClr val="E4672D"/>
      </a:accent1>
      <a:accent2>
        <a:srgbClr val="FF9966"/>
      </a:accent2>
      <a:accent3>
        <a:srgbClr val="CBADAB"/>
      </a:accent3>
      <a:accent4>
        <a:srgbClr val="DAD057"/>
      </a:accent4>
      <a:accent5>
        <a:srgbClr val="EFB8AD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ert">
      <a:majorFont>
        <a:latin typeface="Tahoma"/>
        <a:ea typeface="MS Pゴシック"/>
        <a:cs typeface=""/>
      </a:majorFont>
      <a:minorFont>
        <a:latin typeface="Tahoma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charset="0"/>
          </a:defRPr>
        </a:defPPr>
      </a:lstStyle>
    </a:lnDef>
  </a:objectDefaults>
  <a:extraClrSchemeLst>
    <a:extraClrScheme>
      <a:clrScheme name="Desert 1">
        <a:dk1>
          <a:srgbClr val="000000"/>
        </a:dk1>
        <a:lt1>
          <a:srgbClr val="FFF367"/>
        </a:lt1>
        <a:dk2>
          <a:srgbClr val="9C321C"/>
        </a:dk2>
        <a:lt2>
          <a:srgbClr val="FABD27"/>
        </a:lt2>
        <a:accent1>
          <a:srgbClr val="E4672D"/>
        </a:accent1>
        <a:accent2>
          <a:srgbClr val="FF9966"/>
        </a:accent2>
        <a:accent3>
          <a:srgbClr val="CBADAB"/>
        </a:accent3>
        <a:accent4>
          <a:srgbClr val="DAD057"/>
        </a:accent4>
        <a:accent5>
          <a:srgbClr val="EFB8AD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ert" id="{E7E67A7F-96BD-8648-A25F-884B914EEDD5}" vid="{1C20DCD5-35F4-1F43-96B8-55D7CB550A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Desert</Template>
  <TotalTime>300</TotalTime>
  <Words>496</Words>
  <Application>Microsoft Macintosh PowerPoint</Application>
  <PresentationFormat>On-screen Show (4:3)</PresentationFormat>
  <Paragraphs>82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MS Pゴシック</vt:lpstr>
      <vt:lpstr>Symbol</vt:lpstr>
      <vt:lpstr>Tahoma</vt:lpstr>
      <vt:lpstr>Arial</vt:lpstr>
      <vt:lpstr>Desert</vt:lpstr>
      <vt:lpstr>The trophic state of Utah Lake prior to European settlement</vt:lpstr>
      <vt:lpstr>The trophic state of Utah Lake prior to European settlement</vt:lpstr>
      <vt:lpstr>The trophic state of Utah Lake prior to European settlement</vt:lpstr>
      <vt:lpstr>The trophic state of Utah Lake prior to European settlement</vt:lpstr>
      <vt:lpstr>The trophic state of Utah Lake prior to European settlement</vt:lpstr>
      <vt:lpstr>The trophic state of Utah Lake prior to European settlement</vt:lpstr>
      <vt:lpstr>The trophic state of Utah Lake prior to European settlement</vt:lpstr>
      <vt:lpstr>The trophic state of Utah Lake prior to European settlement</vt:lpstr>
      <vt:lpstr>The trophic state of Utah Lake prior to European settlement</vt:lpstr>
      <vt:lpstr>The trophic state of Utah Lake prior to European settlement</vt:lpstr>
      <vt:lpstr>The trophic state of Utah Lake prior to European settlement</vt:lpstr>
      <vt:lpstr>The trophic state of Utah Lake prior to European settlement</vt:lpstr>
      <vt:lpstr>The trophic state of Utah Lake prior to European settlement</vt:lpstr>
      <vt:lpstr>The trophic state of Utah Lake prior to European settlement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trophic status of Utah Lake prior to European settlement</dc:title>
  <dc:creator>Microsoft Office User</dc:creator>
  <cp:lastModifiedBy>Microsoft Office User</cp:lastModifiedBy>
  <cp:revision>18</cp:revision>
  <dcterms:created xsi:type="dcterms:W3CDTF">2017-03-29T14:35:15Z</dcterms:created>
  <dcterms:modified xsi:type="dcterms:W3CDTF">2017-03-30T16:48:05Z</dcterms:modified>
</cp:coreProperties>
</file>