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64" r:id="rId2"/>
    <p:sldId id="263" r:id="rId3"/>
    <p:sldId id="265" r:id="rId4"/>
    <p:sldId id="274" r:id="rId5"/>
    <p:sldId id="291" r:id="rId6"/>
    <p:sldId id="293" r:id="rId7"/>
    <p:sldId id="256" r:id="rId8"/>
    <p:sldId id="267" r:id="rId9"/>
    <p:sldId id="278" r:id="rId10"/>
    <p:sldId id="309" r:id="rId11"/>
    <p:sldId id="310" r:id="rId12"/>
    <p:sldId id="308" r:id="rId13"/>
    <p:sldId id="282" r:id="rId14"/>
    <p:sldId id="312" r:id="rId15"/>
    <p:sldId id="287" r:id="rId16"/>
    <p:sldId id="286" r:id="rId17"/>
    <p:sldId id="285" r:id="rId18"/>
    <p:sldId id="283" r:id="rId19"/>
    <p:sldId id="289" r:id="rId20"/>
    <p:sldId id="314" r:id="rId21"/>
    <p:sldId id="299" r:id="rId22"/>
    <p:sldId id="305" r:id="rId23"/>
    <p:sldId id="304" r:id="rId24"/>
    <p:sldId id="303" r:id="rId25"/>
    <p:sldId id="302" r:id="rId26"/>
    <p:sldId id="301" r:id="rId27"/>
    <p:sldId id="298" r:id="rId28"/>
    <p:sldId id="297" r:id="rId29"/>
    <p:sldId id="296" r:id="rId30"/>
    <p:sldId id="273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8" autoAdjust="0"/>
  </p:normalViewPr>
  <p:slideViewPr>
    <p:cSldViewPr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Sheet3!$A$3:$A$4</c:f>
              <c:strCache>
                <c:ptCount val="2"/>
                <c:pt idx="0">
                  <c:v>99% Removed</c:v>
                </c:pt>
                <c:pt idx="1">
                  <c:v>1% Remain</c:v>
                </c:pt>
              </c:strCache>
            </c:strRef>
          </c:cat>
          <c:val>
            <c:numRef>
              <c:f>Sheet3!$B$3:$B$4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2008-835C-4B0A-9E5B-C9D34813CD7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14A3-9A82-4114-8E70-EC55A8CEB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8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2008-835C-4B0A-9E5B-C9D34813CD7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14A3-9A82-4114-8E70-EC55A8CEB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6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2008-835C-4B0A-9E5B-C9D34813CD7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14A3-9A82-4114-8E70-EC55A8CEB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7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2008-835C-4B0A-9E5B-C9D34813CD7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14A3-9A82-4114-8E70-EC55A8CEB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6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2008-835C-4B0A-9E5B-C9D34813CD7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14A3-9A82-4114-8E70-EC55A8CEB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8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2008-835C-4B0A-9E5B-C9D34813CD7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14A3-9A82-4114-8E70-EC55A8CEB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5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2008-835C-4B0A-9E5B-C9D34813CD7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14A3-9A82-4114-8E70-EC55A8CEB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0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2008-835C-4B0A-9E5B-C9D34813CD7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14A3-9A82-4114-8E70-EC55A8CEB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7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2008-835C-4B0A-9E5B-C9D34813CD7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14A3-9A82-4114-8E70-EC55A8CEB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6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2008-835C-4B0A-9E5B-C9D34813CD7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14A3-9A82-4114-8E70-EC55A8CEB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2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2008-835C-4B0A-9E5B-C9D34813CD7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14A3-9A82-4114-8E70-EC55A8CEB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8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72008-835C-4B0A-9E5B-C9D34813CD7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A14A3-9A82-4114-8E70-EC55A8CEB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2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1126"/>
            <a:ext cx="8778296" cy="5680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Richard </a:t>
            </a:r>
            <a:r>
              <a:rPr lang="en-US" dirty="0" err="1" smtClean="0">
                <a:solidFill>
                  <a:srgbClr val="FFFF00"/>
                </a:solidFill>
              </a:rPr>
              <a:t>Mickelsen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0" dirty="0" smtClean="0">
                <a:solidFill>
                  <a:srgbClr val="FFFF00"/>
                </a:solidFill>
              </a:rPr>
              <a:t>Provo City 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Utah Lake Education ½-Day</a:t>
            </a:r>
          </a:p>
          <a:p>
            <a:r>
              <a:rPr lang="en-US" dirty="0" smtClean="0"/>
              <a:t>3/30/17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7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VOLUME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Utah Lake Volume = 870,000 acre feet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25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VOLUME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Year </a:t>
            </a:r>
          </a:p>
          <a:p>
            <a:pPr lvl="1"/>
            <a:r>
              <a:rPr lang="en-US" sz="2900" dirty="0" smtClean="0"/>
              <a:t>POTW ~ 10% Utah Lake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0345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VOLUME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POTW’s  = 70,000,000 Gallons / Day</a:t>
            </a:r>
          </a:p>
          <a:p>
            <a:r>
              <a:rPr lang="en-US" sz="3200" dirty="0" smtClean="0"/>
              <a:t>Utah Lake Volume = 870,000 acre feet</a:t>
            </a:r>
          </a:p>
          <a:p>
            <a:endParaRPr lang="en-US" sz="3200" dirty="0"/>
          </a:p>
          <a:p>
            <a:r>
              <a:rPr lang="en-US" sz="3200" dirty="0" smtClean="0"/>
              <a:t>Year </a:t>
            </a:r>
          </a:p>
          <a:p>
            <a:pPr lvl="1"/>
            <a:r>
              <a:rPr lang="en-US" sz="2900" dirty="0" smtClean="0"/>
              <a:t>POTW ~ 10% Utah Lake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4763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Provo’s Cleaning Wastewater Numbers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095973"/>
              </p:ext>
            </p:extLst>
          </p:nvPr>
        </p:nvGraphicFramePr>
        <p:xfrm>
          <a:off x="914400" y="1744660"/>
          <a:ext cx="4928080" cy="4351340"/>
        </p:xfrm>
        <a:graphic>
          <a:graphicData uri="http://schemas.openxmlformats.org/drawingml/2006/table">
            <a:tbl>
              <a:tblPr/>
              <a:tblGrid>
                <a:gridCol w="1128943"/>
                <a:gridCol w="706816"/>
                <a:gridCol w="706816"/>
                <a:gridCol w="775535"/>
                <a:gridCol w="922788"/>
                <a:gridCol w="687182"/>
              </a:tblGrid>
              <a:tr h="684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Analytes of Concern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Raw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Limits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Provo 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Removal (%)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BOD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2 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mg/L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TSS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2 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mg/L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Coli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2420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No./100 mL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Ammonia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0.02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mg/L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WET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Oil &amp; Grease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10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mg/L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7 .2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S.U.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mg/L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Metals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MDL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Organic Toxics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MDL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TDS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mg/L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5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Nutrients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Phosphate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mg/L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Nitrogen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mg/L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Provo’s Cleaning Wastewater Numbers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324600" y="3886200"/>
          <a:ext cx="2438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157793"/>
              </p:ext>
            </p:extLst>
          </p:nvPr>
        </p:nvGraphicFramePr>
        <p:xfrm>
          <a:off x="838200" y="1600200"/>
          <a:ext cx="4928080" cy="4351340"/>
        </p:xfrm>
        <a:graphic>
          <a:graphicData uri="http://schemas.openxmlformats.org/drawingml/2006/table">
            <a:tbl>
              <a:tblPr/>
              <a:tblGrid>
                <a:gridCol w="1128943"/>
                <a:gridCol w="706816"/>
                <a:gridCol w="706816"/>
                <a:gridCol w="775535"/>
                <a:gridCol w="922788"/>
                <a:gridCol w="687182"/>
              </a:tblGrid>
              <a:tr h="684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Analytes of Concern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Raw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Limits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Provo 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Removal (%)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BOD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2 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mg/L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TSS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2 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mg/L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Coli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2420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No./100 mL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Ammonia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0.02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mg/L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WET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Oil &amp; Grease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10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mg/L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7 .2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S.U.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mg/L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Metals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Organic Toxics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TDS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mg/L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5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Nutrients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Phosphate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mg/L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Nitrogen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mg/L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</a:t>
                      </a:r>
                    </a:p>
                  </a:txBody>
                  <a:tcPr marL="7363" marR="7363" marT="73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6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Base Phosphorus Effluent Limit (TBPEL)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 smtClean="0"/>
          </a:p>
          <a:p>
            <a:r>
              <a:rPr lang="en-US" sz="4400" dirty="0" smtClean="0"/>
              <a:t>See if it improves (Adaptive)</a:t>
            </a:r>
          </a:p>
        </p:txBody>
      </p:sp>
    </p:spTree>
    <p:extLst>
      <p:ext uri="{BB962C8B-B14F-4D97-AF65-F5344CB8AC3E}">
        <p14:creationId xmlns:p14="http://schemas.microsoft.com/office/powerpoint/2010/main" val="25928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Base Phosphorus Effluent Limit (TBPEL)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 smtClean="0"/>
          </a:p>
          <a:p>
            <a:r>
              <a:rPr lang="en-US" sz="4400" dirty="0" smtClean="0"/>
              <a:t>See if it improves (Adaptive)</a:t>
            </a:r>
          </a:p>
          <a:p>
            <a:r>
              <a:rPr lang="en-US" sz="4400" dirty="0" smtClean="0"/>
              <a:t>Time to do the science</a:t>
            </a:r>
          </a:p>
        </p:txBody>
      </p:sp>
    </p:spTree>
    <p:extLst>
      <p:ext uri="{BB962C8B-B14F-4D97-AF65-F5344CB8AC3E}">
        <p14:creationId xmlns:p14="http://schemas.microsoft.com/office/powerpoint/2010/main" val="32187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Base Phosphorus Effluent Limit (TBPEL)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 smtClean="0"/>
          </a:p>
          <a:p>
            <a:r>
              <a:rPr lang="en-US" sz="4400" dirty="0" smtClean="0"/>
              <a:t>See if it improves (Adaptive)</a:t>
            </a:r>
          </a:p>
          <a:p>
            <a:r>
              <a:rPr lang="en-US" sz="4400" dirty="0" smtClean="0"/>
              <a:t>Time to do the science</a:t>
            </a:r>
          </a:p>
          <a:p>
            <a:r>
              <a:rPr lang="en-US" sz="4400" dirty="0" smtClean="0"/>
              <a:t>Litigation prevention</a:t>
            </a:r>
          </a:p>
        </p:txBody>
      </p:sp>
    </p:spTree>
    <p:extLst>
      <p:ext uri="{BB962C8B-B14F-4D97-AF65-F5344CB8AC3E}">
        <p14:creationId xmlns:p14="http://schemas.microsoft.com/office/powerpoint/2010/main" val="4394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Base Phosphorus Effluent Limit (TBPEL)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 smtClean="0"/>
          </a:p>
          <a:p>
            <a:r>
              <a:rPr lang="en-US" sz="4400" dirty="0" smtClean="0"/>
              <a:t>See if it improves (Adaptive)</a:t>
            </a:r>
          </a:p>
          <a:p>
            <a:r>
              <a:rPr lang="en-US" sz="4400" dirty="0" smtClean="0"/>
              <a:t>Time to do the science</a:t>
            </a:r>
          </a:p>
          <a:p>
            <a:r>
              <a:rPr lang="en-US" sz="4400" dirty="0" smtClean="0"/>
              <a:t>Litigation prevention</a:t>
            </a:r>
          </a:p>
          <a:p>
            <a:r>
              <a:rPr lang="en-US" sz="4400" dirty="0" smtClean="0"/>
              <a:t>Do Something. . . Hold the line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767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DWQ Tier Study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625053" y="2533322"/>
          <a:ext cx="7893894" cy="2935943"/>
        </p:xfrm>
        <a:graphic>
          <a:graphicData uri="http://schemas.openxmlformats.org/drawingml/2006/table">
            <a:tbl>
              <a:tblPr/>
              <a:tblGrid>
                <a:gridCol w="607030"/>
                <a:gridCol w="1231914"/>
                <a:gridCol w="1278780"/>
                <a:gridCol w="2751720"/>
                <a:gridCol w="1867956"/>
                <a:gridCol w="156494"/>
              </a:tblGrid>
              <a:tr h="1228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(mg/L)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(mg/L)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 </a:t>
                      </a:r>
                      <a:b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of Utah </a:t>
                      </a:r>
                      <a:b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Capital </a:t>
                      </a:r>
                      <a:b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($ Millions)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 </a:t>
                      </a:r>
                      <a:b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of Utah Total O&amp;M Cost </a:t>
                      </a:r>
                      <a:b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 Millions)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5547" marR="65547" marT="32773" marB="327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7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5547" marR="65547" marT="32773" marB="327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7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5547" marR="65547" marT="32773" marB="327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7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5547" marR="65547" marT="32773" marB="327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7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5547" marR="65547" marT="32773" marB="327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7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1N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1,043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</a:t>
                      </a:r>
                    </a:p>
                  </a:txBody>
                  <a:tcPr marL="6828" marR="6828" marT="6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5547" marR="65547" marT="32773" marB="327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0694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Advancement of Cost Engineering (AACE) International Class 4 estimate with -30% / +50%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8" marR="6828" marT="6828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9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05000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POTW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We Clean The Water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42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Site Specific</a:t>
            </a:r>
          </a:p>
          <a:p>
            <a:endParaRPr lang="en-US" sz="3200" dirty="0"/>
          </a:p>
          <a:p>
            <a:r>
              <a:rPr lang="en-US" sz="3200" dirty="0"/>
              <a:t>TMDL</a:t>
            </a:r>
          </a:p>
          <a:p>
            <a:endParaRPr lang="en-US" sz="3200" dirty="0"/>
          </a:p>
          <a:p>
            <a:r>
              <a:rPr lang="en-US" sz="3200" dirty="0"/>
              <a:t>Attainable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50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Common\0Lab\Lab Director\Utah Lake\Rich\Utah Lake Education Day 2017\Presention Figures\Utah La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"/>
            <a:ext cx="5716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10690" y="727903"/>
            <a:ext cx="107632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Timpanogos</a:t>
            </a:r>
          </a:p>
          <a:p>
            <a:pPr algn="ctr"/>
            <a:r>
              <a:rPr lang="en-US" sz="1400" dirty="0" smtClean="0"/>
              <a:t>Facility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1638166"/>
            <a:ext cx="59586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Orem</a:t>
            </a:r>
          </a:p>
          <a:p>
            <a:r>
              <a:rPr lang="en-US" sz="1400" dirty="0" smtClean="0"/>
              <a:t>Plant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87010" y="3275112"/>
            <a:ext cx="115236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Provo Facility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01454" y="3662042"/>
            <a:ext cx="98135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Springville </a:t>
            </a:r>
          </a:p>
          <a:p>
            <a:pPr algn="ctr"/>
            <a:r>
              <a:rPr lang="en-US" sz="1400" dirty="0" smtClean="0"/>
              <a:t>Facility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8607" y="4644345"/>
            <a:ext cx="11472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Spanish Fork </a:t>
            </a:r>
          </a:p>
          <a:p>
            <a:pPr algn="ctr"/>
            <a:r>
              <a:rPr lang="en-US" sz="1400" dirty="0" smtClean="0"/>
              <a:t>Facility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27310" y="5342067"/>
            <a:ext cx="192290" cy="1011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90988" y="5034290"/>
            <a:ext cx="124341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Payson Facility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081872" y="5595610"/>
            <a:ext cx="48072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98182" y="5392638"/>
            <a:ext cx="62831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Salem</a:t>
            </a:r>
          </a:p>
          <a:p>
            <a:pPr algn="ctr"/>
            <a:r>
              <a:rPr lang="en-US" sz="1400" dirty="0" smtClean="0"/>
              <a:t>Ponds</a:t>
            </a:r>
            <a:endParaRPr lang="en-US" sz="1400" dirty="0"/>
          </a:p>
        </p:txBody>
      </p:sp>
      <p:grpSp>
        <p:nvGrpSpPr>
          <p:cNvPr id="1032" name="Group 1031"/>
          <p:cNvGrpSpPr/>
          <p:nvPr/>
        </p:nvGrpSpPr>
        <p:grpSpPr>
          <a:xfrm>
            <a:off x="6884557" y="361841"/>
            <a:ext cx="1849994" cy="5390677"/>
            <a:chOff x="7206343" y="361841"/>
            <a:chExt cx="1849994" cy="5390677"/>
          </a:xfrm>
        </p:grpSpPr>
        <p:sp>
          <p:nvSpPr>
            <p:cNvPr id="40" name="Right Arrow 39"/>
            <p:cNvSpPr/>
            <p:nvPr/>
          </p:nvSpPr>
          <p:spPr>
            <a:xfrm rot="10800000">
              <a:off x="7238999" y="361841"/>
              <a:ext cx="1747597" cy="86563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37630" y="4021097"/>
              <a:ext cx="1568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Agriculture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06343" y="5290853"/>
              <a:ext cx="1849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Groundwater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740310" y="563824"/>
              <a:ext cx="9634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POTW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31063" y="1668944"/>
              <a:ext cx="1133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Run Off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081872" y="6393676"/>
            <a:ext cx="37149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http://www.mountainland.org/utahlaketrailplan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081872" y="4775150"/>
            <a:ext cx="886735" cy="1308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322236" y="3429000"/>
            <a:ext cx="364774" cy="708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810000" y="989513"/>
            <a:ext cx="800691" cy="4774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323455" y="1899777"/>
            <a:ext cx="1201785" cy="5266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76121" y="6386552"/>
            <a:ext cx="146322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Santaquin</a:t>
            </a:r>
            <a:r>
              <a:rPr lang="en-US" sz="1400" dirty="0" smtClean="0"/>
              <a:t> Facility</a:t>
            </a:r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039342" y="6547564"/>
            <a:ext cx="542058" cy="56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655407" y="1466961"/>
            <a:ext cx="154593" cy="171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179750" y="2332593"/>
            <a:ext cx="143705" cy="187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203324" y="3452148"/>
            <a:ext cx="118912" cy="170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924347" y="4681564"/>
            <a:ext cx="157525" cy="158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410200" y="3923652"/>
            <a:ext cx="115039" cy="191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5562600" y="3923652"/>
            <a:ext cx="338854" cy="955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419600" y="5392638"/>
            <a:ext cx="152400" cy="129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4924347" y="5521685"/>
            <a:ext cx="157525" cy="132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581400" y="6477000"/>
            <a:ext cx="151303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Common\0Lab\Lab Director\Utah Lake\Rich\Utah Lake Education Day 2017\Presention Figures\Utah La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"/>
            <a:ext cx="5716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10690" y="727903"/>
            <a:ext cx="107632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Timpanogos</a:t>
            </a:r>
          </a:p>
          <a:p>
            <a:pPr algn="ctr"/>
            <a:r>
              <a:rPr lang="en-US" sz="1400" dirty="0" smtClean="0"/>
              <a:t>Facility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1638166"/>
            <a:ext cx="59586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Orem</a:t>
            </a:r>
          </a:p>
          <a:p>
            <a:r>
              <a:rPr lang="en-US" sz="1400" dirty="0" smtClean="0"/>
              <a:t>Plant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87010" y="3275112"/>
            <a:ext cx="115236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Provo Facility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01454" y="3662042"/>
            <a:ext cx="98135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Springville </a:t>
            </a:r>
          </a:p>
          <a:p>
            <a:pPr algn="ctr"/>
            <a:r>
              <a:rPr lang="en-US" sz="1400" dirty="0" smtClean="0"/>
              <a:t>Facility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8607" y="4644345"/>
            <a:ext cx="11472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Spanish Fork </a:t>
            </a:r>
          </a:p>
          <a:p>
            <a:pPr algn="ctr"/>
            <a:r>
              <a:rPr lang="en-US" sz="1400" dirty="0" smtClean="0"/>
              <a:t>Facility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27310" y="5342067"/>
            <a:ext cx="192290" cy="1011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90988" y="5034290"/>
            <a:ext cx="124341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Payson Facility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081872" y="5595610"/>
            <a:ext cx="48072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98182" y="5392638"/>
            <a:ext cx="62831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Salem</a:t>
            </a:r>
          </a:p>
          <a:p>
            <a:pPr algn="ctr"/>
            <a:r>
              <a:rPr lang="en-US" sz="1400" dirty="0" smtClean="0"/>
              <a:t>Ponds</a:t>
            </a:r>
            <a:endParaRPr lang="en-US" sz="1400" dirty="0"/>
          </a:p>
        </p:txBody>
      </p:sp>
      <p:grpSp>
        <p:nvGrpSpPr>
          <p:cNvPr id="1032" name="Group 1031"/>
          <p:cNvGrpSpPr/>
          <p:nvPr/>
        </p:nvGrpSpPr>
        <p:grpSpPr>
          <a:xfrm>
            <a:off x="6884557" y="361841"/>
            <a:ext cx="1849994" cy="5390677"/>
            <a:chOff x="7206343" y="361841"/>
            <a:chExt cx="1849994" cy="5390677"/>
          </a:xfrm>
        </p:grpSpPr>
        <p:sp>
          <p:nvSpPr>
            <p:cNvPr id="40" name="Right Arrow 39"/>
            <p:cNvSpPr/>
            <p:nvPr/>
          </p:nvSpPr>
          <p:spPr>
            <a:xfrm rot="10800000">
              <a:off x="7238999" y="361841"/>
              <a:ext cx="1747597" cy="86563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37630" y="4021097"/>
              <a:ext cx="1568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Agriculture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06343" y="5290853"/>
              <a:ext cx="1849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Groundwater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740310" y="563824"/>
              <a:ext cx="9634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POTW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31063" y="1668944"/>
              <a:ext cx="1133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Run Off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081872" y="6393676"/>
            <a:ext cx="37149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http://www.mountainland.org/utahlaketrailplan</a:t>
            </a:r>
            <a:endParaRPr lang="en-US" sz="1400" dirty="0"/>
          </a:p>
        </p:txBody>
      </p:sp>
      <p:grpSp>
        <p:nvGrpSpPr>
          <p:cNvPr id="1037" name="Group 1036"/>
          <p:cNvGrpSpPr/>
          <p:nvPr/>
        </p:nvGrpSpPr>
        <p:grpSpPr>
          <a:xfrm>
            <a:off x="3039342" y="2829142"/>
            <a:ext cx="1140408" cy="793607"/>
            <a:chOff x="3086902" y="2787022"/>
            <a:chExt cx="1140408" cy="793607"/>
          </a:xfrm>
        </p:grpSpPr>
        <p:grpSp>
          <p:nvGrpSpPr>
            <p:cNvPr id="1035" name="Group 1034"/>
            <p:cNvGrpSpPr/>
            <p:nvPr/>
          </p:nvGrpSpPr>
          <p:grpSpPr>
            <a:xfrm>
              <a:off x="3086902" y="2787022"/>
              <a:ext cx="1078872" cy="793607"/>
              <a:chOff x="2515092" y="3001342"/>
              <a:chExt cx="1078872" cy="793607"/>
            </a:xfrm>
          </p:grpSpPr>
          <p:sp>
            <p:nvSpPr>
              <p:cNvPr id="1034" name="Curved Right Arrow 1033"/>
              <p:cNvSpPr/>
              <p:nvPr/>
            </p:nvSpPr>
            <p:spPr>
              <a:xfrm>
                <a:off x="2515092" y="3026014"/>
                <a:ext cx="385336" cy="76893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Curved Right Arrow 61"/>
              <p:cNvSpPr/>
              <p:nvPr/>
            </p:nvSpPr>
            <p:spPr>
              <a:xfrm rot="10800000">
                <a:off x="3208628" y="3001342"/>
                <a:ext cx="385336" cy="76893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3178625" y="2934551"/>
              <a:ext cx="10486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Phosphorus</a:t>
              </a:r>
            </a:p>
            <a:p>
              <a:r>
                <a:rPr lang="en-US" sz="1400" dirty="0" smtClean="0"/>
                <a:t>Recycling</a:t>
              </a:r>
              <a:endParaRPr lang="en-US" sz="1400" dirty="0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H="1" flipV="1">
            <a:off x="5081872" y="4775150"/>
            <a:ext cx="886735" cy="1308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322236" y="3429000"/>
            <a:ext cx="364774" cy="708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810000" y="989513"/>
            <a:ext cx="800691" cy="4774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323455" y="1899777"/>
            <a:ext cx="1201785" cy="5266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76121" y="6386552"/>
            <a:ext cx="146322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Santaquin</a:t>
            </a:r>
            <a:r>
              <a:rPr lang="en-US" sz="1400" dirty="0" smtClean="0"/>
              <a:t> Facility</a:t>
            </a:r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039342" y="6547564"/>
            <a:ext cx="542058" cy="56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655407" y="1466961"/>
            <a:ext cx="154593" cy="171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179750" y="2332593"/>
            <a:ext cx="143705" cy="187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203324" y="3452148"/>
            <a:ext cx="118912" cy="170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924347" y="4681564"/>
            <a:ext cx="157525" cy="158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410200" y="3923652"/>
            <a:ext cx="115039" cy="191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5562600" y="3923652"/>
            <a:ext cx="338854" cy="955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419600" y="5392638"/>
            <a:ext cx="152400" cy="129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4924347" y="5521685"/>
            <a:ext cx="157525" cy="132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581400" y="6477000"/>
            <a:ext cx="151303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Common\0Lab\Lab Director\Utah Lake\Rich\Utah Lake Education Day 2017\Presention Figures\Utah La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"/>
            <a:ext cx="5716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10690" y="727903"/>
            <a:ext cx="107632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Timpanogos</a:t>
            </a:r>
          </a:p>
          <a:p>
            <a:pPr algn="ctr"/>
            <a:r>
              <a:rPr lang="en-US" sz="1400" dirty="0" smtClean="0"/>
              <a:t>Facility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1638166"/>
            <a:ext cx="59586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Orem</a:t>
            </a:r>
          </a:p>
          <a:p>
            <a:r>
              <a:rPr lang="en-US" sz="1400" dirty="0" smtClean="0"/>
              <a:t>Plant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87010" y="3275112"/>
            <a:ext cx="115236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Provo Facility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01454" y="3662042"/>
            <a:ext cx="98135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Springville </a:t>
            </a:r>
          </a:p>
          <a:p>
            <a:pPr algn="ctr"/>
            <a:r>
              <a:rPr lang="en-US" sz="1400" dirty="0" smtClean="0"/>
              <a:t>Facility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8607" y="4644345"/>
            <a:ext cx="11472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Spanish Fork </a:t>
            </a:r>
          </a:p>
          <a:p>
            <a:pPr algn="ctr"/>
            <a:r>
              <a:rPr lang="en-US" sz="1400" dirty="0" smtClean="0"/>
              <a:t>Facility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27310" y="5342067"/>
            <a:ext cx="192290" cy="1011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90988" y="5034290"/>
            <a:ext cx="124341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Payson Facility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081872" y="5595610"/>
            <a:ext cx="48072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98182" y="5392638"/>
            <a:ext cx="62831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Salem</a:t>
            </a:r>
          </a:p>
          <a:p>
            <a:pPr algn="ctr"/>
            <a:r>
              <a:rPr lang="en-US" sz="1400" dirty="0" smtClean="0"/>
              <a:t>Ponds</a:t>
            </a:r>
            <a:endParaRPr lang="en-US" sz="1400" dirty="0"/>
          </a:p>
        </p:txBody>
      </p:sp>
      <p:grpSp>
        <p:nvGrpSpPr>
          <p:cNvPr id="1032" name="Group 1031"/>
          <p:cNvGrpSpPr/>
          <p:nvPr/>
        </p:nvGrpSpPr>
        <p:grpSpPr>
          <a:xfrm>
            <a:off x="6884557" y="361841"/>
            <a:ext cx="1849994" cy="5390677"/>
            <a:chOff x="7206343" y="361841"/>
            <a:chExt cx="1849994" cy="5390677"/>
          </a:xfrm>
        </p:grpSpPr>
        <p:sp>
          <p:nvSpPr>
            <p:cNvPr id="40" name="Right Arrow 39"/>
            <p:cNvSpPr/>
            <p:nvPr/>
          </p:nvSpPr>
          <p:spPr>
            <a:xfrm rot="10800000">
              <a:off x="7238999" y="361841"/>
              <a:ext cx="1747597" cy="86563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37630" y="4021097"/>
              <a:ext cx="1568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Agriculture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06343" y="5290853"/>
              <a:ext cx="1849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Groundwater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740310" y="563824"/>
              <a:ext cx="9634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POTW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31063" y="1668944"/>
              <a:ext cx="1133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Run Off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081872" y="6393676"/>
            <a:ext cx="37149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http://www.mountainland.org/utahlaketrailplan</a:t>
            </a:r>
            <a:endParaRPr lang="en-US" sz="1400" dirty="0"/>
          </a:p>
        </p:txBody>
      </p:sp>
      <p:sp>
        <p:nvSpPr>
          <p:cNvPr id="60" name="Right Arrow 59"/>
          <p:cNvSpPr/>
          <p:nvPr/>
        </p:nvSpPr>
        <p:spPr>
          <a:xfrm rot="20705277">
            <a:off x="729341" y="4656053"/>
            <a:ext cx="1899997" cy="865632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Air Deposition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037" name="Group 1036"/>
          <p:cNvGrpSpPr/>
          <p:nvPr/>
        </p:nvGrpSpPr>
        <p:grpSpPr>
          <a:xfrm>
            <a:off x="3039342" y="2829142"/>
            <a:ext cx="1140408" cy="793607"/>
            <a:chOff x="3086902" y="2787022"/>
            <a:chExt cx="1140408" cy="793607"/>
          </a:xfrm>
        </p:grpSpPr>
        <p:grpSp>
          <p:nvGrpSpPr>
            <p:cNvPr id="1035" name="Group 1034"/>
            <p:cNvGrpSpPr/>
            <p:nvPr/>
          </p:nvGrpSpPr>
          <p:grpSpPr>
            <a:xfrm>
              <a:off x="3086902" y="2787022"/>
              <a:ext cx="1078872" cy="793607"/>
              <a:chOff x="2515092" y="3001342"/>
              <a:chExt cx="1078872" cy="793607"/>
            </a:xfrm>
          </p:grpSpPr>
          <p:sp>
            <p:nvSpPr>
              <p:cNvPr id="1034" name="Curved Right Arrow 1033"/>
              <p:cNvSpPr/>
              <p:nvPr/>
            </p:nvSpPr>
            <p:spPr>
              <a:xfrm>
                <a:off x="2515092" y="3026014"/>
                <a:ext cx="385336" cy="76893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Curved Right Arrow 61"/>
              <p:cNvSpPr/>
              <p:nvPr/>
            </p:nvSpPr>
            <p:spPr>
              <a:xfrm rot="10800000">
                <a:off x="3208628" y="3001342"/>
                <a:ext cx="385336" cy="76893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3178625" y="2934551"/>
              <a:ext cx="10486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Phosphorus</a:t>
              </a:r>
            </a:p>
            <a:p>
              <a:r>
                <a:rPr lang="en-US" sz="1400" dirty="0" smtClean="0"/>
                <a:t>Recycling</a:t>
              </a:r>
              <a:endParaRPr lang="en-US" sz="1400" dirty="0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H="1" flipV="1">
            <a:off x="5081872" y="4775150"/>
            <a:ext cx="886735" cy="1308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322236" y="3429000"/>
            <a:ext cx="364774" cy="708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810000" y="989513"/>
            <a:ext cx="800691" cy="4774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323455" y="1899777"/>
            <a:ext cx="1201785" cy="5266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76121" y="6386552"/>
            <a:ext cx="146322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Santaquin</a:t>
            </a:r>
            <a:r>
              <a:rPr lang="en-US" sz="1400" dirty="0" smtClean="0"/>
              <a:t> Facility</a:t>
            </a:r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039342" y="6547564"/>
            <a:ext cx="542058" cy="56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655407" y="1466961"/>
            <a:ext cx="154593" cy="171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179750" y="2332593"/>
            <a:ext cx="143705" cy="187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203324" y="3452148"/>
            <a:ext cx="118912" cy="170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924347" y="4681564"/>
            <a:ext cx="157525" cy="158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410200" y="3923652"/>
            <a:ext cx="115039" cy="191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5562600" y="3923652"/>
            <a:ext cx="338854" cy="955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419600" y="5392638"/>
            <a:ext cx="152400" cy="129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4924347" y="5521685"/>
            <a:ext cx="157525" cy="132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581400" y="6477000"/>
            <a:ext cx="151303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4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Common\0Lab\Lab Director\Utah Lake\Rich\Utah Lake Education Day 2017\Presention Figures\Utah La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"/>
            <a:ext cx="5716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10690" y="727903"/>
            <a:ext cx="107632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Timpanogos</a:t>
            </a:r>
          </a:p>
          <a:p>
            <a:pPr algn="ctr"/>
            <a:r>
              <a:rPr lang="en-US" sz="1400" dirty="0" smtClean="0"/>
              <a:t>Facility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1638166"/>
            <a:ext cx="59586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Orem</a:t>
            </a:r>
          </a:p>
          <a:p>
            <a:r>
              <a:rPr lang="en-US" sz="1400" dirty="0" smtClean="0"/>
              <a:t>Plant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87010" y="3275112"/>
            <a:ext cx="115236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Provo Facility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01454" y="3662042"/>
            <a:ext cx="98135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Springville </a:t>
            </a:r>
          </a:p>
          <a:p>
            <a:pPr algn="ctr"/>
            <a:r>
              <a:rPr lang="en-US" sz="1400" dirty="0" smtClean="0"/>
              <a:t>Facility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8607" y="4644345"/>
            <a:ext cx="11472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Spanish Fork </a:t>
            </a:r>
          </a:p>
          <a:p>
            <a:pPr algn="ctr"/>
            <a:r>
              <a:rPr lang="en-US" sz="1400" dirty="0" smtClean="0"/>
              <a:t>Facility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27310" y="5342067"/>
            <a:ext cx="192290" cy="1011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90988" y="5034290"/>
            <a:ext cx="124341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Payson Facility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081872" y="5595610"/>
            <a:ext cx="48072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98182" y="5392638"/>
            <a:ext cx="62831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Salem</a:t>
            </a:r>
          </a:p>
          <a:p>
            <a:pPr algn="ctr"/>
            <a:r>
              <a:rPr lang="en-US" sz="1400" dirty="0" smtClean="0"/>
              <a:t>Ponds</a:t>
            </a:r>
            <a:endParaRPr lang="en-US" sz="1400" dirty="0"/>
          </a:p>
        </p:txBody>
      </p:sp>
      <p:grpSp>
        <p:nvGrpSpPr>
          <p:cNvPr id="1032" name="Group 1031"/>
          <p:cNvGrpSpPr/>
          <p:nvPr/>
        </p:nvGrpSpPr>
        <p:grpSpPr>
          <a:xfrm>
            <a:off x="6884557" y="361841"/>
            <a:ext cx="1880343" cy="5390677"/>
            <a:chOff x="7206343" y="361841"/>
            <a:chExt cx="1880343" cy="5390677"/>
          </a:xfrm>
        </p:grpSpPr>
        <p:sp>
          <p:nvSpPr>
            <p:cNvPr id="40" name="Right Arrow 39"/>
            <p:cNvSpPr/>
            <p:nvPr/>
          </p:nvSpPr>
          <p:spPr>
            <a:xfrm rot="10800000">
              <a:off x="7238999" y="361841"/>
              <a:ext cx="1747597" cy="86563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ight Arrow 40"/>
            <p:cNvSpPr/>
            <p:nvPr/>
          </p:nvSpPr>
          <p:spPr>
            <a:xfrm rot="10800000">
              <a:off x="7239000" y="1466961"/>
              <a:ext cx="1747597" cy="86563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309276" y="2722161"/>
              <a:ext cx="17774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Storm Water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37630" y="4021097"/>
              <a:ext cx="1568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Agriculture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06343" y="5290853"/>
              <a:ext cx="1849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Groundwater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740310" y="563824"/>
              <a:ext cx="9634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POTW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31063" y="1668944"/>
              <a:ext cx="1133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Run Off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081872" y="6393676"/>
            <a:ext cx="37149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http://www.mountainland.org/utahlaketrailplan</a:t>
            </a:r>
            <a:endParaRPr lang="en-US" sz="1400" dirty="0"/>
          </a:p>
        </p:txBody>
      </p:sp>
      <p:sp>
        <p:nvSpPr>
          <p:cNvPr id="60" name="Right Arrow 59"/>
          <p:cNvSpPr/>
          <p:nvPr/>
        </p:nvSpPr>
        <p:spPr>
          <a:xfrm rot="20705277">
            <a:off x="729341" y="4656053"/>
            <a:ext cx="1899997" cy="865632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Air Deposition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037" name="Group 1036"/>
          <p:cNvGrpSpPr/>
          <p:nvPr/>
        </p:nvGrpSpPr>
        <p:grpSpPr>
          <a:xfrm>
            <a:off x="3039342" y="2829142"/>
            <a:ext cx="1140408" cy="793607"/>
            <a:chOff x="3086902" y="2787022"/>
            <a:chExt cx="1140408" cy="793607"/>
          </a:xfrm>
        </p:grpSpPr>
        <p:grpSp>
          <p:nvGrpSpPr>
            <p:cNvPr id="1035" name="Group 1034"/>
            <p:cNvGrpSpPr/>
            <p:nvPr/>
          </p:nvGrpSpPr>
          <p:grpSpPr>
            <a:xfrm>
              <a:off x="3086902" y="2787022"/>
              <a:ext cx="1078872" cy="793607"/>
              <a:chOff x="2515092" y="3001342"/>
              <a:chExt cx="1078872" cy="793607"/>
            </a:xfrm>
          </p:grpSpPr>
          <p:sp>
            <p:nvSpPr>
              <p:cNvPr id="1034" name="Curved Right Arrow 1033"/>
              <p:cNvSpPr/>
              <p:nvPr/>
            </p:nvSpPr>
            <p:spPr>
              <a:xfrm>
                <a:off x="2515092" y="3026014"/>
                <a:ext cx="385336" cy="76893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Curved Right Arrow 61"/>
              <p:cNvSpPr/>
              <p:nvPr/>
            </p:nvSpPr>
            <p:spPr>
              <a:xfrm rot="10800000">
                <a:off x="3208628" y="3001342"/>
                <a:ext cx="385336" cy="76893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3178625" y="2934551"/>
              <a:ext cx="10486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Phosphorus</a:t>
              </a:r>
            </a:p>
            <a:p>
              <a:r>
                <a:rPr lang="en-US" sz="1400" dirty="0" smtClean="0"/>
                <a:t>Recycling</a:t>
              </a:r>
              <a:endParaRPr lang="en-US" sz="1400" dirty="0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H="1" flipV="1">
            <a:off x="5081872" y="4775150"/>
            <a:ext cx="886735" cy="1308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322236" y="3429000"/>
            <a:ext cx="364774" cy="708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810000" y="989513"/>
            <a:ext cx="800691" cy="4774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323455" y="1899777"/>
            <a:ext cx="1201785" cy="5266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76121" y="6386552"/>
            <a:ext cx="146322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Santaquin</a:t>
            </a:r>
            <a:r>
              <a:rPr lang="en-US" sz="1400" dirty="0" smtClean="0"/>
              <a:t> Facility</a:t>
            </a:r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039342" y="6547564"/>
            <a:ext cx="542058" cy="56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655407" y="1466961"/>
            <a:ext cx="154593" cy="171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179750" y="2332593"/>
            <a:ext cx="143705" cy="187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203324" y="3452148"/>
            <a:ext cx="118912" cy="170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924347" y="4681564"/>
            <a:ext cx="157525" cy="158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410200" y="3923652"/>
            <a:ext cx="115039" cy="191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5562600" y="3923652"/>
            <a:ext cx="338854" cy="955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419600" y="5392638"/>
            <a:ext cx="152400" cy="129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4924347" y="5521685"/>
            <a:ext cx="157525" cy="132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581400" y="6477000"/>
            <a:ext cx="151303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Common\0Lab\Lab Director\Utah Lake\Rich\Utah Lake Education Day 2017\Presention Figures\Utah La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"/>
            <a:ext cx="5716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10690" y="727903"/>
            <a:ext cx="107632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Timpanogos</a:t>
            </a:r>
          </a:p>
          <a:p>
            <a:pPr algn="ctr"/>
            <a:r>
              <a:rPr lang="en-US" sz="1400" dirty="0" smtClean="0"/>
              <a:t>Facility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1638166"/>
            <a:ext cx="59586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Orem</a:t>
            </a:r>
          </a:p>
          <a:p>
            <a:r>
              <a:rPr lang="en-US" sz="1400" dirty="0" smtClean="0"/>
              <a:t>Plant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87010" y="3275112"/>
            <a:ext cx="115236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Provo Facility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01454" y="3662042"/>
            <a:ext cx="98135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Springville </a:t>
            </a:r>
          </a:p>
          <a:p>
            <a:pPr algn="ctr"/>
            <a:r>
              <a:rPr lang="en-US" sz="1400" dirty="0" smtClean="0"/>
              <a:t>Facility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8607" y="4644345"/>
            <a:ext cx="11472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Spanish Fork </a:t>
            </a:r>
          </a:p>
          <a:p>
            <a:pPr algn="ctr"/>
            <a:r>
              <a:rPr lang="en-US" sz="1400" dirty="0" smtClean="0"/>
              <a:t>Facility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27310" y="5342067"/>
            <a:ext cx="192290" cy="1011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90988" y="5034290"/>
            <a:ext cx="124341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Payson Facility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081872" y="5595610"/>
            <a:ext cx="48072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98182" y="5392638"/>
            <a:ext cx="62831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Salem</a:t>
            </a:r>
          </a:p>
          <a:p>
            <a:pPr algn="ctr"/>
            <a:r>
              <a:rPr lang="en-US" sz="1400" dirty="0" smtClean="0"/>
              <a:t>Ponds</a:t>
            </a:r>
            <a:endParaRPr lang="en-US" sz="1400" dirty="0"/>
          </a:p>
        </p:txBody>
      </p:sp>
      <p:grpSp>
        <p:nvGrpSpPr>
          <p:cNvPr id="1032" name="Group 1031"/>
          <p:cNvGrpSpPr/>
          <p:nvPr/>
        </p:nvGrpSpPr>
        <p:grpSpPr>
          <a:xfrm>
            <a:off x="6884557" y="361841"/>
            <a:ext cx="1880343" cy="5390677"/>
            <a:chOff x="7206343" y="361841"/>
            <a:chExt cx="1880343" cy="5390677"/>
          </a:xfrm>
        </p:grpSpPr>
        <p:sp>
          <p:nvSpPr>
            <p:cNvPr id="40" name="Right Arrow 39"/>
            <p:cNvSpPr/>
            <p:nvPr/>
          </p:nvSpPr>
          <p:spPr>
            <a:xfrm rot="10800000">
              <a:off x="7238999" y="361841"/>
              <a:ext cx="1747597" cy="86563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ight Arrow 40"/>
            <p:cNvSpPr/>
            <p:nvPr/>
          </p:nvSpPr>
          <p:spPr>
            <a:xfrm rot="10800000">
              <a:off x="7239000" y="1466961"/>
              <a:ext cx="1747597" cy="86563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0800000">
              <a:off x="7238998" y="2520178"/>
              <a:ext cx="1747597" cy="86563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309276" y="2722161"/>
              <a:ext cx="17774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Storm Water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37630" y="4021097"/>
              <a:ext cx="1568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Agriculture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06343" y="5290853"/>
              <a:ext cx="1849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Groundwater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740310" y="563824"/>
              <a:ext cx="9634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POTW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31063" y="1668944"/>
              <a:ext cx="1133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Run Off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081872" y="6393676"/>
            <a:ext cx="37149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http://www.mountainland.org/utahlaketrailplan</a:t>
            </a:r>
            <a:endParaRPr lang="en-US" sz="1400" dirty="0"/>
          </a:p>
        </p:txBody>
      </p:sp>
      <p:sp>
        <p:nvSpPr>
          <p:cNvPr id="60" name="Right Arrow 59"/>
          <p:cNvSpPr/>
          <p:nvPr/>
        </p:nvSpPr>
        <p:spPr>
          <a:xfrm rot="20705277">
            <a:off x="729341" y="4656053"/>
            <a:ext cx="1899997" cy="865632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Air Deposition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037" name="Group 1036"/>
          <p:cNvGrpSpPr/>
          <p:nvPr/>
        </p:nvGrpSpPr>
        <p:grpSpPr>
          <a:xfrm>
            <a:off x="3039342" y="2829142"/>
            <a:ext cx="1140408" cy="793607"/>
            <a:chOff x="3086902" y="2787022"/>
            <a:chExt cx="1140408" cy="793607"/>
          </a:xfrm>
        </p:grpSpPr>
        <p:grpSp>
          <p:nvGrpSpPr>
            <p:cNvPr id="1035" name="Group 1034"/>
            <p:cNvGrpSpPr/>
            <p:nvPr/>
          </p:nvGrpSpPr>
          <p:grpSpPr>
            <a:xfrm>
              <a:off x="3086902" y="2787022"/>
              <a:ext cx="1078872" cy="793607"/>
              <a:chOff x="2515092" y="3001342"/>
              <a:chExt cx="1078872" cy="793607"/>
            </a:xfrm>
          </p:grpSpPr>
          <p:sp>
            <p:nvSpPr>
              <p:cNvPr id="1034" name="Curved Right Arrow 1033"/>
              <p:cNvSpPr/>
              <p:nvPr/>
            </p:nvSpPr>
            <p:spPr>
              <a:xfrm>
                <a:off x="2515092" y="3026014"/>
                <a:ext cx="385336" cy="76893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Curved Right Arrow 61"/>
              <p:cNvSpPr/>
              <p:nvPr/>
            </p:nvSpPr>
            <p:spPr>
              <a:xfrm rot="10800000">
                <a:off x="3208628" y="3001342"/>
                <a:ext cx="385336" cy="76893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3178625" y="2934551"/>
              <a:ext cx="10486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Phosphorus</a:t>
              </a:r>
            </a:p>
            <a:p>
              <a:r>
                <a:rPr lang="en-US" sz="1400" dirty="0" smtClean="0"/>
                <a:t>Recycling</a:t>
              </a:r>
              <a:endParaRPr lang="en-US" sz="1400" dirty="0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H="1" flipV="1">
            <a:off x="5081872" y="4775150"/>
            <a:ext cx="886735" cy="1308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322236" y="3429000"/>
            <a:ext cx="364774" cy="708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810000" y="989513"/>
            <a:ext cx="800691" cy="4774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323455" y="1899777"/>
            <a:ext cx="1201785" cy="5266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76121" y="6386552"/>
            <a:ext cx="146322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Santaquin</a:t>
            </a:r>
            <a:r>
              <a:rPr lang="en-US" sz="1400" dirty="0" smtClean="0"/>
              <a:t> Facility</a:t>
            </a:r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039342" y="6547564"/>
            <a:ext cx="542058" cy="56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655407" y="1466961"/>
            <a:ext cx="154593" cy="171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179750" y="2332593"/>
            <a:ext cx="143705" cy="187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203324" y="3452148"/>
            <a:ext cx="118912" cy="170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924347" y="4681564"/>
            <a:ext cx="157525" cy="158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410200" y="3923652"/>
            <a:ext cx="115039" cy="191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5562600" y="3923652"/>
            <a:ext cx="338854" cy="955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419600" y="5392638"/>
            <a:ext cx="152400" cy="129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4924347" y="5521685"/>
            <a:ext cx="157525" cy="132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581400" y="6477000"/>
            <a:ext cx="151303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Common\0Lab\Lab Director\Utah Lake\Rich\Utah Lake Education Day 2017\Presention Figures\Utah La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"/>
            <a:ext cx="5716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10690" y="727903"/>
            <a:ext cx="107632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Timpanogos</a:t>
            </a:r>
          </a:p>
          <a:p>
            <a:pPr algn="ctr"/>
            <a:r>
              <a:rPr lang="en-US" sz="1400" dirty="0" smtClean="0"/>
              <a:t>Facility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1638166"/>
            <a:ext cx="59586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Orem</a:t>
            </a:r>
          </a:p>
          <a:p>
            <a:r>
              <a:rPr lang="en-US" sz="1400" dirty="0" smtClean="0"/>
              <a:t>Plant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87010" y="3275112"/>
            <a:ext cx="115236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Provo Facility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01454" y="3662042"/>
            <a:ext cx="98135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Springville </a:t>
            </a:r>
          </a:p>
          <a:p>
            <a:pPr algn="ctr"/>
            <a:r>
              <a:rPr lang="en-US" sz="1400" dirty="0" smtClean="0"/>
              <a:t>Facility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8607" y="4644345"/>
            <a:ext cx="11472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Spanish Fork </a:t>
            </a:r>
          </a:p>
          <a:p>
            <a:pPr algn="ctr"/>
            <a:r>
              <a:rPr lang="en-US" sz="1400" dirty="0" smtClean="0"/>
              <a:t>Facility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27310" y="5342067"/>
            <a:ext cx="192290" cy="1011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90988" y="5034290"/>
            <a:ext cx="124341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Payson Facility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081872" y="5595610"/>
            <a:ext cx="48072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98182" y="5392638"/>
            <a:ext cx="62831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Salem</a:t>
            </a:r>
          </a:p>
          <a:p>
            <a:pPr algn="ctr"/>
            <a:r>
              <a:rPr lang="en-US" sz="1400" dirty="0" smtClean="0"/>
              <a:t>Ponds</a:t>
            </a:r>
            <a:endParaRPr lang="en-US" sz="1400" dirty="0"/>
          </a:p>
        </p:txBody>
      </p:sp>
      <p:grpSp>
        <p:nvGrpSpPr>
          <p:cNvPr id="1032" name="Group 1031"/>
          <p:cNvGrpSpPr/>
          <p:nvPr/>
        </p:nvGrpSpPr>
        <p:grpSpPr>
          <a:xfrm>
            <a:off x="6884557" y="361841"/>
            <a:ext cx="1880343" cy="5390677"/>
            <a:chOff x="7206343" y="361841"/>
            <a:chExt cx="1880343" cy="5390677"/>
          </a:xfrm>
        </p:grpSpPr>
        <p:sp>
          <p:nvSpPr>
            <p:cNvPr id="40" name="Right Arrow 39"/>
            <p:cNvSpPr/>
            <p:nvPr/>
          </p:nvSpPr>
          <p:spPr>
            <a:xfrm rot="10800000">
              <a:off x="7238999" y="361841"/>
              <a:ext cx="1747597" cy="86563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ight Arrow 40"/>
            <p:cNvSpPr/>
            <p:nvPr/>
          </p:nvSpPr>
          <p:spPr>
            <a:xfrm rot="10800000">
              <a:off x="7239000" y="1466961"/>
              <a:ext cx="1747597" cy="86563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0800000">
              <a:off x="7238998" y="2520178"/>
              <a:ext cx="1747597" cy="86563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Arrow 42"/>
            <p:cNvSpPr/>
            <p:nvPr/>
          </p:nvSpPr>
          <p:spPr>
            <a:xfrm rot="10800000">
              <a:off x="7238997" y="3815931"/>
              <a:ext cx="1747597" cy="86563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309276" y="2722161"/>
              <a:ext cx="17774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Storm Water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37630" y="4021097"/>
              <a:ext cx="1568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Agriculture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06343" y="5290853"/>
              <a:ext cx="1849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Groundwater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740310" y="563824"/>
              <a:ext cx="9634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POTW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31063" y="1668944"/>
              <a:ext cx="1133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Run Off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081872" y="6393676"/>
            <a:ext cx="37149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http://www.mountainland.org/utahlaketrailplan</a:t>
            </a:r>
            <a:endParaRPr lang="en-US" sz="1400" dirty="0"/>
          </a:p>
        </p:txBody>
      </p:sp>
      <p:sp>
        <p:nvSpPr>
          <p:cNvPr id="60" name="Right Arrow 59"/>
          <p:cNvSpPr/>
          <p:nvPr/>
        </p:nvSpPr>
        <p:spPr>
          <a:xfrm rot="20705277">
            <a:off x="729341" y="4656053"/>
            <a:ext cx="1899997" cy="865632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Air Deposition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037" name="Group 1036"/>
          <p:cNvGrpSpPr/>
          <p:nvPr/>
        </p:nvGrpSpPr>
        <p:grpSpPr>
          <a:xfrm>
            <a:off x="3039342" y="2829142"/>
            <a:ext cx="1140408" cy="793607"/>
            <a:chOff x="3086902" y="2787022"/>
            <a:chExt cx="1140408" cy="793607"/>
          </a:xfrm>
        </p:grpSpPr>
        <p:grpSp>
          <p:nvGrpSpPr>
            <p:cNvPr id="1035" name="Group 1034"/>
            <p:cNvGrpSpPr/>
            <p:nvPr/>
          </p:nvGrpSpPr>
          <p:grpSpPr>
            <a:xfrm>
              <a:off x="3086902" y="2787022"/>
              <a:ext cx="1078872" cy="793607"/>
              <a:chOff x="2515092" y="3001342"/>
              <a:chExt cx="1078872" cy="793607"/>
            </a:xfrm>
          </p:grpSpPr>
          <p:sp>
            <p:nvSpPr>
              <p:cNvPr id="1034" name="Curved Right Arrow 1033"/>
              <p:cNvSpPr/>
              <p:nvPr/>
            </p:nvSpPr>
            <p:spPr>
              <a:xfrm>
                <a:off x="2515092" y="3026014"/>
                <a:ext cx="385336" cy="76893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Curved Right Arrow 61"/>
              <p:cNvSpPr/>
              <p:nvPr/>
            </p:nvSpPr>
            <p:spPr>
              <a:xfrm rot="10800000">
                <a:off x="3208628" y="3001342"/>
                <a:ext cx="385336" cy="76893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3178625" y="2934551"/>
              <a:ext cx="10486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Phosphorus</a:t>
              </a:r>
            </a:p>
            <a:p>
              <a:r>
                <a:rPr lang="en-US" sz="1400" dirty="0" smtClean="0"/>
                <a:t>Recycling</a:t>
              </a:r>
              <a:endParaRPr lang="en-US" sz="1400" dirty="0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H="1" flipV="1">
            <a:off x="5081872" y="4775150"/>
            <a:ext cx="886735" cy="1308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322236" y="3429000"/>
            <a:ext cx="364774" cy="708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810000" y="989513"/>
            <a:ext cx="800691" cy="4774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323455" y="1899777"/>
            <a:ext cx="1201785" cy="5266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76121" y="6386552"/>
            <a:ext cx="146322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Santaquin</a:t>
            </a:r>
            <a:r>
              <a:rPr lang="en-US" sz="1400" dirty="0" smtClean="0"/>
              <a:t> Facility</a:t>
            </a:r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039342" y="6547564"/>
            <a:ext cx="542058" cy="56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655407" y="1466961"/>
            <a:ext cx="154593" cy="171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179750" y="2332593"/>
            <a:ext cx="143705" cy="187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203324" y="3452148"/>
            <a:ext cx="118912" cy="170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924347" y="4681564"/>
            <a:ext cx="157525" cy="158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410200" y="3923652"/>
            <a:ext cx="115039" cy="191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5562600" y="3923652"/>
            <a:ext cx="338854" cy="955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419600" y="5392638"/>
            <a:ext cx="152400" cy="129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4924347" y="5521685"/>
            <a:ext cx="157525" cy="132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581400" y="6477000"/>
            <a:ext cx="151303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Common\0Lab\Lab Director\Utah Lake\Rich\Utah Lake Education Day 2017\Presention Figures\Utah La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"/>
            <a:ext cx="5716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10690" y="727903"/>
            <a:ext cx="107632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Timpanogos</a:t>
            </a:r>
          </a:p>
          <a:p>
            <a:pPr algn="ctr"/>
            <a:r>
              <a:rPr lang="en-US" sz="1400" dirty="0" smtClean="0"/>
              <a:t>Facility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1638166"/>
            <a:ext cx="59586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Orem</a:t>
            </a:r>
          </a:p>
          <a:p>
            <a:r>
              <a:rPr lang="en-US" sz="1400" dirty="0" smtClean="0"/>
              <a:t>Plant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87010" y="3275112"/>
            <a:ext cx="115236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Provo Facility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01454" y="3662042"/>
            <a:ext cx="98135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Springville </a:t>
            </a:r>
          </a:p>
          <a:p>
            <a:pPr algn="ctr"/>
            <a:r>
              <a:rPr lang="en-US" sz="1400" dirty="0" smtClean="0"/>
              <a:t>Facility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8607" y="4644345"/>
            <a:ext cx="11472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Spanish Fork </a:t>
            </a:r>
          </a:p>
          <a:p>
            <a:pPr algn="ctr"/>
            <a:r>
              <a:rPr lang="en-US" sz="1400" dirty="0" smtClean="0"/>
              <a:t>Facility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27310" y="5342067"/>
            <a:ext cx="192290" cy="1011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90988" y="5034290"/>
            <a:ext cx="124341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Payson Facility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081872" y="5595610"/>
            <a:ext cx="48072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98182" y="5392638"/>
            <a:ext cx="62831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Salem</a:t>
            </a:r>
          </a:p>
          <a:p>
            <a:pPr algn="ctr"/>
            <a:r>
              <a:rPr lang="en-US" sz="1400" dirty="0" smtClean="0"/>
              <a:t>Ponds</a:t>
            </a:r>
            <a:endParaRPr lang="en-US" sz="1400" dirty="0"/>
          </a:p>
        </p:txBody>
      </p:sp>
      <p:grpSp>
        <p:nvGrpSpPr>
          <p:cNvPr id="1032" name="Group 1031"/>
          <p:cNvGrpSpPr/>
          <p:nvPr/>
        </p:nvGrpSpPr>
        <p:grpSpPr>
          <a:xfrm>
            <a:off x="6884557" y="361841"/>
            <a:ext cx="1880343" cy="5592661"/>
            <a:chOff x="7206343" y="361841"/>
            <a:chExt cx="1880343" cy="5592661"/>
          </a:xfrm>
        </p:grpSpPr>
        <p:sp>
          <p:nvSpPr>
            <p:cNvPr id="40" name="Right Arrow 39"/>
            <p:cNvSpPr/>
            <p:nvPr/>
          </p:nvSpPr>
          <p:spPr>
            <a:xfrm rot="10800000">
              <a:off x="7238999" y="361841"/>
              <a:ext cx="1747597" cy="86563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ight Arrow 40"/>
            <p:cNvSpPr/>
            <p:nvPr/>
          </p:nvSpPr>
          <p:spPr>
            <a:xfrm rot="10800000">
              <a:off x="7239000" y="1466961"/>
              <a:ext cx="1747597" cy="86563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0800000">
              <a:off x="7238998" y="2520178"/>
              <a:ext cx="1747597" cy="86563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Arrow 42"/>
            <p:cNvSpPr/>
            <p:nvPr/>
          </p:nvSpPr>
          <p:spPr>
            <a:xfrm rot="10800000">
              <a:off x="7238997" y="3815931"/>
              <a:ext cx="1747597" cy="86563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/>
            <p:cNvSpPr/>
            <p:nvPr/>
          </p:nvSpPr>
          <p:spPr>
            <a:xfrm rot="10800000">
              <a:off x="7206343" y="5088870"/>
              <a:ext cx="1747597" cy="86563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309276" y="2722161"/>
              <a:ext cx="17774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Storm Water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37630" y="4021097"/>
              <a:ext cx="1568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Agriculture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06343" y="5290853"/>
              <a:ext cx="1849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Groundwater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740310" y="563824"/>
              <a:ext cx="9634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POTW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31063" y="1668944"/>
              <a:ext cx="1133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Run Off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081872" y="6393676"/>
            <a:ext cx="37149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http://www.mountainland.org/utahlaketrailplan</a:t>
            </a:r>
            <a:endParaRPr lang="en-US" sz="1400" dirty="0"/>
          </a:p>
        </p:txBody>
      </p:sp>
      <p:sp>
        <p:nvSpPr>
          <p:cNvPr id="60" name="Right Arrow 59"/>
          <p:cNvSpPr/>
          <p:nvPr/>
        </p:nvSpPr>
        <p:spPr>
          <a:xfrm rot="20705277">
            <a:off x="729341" y="4656053"/>
            <a:ext cx="1899997" cy="865632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Air Deposition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037" name="Group 1036"/>
          <p:cNvGrpSpPr/>
          <p:nvPr/>
        </p:nvGrpSpPr>
        <p:grpSpPr>
          <a:xfrm>
            <a:off x="3039342" y="2829142"/>
            <a:ext cx="1140408" cy="793607"/>
            <a:chOff x="3086902" y="2787022"/>
            <a:chExt cx="1140408" cy="793607"/>
          </a:xfrm>
        </p:grpSpPr>
        <p:grpSp>
          <p:nvGrpSpPr>
            <p:cNvPr id="1035" name="Group 1034"/>
            <p:cNvGrpSpPr/>
            <p:nvPr/>
          </p:nvGrpSpPr>
          <p:grpSpPr>
            <a:xfrm>
              <a:off x="3086902" y="2787022"/>
              <a:ext cx="1078872" cy="793607"/>
              <a:chOff x="2515092" y="3001342"/>
              <a:chExt cx="1078872" cy="793607"/>
            </a:xfrm>
          </p:grpSpPr>
          <p:sp>
            <p:nvSpPr>
              <p:cNvPr id="1034" name="Curved Right Arrow 1033"/>
              <p:cNvSpPr/>
              <p:nvPr/>
            </p:nvSpPr>
            <p:spPr>
              <a:xfrm>
                <a:off x="2515092" y="3026014"/>
                <a:ext cx="385336" cy="76893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Curved Right Arrow 61"/>
              <p:cNvSpPr/>
              <p:nvPr/>
            </p:nvSpPr>
            <p:spPr>
              <a:xfrm rot="10800000">
                <a:off x="3208628" y="3001342"/>
                <a:ext cx="385336" cy="76893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3178625" y="2934551"/>
              <a:ext cx="10486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Phosphorus</a:t>
              </a:r>
            </a:p>
            <a:p>
              <a:r>
                <a:rPr lang="en-US" sz="1400" dirty="0" smtClean="0"/>
                <a:t>Recycling</a:t>
              </a:r>
              <a:endParaRPr lang="en-US" sz="1400" dirty="0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H="1" flipV="1">
            <a:off x="5081872" y="4775150"/>
            <a:ext cx="886735" cy="1308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322236" y="3429000"/>
            <a:ext cx="364774" cy="708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810000" y="989513"/>
            <a:ext cx="800691" cy="4774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323455" y="1899777"/>
            <a:ext cx="1201785" cy="5266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76121" y="6386552"/>
            <a:ext cx="146322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Santaquin</a:t>
            </a:r>
            <a:r>
              <a:rPr lang="en-US" sz="1400" dirty="0" smtClean="0"/>
              <a:t> Facility</a:t>
            </a:r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039342" y="6547564"/>
            <a:ext cx="542058" cy="56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655407" y="1466961"/>
            <a:ext cx="154593" cy="171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179750" y="2332593"/>
            <a:ext cx="143705" cy="187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203324" y="3452148"/>
            <a:ext cx="118912" cy="170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924347" y="4681564"/>
            <a:ext cx="157525" cy="158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410200" y="3923652"/>
            <a:ext cx="115039" cy="191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5562600" y="3923652"/>
            <a:ext cx="338854" cy="955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419600" y="5392638"/>
            <a:ext cx="152400" cy="129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4924347" y="5521685"/>
            <a:ext cx="157525" cy="132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581400" y="6477000"/>
            <a:ext cx="151303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Common\0Lab\Lab Director\Utah Lake\Rich\Utah Lake Education Day 2017\Presention Figures\Utah La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"/>
            <a:ext cx="5716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10690" y="727903"/>
            <a:ext cx="107632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Timpanogos</a:t>
            </a:r>
          </a:p>
          <a:p>
            <a:pPr algn="ctr"/>
            <a:r>
              <a:rPr lang="en-US" sz="1400" dirty="0" smtClean="0"/>
              <a:t>Facility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1638166"/>
            <a:ext cx="59586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Orem</a:t>
            </a:r>
          </a:p>
          <a:p>
            <a:r>
              <a:rPr lang="en-US" sz="1400" dirty="0" smtClean="0"/>
              <a:t>Plant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87010" y="3275112"/>
            <a:ext cx="115236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Provo Facility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01454" y="3662042"/>
            <a:ext cx="98135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Springville </a:t>
            </a:r>
          </a:p>
          <a:p>
            <a:pPr algn="ctr"/>
            <a:r>
              <a:rPr lang="en-US" sz="1400" dirty="0" smtClean="0"/>
              <a:t>Facility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8607" y="4644345"/>
            <a:ext cx="11472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Spanish Fork </a:t>
            </a:r>
          </a:p>
          <a:p>
            <a:pPr algn="ctr"/>
            <a:r>
              <a:rPr lang="en-US" sz="1400" dirty="0" smtClean="0"/>
              <a:t>Facility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27310" y="5342067"/>
            <a:ext cx="192290" cy="1011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90988" y="5034290"/>
            <a:ext cx="124341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Payson Facility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081872" y="5595610"/>
            <a:ext cx="48072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98182" y="5392638"/>
            <a:ext cx="62831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Salem</a:t>
            </a:r>
          </a:p>
          <a:p>
            <a:pPr algn="ctr"/>
            <a:r>
              <a:rPr lang="en-US" sz="1400" dirty="0" smtClean="0"/>
              <a:t>Ponds</a:t>
            </a:r>
            <a:endParaRPr lang="en-US" sz="1400" dirty="0"/>
          </a:p>
        </p:txBody>
      </p:sp>
      <p:grpSp>
        <p:nvGrpSpPr>
          <p:cNvPr id="1032" name="Group 1031"/>
          <p:cNvGrpSpPr/>
          <p:nvPr/>
        </p:nvGrpSpPr>
        <p:grpSpPr>
          <a:xfrm>
            <a:off x="6884557" y="361841"/>
            <a:ext cx="1880343" cy="5592661"/>
            <a:chOff x="7206343" y="361841"/>
            <a:chExt cx="1880343" cy="5592661"/>
          </a:xfrm>
        </p:grpSpPr>
        <p:sp>
          <p:nvSpPr>
            <p:cNvPr id="40" name="Right Arrow 39"/>
            <p:cNvSpPr/>
            <p:nvPr/>
          </p:nvSpPr>
          <p:spPr>
            <a:xfrm rot="10800000">
              <a:off x="7238999" y="361841"/>
              <a:ext cx="1747597" cy="86563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ight Arrow 40"/>
            <p:cNvSpPr/>
            <p:nvPr/>
          </p:nvSpPr>
          <p:spPr>
            <a:xfrm rot="10800000">
              <a:off x="7239000" y="1466961"/>
              <a:ext cx="1747597" cy="86563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0800000">
              <a:off x="7238998" y="2520178"/>
              <a:ext cx="1747597" cy="86563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Arrow 42"/>
            <p:cNvSpPr/>
            <p:nvPr/>
          </p:nvSpPr>
          <p:spPr>
            <a:xfrm rot="10800000">
              <a:off x="7238997" y="3815931"/>
              <a:ext cx="1747597" cy="86563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/>
            <p:cNvSpPr/>
            <p:nvPr/>
          </p:nvSpPr>
          <p:spPr>
            <a:xfrm rot="10800000">
              <a:off x="7206343" y="5088870"/>
              <a:ext cx="1747597" cy="86563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309276" y="2722161"/>
              <a:ext cx="17774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Storm Water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37630" y="4021097"/>
              <a:ext cx="1568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Agriculture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06343" y="5290853"/>
              <a:ext cx="1849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Groundwater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740310" y="563824"/>
              <a:ext cx="9634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POTW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31063" y="1668944"/>
              <a:ext cx="1133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Run Off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081872" y="6393676"/>
            <a:ext cx="37149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http://www.mountainland.org/utahlaketrailplan</a:t>
            </a:r>
            <a:endParaRPr lang="en-US" sz="1400" dirty="0"/>
          </a:p>
        </p:txBody>
      </p:sp>
      <p:grpSp>
        <p:nvGrpSpPr>
          <p:cNvPr id="1033" name="Group 1032"/>
          <p:cNvGrpSpPr/>
          <p:nvPr/>
        </p:nvGrpSpPr>
        <p:grpSpPr>
          <a:xfrm>
            <a:off x="1008267" y="3414152"/>
            <a:ext cx="1747597" cy="865632"/>
            <a:chOff x="1176816" y="3920905"/>
            <a:chExt cx="1747597" cy="865632"/>
          </a:xfrm>
        </p:grpSpPr>
        <p:sp>
          <p:nvSpPr>
            <p:cNvPr id="54" name="Right Arrow 53"/>
            <p:cNvSpPr/>
            <p:nvPr/>
          </p:nvSpPr>
          <p:spPr>
            <a:xfrm rot="12659464">
              <a:off x="1176816" y="3920905"/>
              <a:ext cx="1747597" cy="865632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859464">
              <a:off x="1753322" y="4122888"/>
              <a:ext cx="764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Carp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Right Arrow 59"/>
          <p:cNvSpPr/>
          <p:nvPr/>
        </p:nvSpPr>
        <p:spPr>
          <a:xfrm rot="20705277">
            <a:off x="729341" y="4656053"/>
            <a:ext cx="1899997" cy="865632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Air Deposition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037" name="Group 1036"/>
          <p:cNvGrpSpPr/>
          <p:nvPr/>
        </p:nvGrpSpPr>
        <p:grpSpPr>
          <a:xfrm>
            <a:off x="3039342" y="2829142"/>
            <a:ext cx="1140408" cy="793607"/>
            <a:chOff x="3086902" y="2787022"/>
            <a:chExt cx="1140408" cy="793607"/>
          </a:xfrm>
        </p:grpSpPr>
        <p:grpSp>
          <p:nvGrpSpPr>
            <p:cNvPr id="1035" name="Group 1034"/>
            <p:cNvGrpSpPr/>
            <p:nvPr/>
          </p:nvGrpSpPr>
          <p:grpSpPr>
            <a:xfrm>
              <a:off x="3086902" y="2787022"/>
              <a:ext cx="1078872" cy="793607"/>
              <a:chOff x="2515092" y="3001342"/>
              <a:chExt cx="1078872" cy="793607"/>
            </a:xfrm>
          </p:grpSpPr>
          <p:sp>
            <p:nvSpPr>
              <p:cNvPr id="1034" name="Curved Right Arrow 1033"/>
              <p:cNvSpPr/>
              <p:nvPr/>
            </p:nvSpPr>
            <p:spPr>
              <a:xfrm>
                <a:off x="2515092" y="3026014"/>
                <a:ext cx="385336" cy="76893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Curved Right Arrow 61"/>
              <p:cNvSpPr/>
              <p:nvPr/>
            </p:nvSpPr>
            <p:spPr>
              <a:xfrm rot="10800000">
                <a:off x="3208628" y="3001342"/>
                <a:ext cx="385336" cy="76893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3178625" y="2934551"/>
              <a:ext cx="10486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Phosphorus</a:t>
              </a:r>
            </a:p>
            <a:p>
              <a:r>
                <a:rPr lang="en-US" sz="1400" dirty="0" smtClean="0"/>
                <a:t>Recycling</a:t>
              </a:r>
              <a:endParaRPr lang="en-US" sz="1400" dirty="0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H="1" flipV="1">
            <a:off x="5081872" y="4775150"/>
            <a:ext cx="886735" cy="1308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322236" y="3429000"/>
            <a:ext cx="364774" cy="708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810000" y="989513"/>
            <a:ext cx="800691" cy="4774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323455" y="1899777"/>
            <a:ext cx="1201785" cy="5266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76121" y="6386552"/>
            <a:ext cx="146322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Santaquin</a:t>
            </a:r>
            <a:r>
              <a:rPr lang="en-US" sz="1400" dirty="0" smtClean="0"/>
              <a:t> Facility</a:t>
            </a:r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039342" y="6547564"/>
            <a:ext cx="542058" cy="56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655407" y="1466961"/>
            <a:ext cx="154593" cy="171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179750" y="2332593"/>
            <a:ext cx="143705" cy="187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203324" y="3452148"/>
            <a:ext cx="118912" cy="170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924347" y="4681564"/>
            <a:ext cx="157525" cy="158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410200" y="3923652"/>
            <a:ext cx="115039" cy="191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5562600" y="3923652"/>
            <a:ext cx="338854" cy="955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419600" y="5392638"/>
            <a:ext cx="152400" cy="129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4924347" y="5521685"/>
            <a:ext cx="157525" cy="132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581400" y="6477000"/>
            <a:ext cx="151303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 rot="626870">
            <a:off x="957482" y="265433"/>
            <a:ext cx="1918342" cy="924940"/>
            <a:chOff x="1176816" y="3920905"/>
            <a:chExt cx="1820219" cy="865632"/>
          </a:xfrm>
        </p:grpSpPr>
        <p:sp>
          <p:nvSpPr>
            <p:cNvPr id="70" name="Right Arrow 69"/>
            <p:cNvSpPr/>
            <p:nvPr/>
          </p:nvSpPr>
          <p:spPr>
            <a:xfrm rot="12659464">
              <a:off x="1176816" y="3920905"/>
              <a:ext cx="1747597" cy="865632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 rot="1859464">
              <a:off x="1276031" y="4123329"/>
              <a:ext cx="172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Jordan River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0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Common\0Lab\Lab Director\Utah Lake\Rich\Utah Lake Education Day 2017\Presention Figures\Utah La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"/>
            <a:ext cx="5716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10690" y="727903"/>
            <a:ext cx="107632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Timpanogos</a:t>
            </a:r>
          </a:p>
          <a:p>
            <a:pPr algn="ctr"/>
            <a:r>
              <a:rPr lang="en-US" sz="1400" dirty="0" smtClean="0"/>
              <a:t>Facility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1638166"/>
            <a:ext cx="59586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Orem</a:t>
            </a:r>
          </a:p>
          <a:p>
            <a:r>
              <a:rPr lang="en-US" sz="1400" dirty="0" smtClean="0"/>
              <a:t>Plant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87010" y="3275112"/>
            <a:ext cx="115236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Provo Facility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01454" y="3662042"/>
            <a:ext cx="98135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Springville </a:t>
            </a:r>
          </a:p>
          <a:p>
            <a:pPr algn="ctr"/>
            <a:r>
              <a:rPr lang="en-US" sz="1400" dirty="0" smtClean="0"/>
              <a:t>Facility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8607" y="4644345"/>
            <a:ext cx="11472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Spanish Fork </a:t>
            </a:r>
          </a:p>
          <a:p>
            <a:pPr algn="ctr"/>
            <a:r>
              <a:rPr lang="en-US" sz="1400" dirty="0" smtClean="0"/>
              <a:t>Facility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27310" y="5342067"/>
            <a:ext cx="192290" cy="1011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90988" y="5034290"/>
            <a:ext cx="124341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Payson Facility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081872" y="5595610"/>
            <a:ext cx="48072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98182" y="5392638"/>
            <a:ext cx="62831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Salem</a:t>
            </a:r>
          </a:p>
          <a:p>
            <a:pPr algn="ctr"/>
            <a:r>
              <a:rPr lang="en-US" sz="1400" dirty="0" smtClean="0"/>
              <a:t>Ponds</a:t>
            </a:r>
            <a:endParaRPr lang="en-US" sz="1400" dirty="0"/>
          </a:p>
        </p:txBody>
      </p:sp>
      <p:grpSp>
        <p:nvGrpSpPr>
          <p:cNvPr id="1032" name="Group 1031"/>
          <p:cNvGrpSpPr/>
          <p:nvPr/>
        </p:nvGrpSpPr>
        <p:grpSpPr>
          <a:xfrm>
            <a:off x="6884557" y="361841"/>
            <a:ext cx="1880343" cy="5592661"/>
            <a:chOff x="7206343" y="361841"/>
            <a:chExt cx="1880343" cy="5592661"/>
          </a:xfrm>
        </p:grpSpPr>
        <p:sp>
          <p:nvSpPr>
            <p:cNvPr id="40" name="Right Arrow 39"/>
            <p:cNvSpPr/>
            <p:nvPr/>
          </p:nvSpPr>
          <p:spPr>
            <a:xfrm rot="10800000">
              <a:off x="7238999" y="361841"/>
              <a:ext cx="1747597" cy="86563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ight Arrow 40"/>
            <p:cNvSpPr/>
            <p:nvPr/>
          </p:nvSpPr>
          <p:spPr>
            <a:xfrm rot="10800000">
              <a:off x="7239000" y="1466961"/>
              <a:ext cx="1747597" cy="86563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0800000">
              <a:off x="7238998" y="2520178"/>
              <a:ext cx="1747597" cy="86563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Arrow 42"/>
            <p:cNvSpPr/>
            <p:nvPr/>
          </p:nvSpPr>
          <p:spPr>
            <a:xfrm rot="10800000">
              <a:off x="7238997" y="3815931"/>
              <a:ext cx="1747597" cy="86563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/>
            <p:cNvSpPr/>
            <p:nvPr/>
          </p:nvSpPr>
          <p:spPr>
            <a:xfrm rot="10800000">
              <a:off x="7206343" y="5088870"/>
              <a:ext cx="1747597" cy="865632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309276" y="2722161"/>
              <a:ext cx="17774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Storm Water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37630" y="4021097"/>
              <a:ext cx="1568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Agriculture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06343" y="5290853"/>
              <a:ext cx="1849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Groundwater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740310" y="563824"/>
              <a:ext cx="9634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POTW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31063" y="1668944"/>
              <a:ext cx="1133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Run Off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081872" y="6393676"/>
            <a:ext cx="37149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http://www.mountainland.org/utahlaketrailplan</a:t>
            </a:r>
            <a:endParaRPr lang="en-US" sz="1400" dirty="0"/>
          </a:p>
        </p:txBody>
      </p:sp>
      <p:grpSp>
        <p:nvGrpSpPr>
          <p:cNvPr id="1033" name="Group 1032"/>
          <p:cNvGrpSpPr/>
          <p:nvPr/>
        </p:nvGrpSpPr>
        <p:grpSpPr>
          <a:xfrm>
            <a:off x="1008267" y="3414152"/>
            <a:ext cx="1747597" cy="865632"/>
            <a:chOff x="1176816" y="3920905"/>
            <a:chExt cx="1747597" cy="865632"/>
          </a:xfrm>
        </p:grpSpPr>
        <p:sp>
          <p:nvSpPr>
            <p:cNvPr id="54" name="Right Arrow 53"/>
            <p:cNvSpPr/>
            <p:nvPr/>
          </p:nvSpPr>
          <p:spPr>
            <a:xfrm rot="12659464">
              <a:off x="1176816" y="3920905"/>
              <a:ext cx="1747597" cy="865632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859464">
              <a:off x="1753322" y="4122888"/>
              <a:ext cx="764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Carp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Right Arrow 59"/>
          <p:cNvSpPr/>
          <p:nvPr/>
        </p:nvSpPr>
        <p:spPr>
          <a:xfrm rot="20705277">
            <a:off x="729341" y="4656053"/>
            <a:ext cx="1899997" cy="865632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Air Deposition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037" name="Group 1036"/>
          <p:cNvGrpSpPr/>
          <p:nvPr/>
        </p:nvGrpSpPr>
        <p:grpSpPr>
          <a:xfrm>
            <a:off x="3039342" y="2829142"/>
            <a:ext cx="1140408" cy="793607"/>
            <a:chOff x="3086902" y="2787022"/>
            <a:chExt cx="1140408" cy="793607"/>
          </a:xfrm>
        </p:grpSpPr>
        <p:grpSp>
          <p:nvGrpSpPr>
            <p:cNvPr id="1035" name="Group 1034"/>
            <p:cNvGrpSpPr/>
            <p:nvPr/>
          </p:nvGrpSpPr>
          <p:grpSpPr>
            <a:xfrm>
              <a:off x="3086902" y="2787022"/>
              <a:ext cx="1078872" cy="793607"/>
              <a:chOff x="2515092" y="3001342"/>
              <a:chExt cx="1078872" cy="793607"/>
            </a:xfrm>
          </p:grpSpPr>
          <p:sp>
            <p:nvSpPr>
              <p:cNvPr id="1034" name="Curved Right Arrow 1033"/>
              <p:cNvSpPr/>
              <p:nvPr/>
            </p:nvSpPr>
            <p:spPr>
              <a:xfrm>
                <a:off x="2515092" y="3026014"/>
                <a:ext cx="385336" cy="76893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Curved Right Arrow 61"/>
              <p:cNvSpPr/>
              <p:nvPr/>
            </p:nvSpPr>
            <p:spPr>
              <a:xfrm rot="10800000">
                <a:off x="3208628" y="3001342"/>
                <a:ext cx="385336" cy="76893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3178625" y="2934551"/>
              <a:ext cx="10486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Phosphorus</a:t>
              </a:r>
            </a:p>
            <a:p>
              <a:r>
                <a:rPr lang="en-US" sz="1400" dirty="0" smtClean="0"/>
                <a:t>Recycling</a:t>
              </a:r>
              <a:endParaRPr lang="en-US" sz="1400" dirty="0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H="1" flipV="1">
            <a:off x="5081872" y="4775150"/>
            <a:ext cx="886735" cy="1308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322236" y="3429000"/>
            <a:ext cx="364774" cy="708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810000" y="989513"/>
            <a:ext cx="800691" cy="4774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323455" y="1899777"/>
            <a:ext cx="1201785" cy="5266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76121" y="6386552"/>
            <a:ext cx="146322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Santaquin</a:t>
            </a:r>
            <a:r>
              <a:rPr lang="en-US" sz="1400" dirty="0" smtClean="0"/>
              <a:t> Facility</a:t>
            </a:r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039342" y="6547564"/>
            <a:ext cx="542058" cy="56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655407" y="1466961"/>
            <a:ext cx="154593" cy="171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179750" y="2332593"/>
            <a:ext cx="143705" cy="187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203324" y="3452148"/>
            <a:ext cx="118912" cy="170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924347" y="4681564"/>
            <a:ext cx="157525" cy="158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410200" y="3923652"/>
            <a:ext cx="115039" cy="191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5562600" y="3923652"/>
            <a:ext cx="338854" cy="955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419600" y="5392638"/>
            <a:ext cx="152400" cy="129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4924347" y="5521685"/>
            <a:ext cx="157525" cy="132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581400" y="6477000"/>
            <a:ext cx="151303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 rot="626870">
            <a:off x="957482" y="265433"/>
            <a:ext cx="1918342" cy="924940"/>
            <a:chOff x="1176816" y="3920905"/>
            <a:chExt cx="1820219" cy="865632"/>
          </a:xfrm>
        </p:grpSpPr>
        <p:sp>
          <p:nvSpPr>
            <p:cNvPr id="70" name="Right Arrow 69"/>
            <p:cNvSpPr/>
            <p:nvPr/>
          </p:nvSpPr>
          <p:spPr>
            <a:xfrm rot="12659464">
              <a:off x="1176816" y="3920905"/>
              <a:ext cx="1747597" cy="865632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 rot="1859464">
              <a:off x="1276031" y="4123329"/>
              <a:ext cx="1721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Jordan River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65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Common\0Lab\Lab Director\Utah Lake\Rich\Utah Lake Education Day 2017\Presention Figures\Utah La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716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6477000"/>
            <a:ext cx="37149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http://www.mountainland.org/utahlaketrailplan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864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Loop-the-Loop Question</a:t>
            </a:r>
            <a:endParaRPr lang="en-US" dirty="0"/>
          </a:p>
        </p:txBody>
      </p:sp>
      <p:pic>
        <p:nvPicPr>
          <p:cNvPr id="1026" name="Picture 2" descr="enter image description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410325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69414" y="5082956"/>
                <a:ext cx="210602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14" y="5082956"/>
                <a:ext cx="2106026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69414" y="5729287"/>
                <a:ext cx="1370440" cy="459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skw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14" y="5729287"/>
                <a:ext cx="1370440" cy="459934"/>
              </a:xfrm>
              <a:prstGeom prst="rect">
                <a:avLst/>
              </a:prstGeom>
              <a:blipFill rotWithShape="0">
                <a:blip r:embed="rId4"/>
                <a:stretch>
                  <a:fillRect t="-117333" r="-34375" b="-18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6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Common\0Lab\Lab Director\Utah Lake\Rich\Utah Lake Education Day 2017\Presention Figures\Utah La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"/>
            <a:ext cx="5716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32234" y="469577"/>
            <a:ext cx="123873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American Fork</a:t>
            </a:r>
          </a:p>
          <a:p>
            <a:pPr algn="ctr"/>
            <a:r>
              <a:rPr lang="en-US" sz="1400" dirty="0" smtClean="0"/>
              <a:t>Facility</a:t>
            </a:r>
          </a:p>
          <a:p>
            <a:pPr algn="ctr"/>
            <a:r>
              <a:rPr lang="en-US" sz="1400" dirty="0" smtClean="0"/>
              <a:t>1953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5081872" y="6393676"/>
            <a:ext cx="37149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http://www.mountainland.org/utahlaketrailplan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53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Common\0Lab\Lab Director\Utah Lake\Rich\Utah Lake Education Day 2017\Presention Figures\Utah La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"/>
            <a:ext cx="5716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32234" y="469577"/>
            <a:ext cx="123873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American Fork</a:t>
            </a:r>
          </a:p>
          <a:p>
            <a:pPr algn="ctr"/>
            <a:r>
              <a:rPr lang="en-US" sz="1400" dirty="0" smtClean="0"/>
              <a:t>Facility</a:t>
            </a:r>
          </a:p>
          <a:p>
            <a:pPr algn="ctr"/>
            <a:r>
              <a:rPr lang="en-US" sz="1400" dirty="0" smtClean="0"/>
              <a:t>1953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68607" y="3917870"/>
            <a:ext cx="981359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Springville </a:t>
            </a:r>
          </a:p>
          <a:p>
            <a:pPr algn="ctr"/>
            <a:r>
              <a:rPr lang="en-US" sz="1400" dirty="0" smtClean="0"/>
              <a:t>Facility</a:t>
            </a:r>
          </a:p>
          <a:p>
            <a:pPr algn="ctr"/>
            <a:r>
              <a:rPr lang="en-US" sz="1400" dirty="0"/>
              <a:t> </a:t>
            </a:r>
            <a:r>
              <a:rPr lang="en-US" sz="1400" dirty="0" smtClean="0"/>
              <a:t>1955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81872" y="6393676"/>
            <a:ext cx="37149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http://www.mountainland.org/utahlaketrailplan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2457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Common\0Lab\Lab Director\Utah Lake\Rich\Utah Lake Education Day 2017\Presention Figures\Utah La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"/>
            <a:ext cx="5716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32234" y="469577"/>
            <a:ext cx="123873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American Fork</a:t>
            </a:r>
          </a:p>
          <a:p>
            <a:pPr algn="ctr"/>
            <a:r>
              <a:rPr lang="en-US" sz="1400" dirty="0" smtClean="0"/>
              <a:t>Facility</a:t>
            </a:r>
          </a:p>
          <a:p>
            <a:pPr algn="ctr"/>
            <a:r>
              <a:rPr lang="en-US" sz="1400" dirty="0" smtClean="0"/>
              <a:t>1953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467719" y="1958877"/>
            <a:ext cx="73129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Orem</a:t>
            </a:r>
          </a:p>
          <a:p>
            <a:pPr algn="ctr"/>
            <a:r>
              <a:rPr lang="en-US" sz="1400" dirty="0" smtClean="0"/>
              <a:t>Facility </a:t>
            </a:r>
          </a:p>
          <a:p>
            <a:pPr algn="ctr"/>
            <a:r>
              <a:rPr lang="en-US" sz="1400" dirty="0" smtClean="0"/>
              <a:t>1958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87010" y="3275112"/>
            <a:ext cx="115236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Provo Facility</a:t>
            </a:r>
          </a:p>
          <a:p>
            <a:pPr algn="ctr"/>
            <a:r>
              <a:rPr lang="en-US" sz="1400" dirty="0" smtClean="0"/>
              <a:t>1957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68607" y="3917870"/>
            <a:ext cx="981359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Springville </a:t>
            </a:r>
          </a:p>
          <a:p>
            <a:pPr algn="ctr"/>
            <a:r>
              <a:rPr lang="en-US" sz="1400" dirty="0" smtClean="0"/>
              <a:t>Facility</a:t>
            </a:r>
          </a:p>
          <a:p>
            <a:pPr algn="ctr"/>
            <a:r>
              <a:rPr lang="en-US" sz="1400" dirty="0" smtClean="0"/>
              <a:t>1955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8607" y="4740275"/>
            <a:ext cx="11472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Spanish Fork </a:t>
            </a:r>
          </a:p>
          <a:p>
            <a:pPr algn="ctr"/>
            <a:r>
              <a:rPr lang="en-US" sz="1400" dirty="0" smtClean="0"/>
              <a:t>Facility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5081872" y="6393676"/>
            <a:ext cx="37149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http://www.mountainland.org/utahlaketrailplan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5111801" y="866169"/>
            <a:ext cx="128368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Pleasant Grove</a:t>
            </a:r>
          </a:p>
          <a:p>
            <a:pPr algn="ctr"/>
            <a:r>
              <a:rPr lang="en-US" sz="1400" dirty="0" smtClean="0"/>
              <a:t>Facility</a:t>
            </a:r>
          </a:p>
          <a:p>
            <a:pPr algn="ctr"/>
            <a:r>
              <a:rPr lang="en-US" sz="1400" dirty="0" smtClean="0"/>
              <a:t>1958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616424" y="304800"/>
            <a:ext cx="69121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Lehi</a:t>
            </a:r>
          </a:p>
          <a:p>
            <a:pPr algn="ctr"/>
            <a:r>
              <a:rPr lang="en-US" sz="1400" dirty="0" smtClean="0"/>
              <a:t>Facility</a:t>
            </a:r>
          </a:p>
          <a:p>
            <a:pPr algn="ctr"/>
            <a:r>
              <a:rPr lang="en-US" sz="1400" dirty="0" smtClean="0"/>
              <a:t>1958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734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75925" y="0"/>
            <a:ext cx="7277099" cy="6858000"/>
            <a:chOff x="975925" y="0"/>
            <a:chExt cx="7277099" cy="6858000"/>
          </a:xfrm>
        </p:grpSpPr>
        <p:grpSp>
          <p:nvGrpSpPr>
            <p:cNvPr id="10" name="Group 9"/>
            <p:cNvGrpSpPr/>
            <p:nvPr/>
          </p:nvGrpSpPr>
          <p:grpSpPr>
            <a:xfrm>
              <a:off x="975925" y="0"/>
              <a:ext cx="7277099" cy="6858000"/>
              <a:chOff x="1028701" y="0"/>
              <a:chExt cx="7277099" cy="6858000"/>
            </a:xfrm>
          </p:grpSpPr>
          <p:grpSp>
            <p:nvGrpSpPr>
              <p:cNvPr id="1036" name="Group 1035"/>
              <p:cNvGrpSpPr/>
              <p:nvPr/>
            </p:nvGrpSpPr>
            <p:grpSpPr>
              <a:xfrm>
                <a:off x="1028701" y="0"/>
                <a:ext cx="7277099" cy="6858000"/>
                <a:chOff x="1028701" y="0"/>
                <a:chExt cx="7277099" cy="6858000"/>
              </a:xfrm>
            </p:grpSpPr>
            <p:grpSp>
              <p:nvGrpSpPr>
                <p:cNvPr id="1034" name="Group 1033"/>
                <p:cNvGrpSpPr/>
                <p:nvPr/>
              </p:nvGrpSpPr>
              <p:grpSpPr>
                <a:xfrm>
                  <a:off x="1028701" y="0"/>
                  <a:ext cx="7277099" cy="6858000"/>
                  <a:chOff x="1028701" y="0"/>
                  <a:chExt cx="7277099" cy="6858000"/>
                </a:xfrm>
              </p:grpSpPr>
              <p:pic>
                <p:nvPicPr>
                  <p:cNvPr id="1026" name="Picture 2" descr="C:\Users\bselck\Downloads\Presentation\Utah.jpeg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28701" y="0"/>
                    <a:ext cx="6857999" cy="6858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5105400" y="0"/>
                    <a:ext cx="3200400" cy="1295400"/>
                    <a:chOff x="5105400" y="0"/>
                    <a:chExt cx="3200400" cy="1295400"/>
                  </a:xfrm>
                </p:grpSpPr>
                <p:sp>
                  <p:nvSpPr>
                    <p:cNvPr id="4" name="Oval 3"/>
                    <p:cNvSpPr/>
                    <p:nvPr/>
                  </p:nvSpPr>
                  <p:spPr>
                    <a:xfrm>
                      <a:off x="5105400" y="0"/>
                      <a:ext cx="3200400" cy="12954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" name="TextBox 4"/>
                    <p:cNvSpPr txBox="1"/>
                    <p:nvPr/>
                  </p:nvSpPr>
                  <p:spPr>
                    <a:xfrm>
                      <a:off x="5916345" y="0"/>
                      <a:ext cx="1624034" cy="120032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7200" dirty="0" smtClean="0"/>
                        <a:t>EPA</a:t>
                      </a:r>
                      <a:endParaRPr lang="en-US" sz="7200" dirty="0"/>
                    </a:p>
                  </p:txBody>
                </p:sp>
              </p:grpSp>
            </p:grpSp>
            <p:grpSp>
              <p:nvGrpSpPr>
                <p:cNvPr id="1035" name="Group 1034"/>
                <p:cNvGrpSpPr/>
                <p:nvPr/>
              </p:nvGrpSpPr>
              <p:grpSpPr>
                <a:xfrm>
                  <a:off x="1986141" y="1066800"/>
                  <a:ext cx="4964078" cy="3132736"/>
                  <a:chOff x="1986141" y="1066800"/>
                  <a:chExt cx="4964078" cy="3132736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1986141" y="1501527"/>
                    <a:ext cx="3200400" cy="1295400"/>
                    <a:chOff x="2715945" y="1828800"/>
                    <a:chExt cx="3200400" cy="1295400"/>
                  </a:xfrm>
                </p:grpSpPr>
                <p:sp>
                  <p:nvSpPr>
                    <p:cNvPr id="7" name="Oval 6"/>
                    <p:cNvSpPr/>
                    <p:nvPr/>
                  </p:nvSpPr>
                  <p:spPr>
                    <a:xfrm>
                      <a:off x="2715945" y="1828800"/>
                      <a:ext cx="3200400" cy="1295400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3159107" y="1937891"/>
                      <a:ext cx="2658548" cy="107721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200" dirty="0" smtClean="0"/>
                        <a:t>Water Quality </a:t>
                      </a:r>
                    </a:p>
                    <a:p>
                      <a:r>
                        <a:rPr lang="en-US" sz="3200" b="1" dirty="0" smtClean="0"/>
                        <a:t>      </a:t>
                      </a:r>
                      <a:r>
                        <a:rPr lang="en-US" sz="3200" dirty="0" smtClean="0"/>
                        <a:t>Board</a:t>
                      </a:r>
                      <a:endParaRPr lang="en-US" sz="3200" dirty="0"/>
                    </a:p>
                  </p:txBody>
                </p:sp>
              </p:grpSp>
              <p:cxnSp>
                <p:nvCxnSpPr>
                  <p:cNvPr id="1024" name="Straight Arrow Connector 1023"/>
                  <p:cNvCxnSpPr/>
                  <p:nvPr/>
                </p:nvCxnSpPr>
                <p:spPr>
                  <a:xfrm flipV="1">
                    <a:off x="4599255" y="1066800"/>
                    <a:ext cx="684131" cy="434727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31" name="Group 1030"/>
                  <p:cNvGrpSpPr/>
                  <p:nvPr/>
                </p:nvGrpSpPr>
                <p:grpSpPr>
                  <a:xfrm>
                    <a:off x="1986142" y="3309258"/>
                    <a:ext cx="2199510" cy="890278"/>
                    <a:chOff x="1986141" y="3309257"/>
                    <a:chExt cx="2471559" cy="1000393"/>
                  </a:xfrm>
                </p:grpSpPr>
                <p:sp>
                  <p:nvSpPr>
                    <p:cNvPr id="18" name="Oval 17"/>
                    <p:cNvSpPr/>
                    <p:nvPr/>
                  </p:nvSpPr>
                  <p:spPr>
                    <a:xfrm>
                      <a:off x="1986141" y="3309257"/>
                      <a:ext cx="2471559" cy="1000393"/>
                    </a:xfrm>
                    <a:prstGeom prst="ellipse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0" name="TextBox 1029"/>
                    <p:cNvSpPr txBox="1"/>
                    <p:nvPr/>
                  </p:nvSpPr>
                  <p:spPr>
                    <a:xfrm>
                      <a:off x="2510072" y="3422853"/>
                      <a:ext cx="1292918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4000" dirty="0" smtClean="0"/>
                        <a:t>DWQ</a:t>
                      </a:r>
                      <a:endParaRPr lang="en-US" sz="4000" dirty="0"/>
                    </a:p>
                  </p:txBody>
                </p:sp>
              </p:grpSp>
              <p:grpSp>
                <p:nvGrpSpPr>
                  <p:cNvPr id="1032" name="Group 1031"/>
                  <p:cNvGrpSpPr/>
                  <p:nvPr/>
                </p:nvGrpSpPr>
                <p:grpSpPr>
                  <a:xfrm>
                    <a:off x="4750709" y="3309257"/>
                    <a:ext cx="2199510" cy="890278"/>
                    <a:chOff x="4506090" y="3309256"/>
                    <a:chExt cx="2471559" cy="1000393"/>
                  </a:xfrm>
                </p:grpSpPr>
                <p:sp>
                  <p:nvSpPr>
                    <p:cNvPr id="23" name="Oval 22"/>
                    <p:cNvSpPr/>
                    <p:nvPr/>
                  </p:nvSpPr>
                  <p:spPr>
                    <a:xfrm>
                      <a:off x="4506090" y="3309256"/>
                      <a:ext cx="2471559" cy="1000393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4926763" y="3422853"/>
                      <a:ext cx="1482136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4000" dirty="0" smtClean="0"/>
                        <a:t>POTW</a:t>
                      </a:r>
                      <a:endParaRPr lang="en-US" sz="4000" dirty="0"/>
                    </a:p>
                  </p:txBody>
                </p:sp>
              </p:grpSp>
              <p:cxnSp>
                <p:nvCxnSpPr>
                  <p:cNvPr id="43" name="Straight Arrow Connector 42"/>
                  <p:cNvCxnSpPr/>
                  <p:nvPr/>
                </p:nvCxnSpPr>
                <p:spPr>
                  <a:xfrm flipV="1">
                    <a:off x="4210940" y="3822604"/>
                    <a:ext cx="493520" cy="1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7" name="Straight Arrow Connector 26"/>
              <p:cNvCxnSpPr/>
              <p:nvPr/>
            </p:nvCxnSpPr>
            <p:spPr>
              <a:xfrm>
                <a:off x="3358100" y="2875237"/>
                <a:ext cx="0" cy="39980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9" name="Picture 10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4690" y="3076994"/>
              <a:ext cx="586019" cy="464527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941874" y="4918243"/>
            <a:ext cx="2779222" cy="8826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CWA 1972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Common\0Lab\Lab Director\Utah Lake\Rich\Utah Lake Education Day 2017\Presention Figures\Utah La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"/>
            <a:ext cx="5716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10690" y="727903"/>
            <a:ext cx="107632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Timpanogos</a:t>
            </a:r>
          </a:p>
          <a:p>
            <a:pPr algn="ctr"/>
            <a:r>
              <a:rPr lang="en-US" sz="1400" dirty="0" smtClean="0"/>
              <a:t>Facility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1638166"/>
            <a:ext cx="59586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Orem</a:t>
            </a:r>
          </a:p>
          <a:p>
            <a:r>
              <a:rPr lang="en-US" sz="1400" dirty="0" smtClean="0"/>
              <a:t>Plant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87010" y="3275112"/>
            <a:ext cx="115236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Provo Facility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01454" y="3662042"/>
            <a:ext cx="98135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Springville </a:t>
            </a:r>
          </a:p>
          <a:p>
            <a:pPr algn="ctr"/>
            <a:r>
              <a:rPr lang="en-US" sz="1400" dirty="0" smtClean="0"/>
              <a:t>Facility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8607" y="4644345"/>
            <a:ext cx="114723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Spanish Fork </a:t>
            </a:r>
          </a:p>
          <a:p>
            <a:pPr algn="ctr"/>
            <a:r>
              <a:rPr lang="en-US" sz="1400" dirty="0" smtClean="0"/>
              <a:t>Facility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27310" y="5342067"/>
            <a:ext cx="192290" cy="1011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90988" y="5034290"/>
            <a:ext cx="124341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Payson Facility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081872" y="5595610"/>
            <a:ext cx="48072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98182" y="5392638"/>
            <a:ext cx="62831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Salem</a:t>
            </a:r>
          </a:p>
          <a:p>
            <a:pPr algn="ctr"/>
            <a:r>
              <a:rPr lang="en-US" sz="1400" dirty="0" smtClean="0"/>
              <a:t>Ponds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5081872" y="6393676"/>
            <a:ext cx="37149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http://www.mountainland.org/utahlaketrailplan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081872" y="4775150"/>
            <a:ext cx="886735" cy="1308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322236" y="3429000"/>
            <a:ext cx="364774" cy="708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810000" y="989513"/>
            <a:ext cx="800691" cy="4774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323455" y="1899777"/>
            <a:ext cx="1201785" cy="5266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76121" y="6386552"/>
            <a:ext cx="146322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Santaquin</a:t>
            </a:r>
            <a:r>
              <a:rPr lang="en-US" sz="1400" dirty="0" smtClean="0"/>
              <a:t> Facility</a:t>
            </a:r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039342" y="6547564"/>
            <a:ext cx="542058" cy="56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655407" y="1466961"/>
            <a:ext cx="154593" cy="171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179750" y="2332593"/>
            <a:ext cx="143705" cy="187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203324" y="3452148"/>
            <a:ext cx="118912" cy="170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924347" y="4681564"/>
            <a:ext cx="157525" cy="158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410200" y="3923652"/>
            <a:ext cx="115039" cy="191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5562600" y="3923652"/>
            <a:ext cx="338854" cy="955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419600" y="5392638"/>
            <a:ext cx="152400" cy="129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4924347" y="5521685"/>
            <a:ext cx="157525" cy="132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581400" y="6477000"/>
            <a:ext cx="151303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VOLUME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POTW’s  = 70,000,000 Gallons / Day</a:t>
            </a:r>
          </a:p>
        </p:txBody>
      </p:sp>
    </p:spTree>
    <p:extLst>
      <p:ext uri="{BB962C8B-B14F-4D97-AF65-F5344CB8AC3E}">
        <p14:creationId xmlns:p14="http://schemas.microsoft.com/office/powerpoint/2010/main" val="5396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9392</TotalTime>
  <Words>778</Words>
  <Application>Microsoft Office PowerPoint</Application>
  <PresentationFormat>On-screen Show (4:3)</PresentationFormat>
  <Paragraphs>511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Times New Roman</vt:lpstr>
      <vt:lpstr>Office Theme</vt:lpstr>
      <vt:lpstr>Richard Mickelsen Provo City </vt:lpstr>
      <vt:lpstr>POTW  We Clean The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VOLUME</vt:lpstr>
      <vt:lpstr>VOLUME</vt:lpstr>
      <vt:lpstr>VOLUME</vt:lpstr>
      <vt:lpstr>VOLUME</vt:lpstr>
      <vt:lpstr>Provo’s Cleaning Wastewater Numbers</vt:lpstr>
      <vt:lpstr>Provo’s Cleaning Wastewater Numbers</vt:lpstr>
      <vt:lpstr>Technology Base Phosphorus Effluent Limit (TBPEL)</vt:lpstr>
      <vt:lpstr>Technology Base Phosphorus Effluent Limit (TBPEL)</vt:lpstr>
      <vt:lpstr>Technology Base Phosphorus Effluent Limit (TBPEL)</vt:lpstr>
      <vt:lpstr>Technology Base Phosphorus Effluent Limit (TBPEL)</vt:lpstr>
      <vt:lpstr>DWQ Tier Study</vt:lpstr>
      <vt:lpstr>Water Quality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Loop-the-Loop Question</vt:lpstr>
    </vt:vector>
  </TitlesOfParts>
  <Company>Provo City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Selck</dc:creator>
  <cp:lastModifiedBy>Richard Mickelsen</cp:lastModifiedBy>
  <cp:revision>42</cp:revision>
  <cp:lastPrinted>2017-03-30T14:06:05Z</cp:lastPrinted>
  <dcterms:created xsi:type="dcterms:W3CDTF">2017-03-23T19:52:29Z</dcterms:created>
  <dcterms:modified xsi:type="dcterms:W3CDTF">2017-03-30T14:08:04Z</dcterms:modified>
</cp:coreProperties>
</file>