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2"/>
  </p:sldMasterIdLst>
  <p:notesMasterIdLst>
    <p:notesMasterId r:id="rId27"/>
  </p:notesMasterIdLst>
  <p:sldIdLst>
    <p:sldId id="256" r:id="rId3"/>
    <p:sldId id="302" r:id="rId4"/>
    <p:sldId id="260" r:id="rId5"/>
    <p:sldId id="258" r:id="rId6"/>
    <p:sldId id="301" r:id="rId7"/>
    <p:sldId id="285" r:id="rId8"/>
    <p:sldId id="293" r:id="rId9"/>
    <p:sldId id="268" r:id="rId10"/>
    <p:sldId id="281" r:id="rId11"/>
    <p:sldId id="295" r:id="rId12"/>
    <p:sldId id="267" r:id="rId13"/>
    <p:sldId id="257" r:id="rId14"/>
    <p:sldId id="297" r:id="rId15"/>
    <p:sldId id="262" r:id="rId16"/>
    <p:sldId id="283" r:id="rId17"/>
    <p:sldId id="261" r:id="rId18"/>
    <p:sldId id="275" r:id="rId19"/>
    <p:sldId id="263" r:id="rId20"/>
    <p:sldId id="298" r:id="rId21"/>
    <p:sldId id="266" r:id="rId22"/>
    <p:sldId id="270" r:id="rId23"/>
    <p:sldId id="299" r:id="rId24"/>
    <p:sldId id="303" r:id="rId25"/>
    <p:sldId id="271" r:id="rId26"/>
  </p:sldIdLst>
  <p:sldSz cx="9144000" cy="6858000" type="screen4x3"/>
  <p:notesSz cx="6950075" cy="9236075"/>
  <p:embeddedFontLst>
    <p:embeddedFont>
      <p:font typeface="Calibri" pitchFamily="34" charset="0"/>
      <p:regular r:id="rId28"/>
      <p:bold r:id="rId29"/>
      <p:italic r:id="rId30"/>
      <p:boldItalic r:id="rId31"/>
    </p:embeddedFont>
    <p:embeddedFont>
      <p:font typeface="Garamond" pitchFamily="18" charset="0"/>
      <p:regular r:id="rId32"/>
      <p:bold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84" autoAdjust="0"/>
    <p:restoredTop sz="77223" autoAdjust="0"/>
  </p:normalViewPr>
  <p:slideViewPr>
    <p:cSldViewPr showGuides="1">
      <p:cViewPr>
        <p:scale>
          <a:sx n="70" d="100"/>
          <a:sy n="70" d="100"/>
        </p:scale>
        <p:origin x="-1446" y="-396"/>
      </p:cViewPr>
      <p:guideLst>
        <p:guide orient="horz" pos="2160"/>
        <p:guide pos="2880"/>
        <p:guide pos="144"/>
        <p:guide pos="561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9" d="100"/>
          <a:sy n="59" d="100"/>
        </p:scale>
        <p:origin x="-2496"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0DDA3D3F-FA3A-43FB-819B-B918D157AE16}" type="datetimeFigureOut">
              <a:rPr lang="en-US" smtClean="0"/>
              <a:pPr/>
              <a:t>3/28/2013</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039F434-8BE4-4208-A27E-B9B0B17D628A}" type="slidenum">
              <a:rPr lang="en-US" smtClean="0"/>
              <a:pPr/>
              <a:t>‹#›</a:t>
            </a:fld>
            <a:endParaRPr lang="en-US"/>
          </a:p>
        </p:txBody>
      </p:sp>
    </p:spTree>
    <p:extLst>
      <p:ext uri="{BB962C8B-B14F-4D97-AF65-F5344CB8AC3E}">
        <p14:creationId xmlns:p14="http://schemas.microsoft.com/office/powerpoint/2010/main" val="144726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presentation is provided to our local,</a:t>
            </a:r>
            <a:r>
              <a:rPr lang="en-US" baseline="0" dirty="0" smtClean="0"/>
              <a:t> state and federal </a:t>
            </a:r>
            <a:r>
              <a:rPr lang="en-US" dirty="0" smtClean="0"/>
              <a:t>partners to get your </a:t>
            </a:r>
            <a:r>
              <a:rPr lang="en-US" baseline="0" dirty="0" smtClean="0"/>
              <a:t>feedback and answer questions.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The presentation will provide an overview of:</a:t>
            </a:r>
          </a:p>
          <a:p>
            <a:endParaRPr lang="en-US" baseline="0" dirty="0" smtClean="0"/>
          </a:p>
          <a:p>
            <a:pPr marL="171450" indent="-171450">
              <a:buFontTx/>
              <a:buChar char="-"/>
            </a:pPr>
            <a:r>
              <a:rPr lang="en-US" baseline="0" dirty="0" smtClean="0"/>
              <a:t>What water quality standards are</a:t>
            </a:r>
          </a:p>
          <a:p>
            <a:pPr marL="171450" indent="-171450">
              <a:buFontTx/>
              <a:buChar char="-"/>
            </a:pPr>
            <a:r>
              <a:rPr lang="en-US" baseline="0" dirty="0" smtClean="0"/>
              <a:t>Our concerns about excess nutrients</a:t>
            </a:r>
          </a:p>
          <a:p>
            <a:pPr marL="171450" indent="-171450">
              <a:buFontTx/>
              <a:buChar char="-"/>
            </a:pPr>
            <a:r>
              <a:rPr lang="en-US" baseline="0" dirty="0" smtClean="0"/>
              <a:t>How nutrient standards will be developed, and</a:t>
            </a:r>
          </a:p>
          <a:p>
            <a:pPr marL="171450" indent="-171450">
              <a:buFontTx/>
              <a:buChar char="-"/>
            </a:pPr>
            <a:r>
              <a:rPr lang="en-US" baseline="0" dirty="0" smtClean="0"/>
              <a:t>How this process will allow Utah to better protect and more quickly improve water quality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Nitrate (a form of nitrogen) is also a concern, particularly for drinking water. </a:t>
            </a:r>
            <a:r>
              <a:rPr lang="en-US" baseline="0" dirty="0" smtClean="0"/>
              <a:t>In the last 5 years two drinking water wells in Utah had to be abandoned due to nitrate contamination.  </a:t>
            </a:r>
            <a:endParaRPr lang="en-US" dirty="0" smtClean="0"/>
          </a:p>
          <a:p>
            <a:endParaRPr lang="en-US" baseline="0" dirty="0" smtClean="0"/>
          </a:p>
          <a:p>
            <a:r>
              <a:rPr lang="en-US" baseline="0" dirty="0" smtClean="0"/>
              <a:t>Human sources include fertilizers</a:t>
            </a:r>
            <a:r>
              <a:rPr lang="en-US" baseline="0" dirty="0" smtClean="0"/>
              <a:t>, septic systems, leaking sewage lines and manure.  </a:t>
            </a:r>
            <a:r>
              <a:rPr lang="en-US" baseline="0" dirty="0" smtClean="0"/>
              <a:t>In some parts of the state there are high levels of nitrate already in the groundwater due to natural sources making the addition of human caused sources a particular concern. </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Nitrate easily moves through the soil into groundwater where it lasts for decades, can’t be filtered out, and is toxic to infants.  The key is protecting groundwater from contamination in the first place.</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goal for setting nutrient standards is foremost t</a:t>
            </a:r>
            <a:r>
              <a:rPr lang="en-US" dirty="0" smtClean="0"/>
              <a:t>o</a:t>
            </a:r>
            <a:r>
              <a:rPr lang="en-US" baseline="0" dirty="0" smtClean="0"/>
              <a:t> be effective at protecting our water’s beneficial uses.  In order to be effective nutrient standards must be based on solid science, reasonable, and fair with shared responsibility among all members of society.</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expected results of this approach</a:t>
            </a:r>
            <a:r>
              <a:rPr lang="en-US" baseline="0" dirty="0" smtClean="0"/>
              <a:t> to addressing the excess nutrient problem is we’ll be able to:</a:t>
            </a:r>
          </a:p>
          <a:p>
            <a:endParaRPr lang="en-US" baseline="0" dirty="0" smtClean="0"/>
          </a:p>
          <a:p>
            <a:pPr marL="172421" indent="-172421">
              <a:buFontTx/>
              <a:buChar char="-"/>
            </a:pPr>
            <a:r>
              <a:rPr lang="en-US" baseline="0" dirty="0" smtClean="0"/>
              <a:t>More effectively target limited resources, </a:t>
            </a:r>
          </a:p>
          <a:p>
            <a:pPr marL="172421" indent="-172421">
              <a:buFontTx/>
              <a:buChar char="-"/>
            </a:pPr>
            <a:r>
              <a:rPr lang="en-US" baseline="0" dirty="0" smtClean="0"/>
              <a:t>Establish attainable goals</a:t>
            </a:r>
          </a:p>
          <a:p>
            <a:pPr marL="172421" indent="-172421">
              <a:buFontTx/>
              <a:buChar char="-"/>
            </a:pPr>
            <a:r>
              <a:rPr lang="en-US" baseline="0" dirty="0" smtClean="0"/>
              <a:t>Immediately protect our highest quality waters, </a:t>
            </a:r>
          </a:p>
          <a:p>
            <a:pPr marL="172421" indent="-172421">
              <a:buFontTx/>
              <a:buChar char="-"/>
            </a:pPr>
            <a:r>
              <a:rPr lang="en-US" baseline="0" dirty="0" smtClean="0"/>
              <a:t>Focus on nutrient related problems, </a:t>
            </a:r>
          </a:p>
          <a:p>
            <a:pPr marL="172421" indent="-172421">
              <a:buFontTx/>
              <a:buChar char="-"/>
            </a:pPr>
            <a:r>
              <a:rPr lang="en-US" baseline="0" dirty="0" smtClean="0"/>
              <a:t>Reduce point source nutrient loads,</a:t>
            </a:r>
          </a:p>
          <a:p>
            <a:pPr marL="172421" indent="-172421">
              <a:buFontTx/>
              <a:buChar char="-"/>
            </a:pPr>
            <a:r>
              <a:rPr lang="en-US" baseline="0" dirty="0" smtClean="0"/>
              <a:t>Provide increased funding for NPS best management practices, and</a:t>
            </a:r>
          </a:p>
          <a:p>
            <a:pPr marL="172421" indent="-172421">
              <a:buFontTx/>
              <a:buChar char="-"/>
            </a:pPr>
            <a:r>
              <a:rPr lang="en-US" baseline="0" dirty="0" smtClean="0"/>
              <a:t>Engage stakeholders, that’s you, to lend </a:t>
            </a:r>
            <a:r>
              <a:rPr lang="en-US" dirty="0" smtClean="0"/>
              <a:t>a hand in finding effective </a:t>
            </a:r>
            <a:r>
              <a:rPr lang="en-US" baseline="0" dirty="0" smtClean="0"/>
              <a:t>solutions to </a:t>
            </a:r>
            <a:r>
              <a:rPr lang="en-US" dirty="0" smtClean="0"/>
              <a:t>the excess nutrient problem.</a:t>
            </a:r>
          </a:p>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13</a:t>
            </a:fld>
            <a:endParaRPr lang="en-US"/>
          </a:p>
        </p:txBody>
      </p:sp>
    </p:spTree>
    <p:extLst>
      <p:ext uri="{BB962C8B-B14F-4D97-AF65-F5344CB8AC3E}">
        <p14:creationId xmlns:p14="http://schemas.microsoft.com/office/powerpoint/2010/main" val="407636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have been collecting, analyzing and reporting water quality data in Utah for over</a:t>
            </a:r>
            <a:r>
              <a:rPr lang="en-US" baseline="0" dirty="0" smtClean="0"/>
              <a:t> 30 years.  These measurements include the biological, physical and chemical conditions of our water.</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14</a:t>
            </a:fld>
            <a:endParaRPr lang="en-US"/>
          </a:p>
        </p:txBody>
      </p:sp>
    </p:spTree>
    <p:extLst>
      <p:ext uri="{BB962C8B-B14F-4D97-AF65-F5344CB8AC3E}">
        <p14:creationId xmlns:p14="http://schemas.microsoft.com/office/powerpoint/2010/main" val="2498550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the biological,</a:t>
            </a:r>
            <a:r>
              <a:rPr lang="en-US" baseline="0" dirty="0" smtClean="0"/>
              <a:t> chemical and physical condition of water entails both laboratory and field work by a variety of professionals.  All of this information is then compiled and analyzed by water quality scientists to determine the health of our streams and lakes.</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15</a:t>
            </a:fld>
            <a:endParaRPr lang="en-US"/>
          </a:p>
        </p:txBody>
      </p:sp>
    </p:spTree>
    <p:extLst>
      <p:ext uri="{BB962C8B-B14F-4D97-AF65-F5344CB8AC3E}">
        <p14:creationId xmlns:p14="http://schemas.microsoft.com/office/powerpoint/2010/main" val="249855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reasonable</a:t>
            </a:r>
            <a:r>
              <a:rPr lang="en-US" baseline="0" dirty="0" smtClean="0"/>
              <a:t> and realistic nutrient standards must account for the </a:t>
            </a:r>
            <a:r>
              <a:rPr lang="en-US" dirty="0" smtClean="0"/>
              <a:t>wide diversity of </a:t>
            </a:r>
            <a:r>
              <a:rPr lang="en-US" dirty="0" err="1" smtClean="0"/>
              <a:t>waterbodies</a:t>
            </a:r>
            <a:r>
              <a:rPr lang="en-US" dirty="0" smtClean="0"/>
              <a:t> found</a:t>
            </a:r>
            <a:r>
              <a:rPr lang="en-US" baseline="0" dirty="0" smtClean="0"/>
              <a:t> in Utah</a:t>
            </a:r>
            <a:r>
              <a:rPr lang="en-US" dirty="0" smtClean="0"/>
              <a:t>, from high alpine</a:t>
            </a:r>
            <a:r>
              <a:rPr lang="en-US" baseline="0" dirty="0" smtClean="0"/>
              <a:t> streams, to valley bottom rivers and desert creeks. One size doesn’t fit all.  </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16</a:t>
            </a:fld>
            <a:endParaRPr lang="en-US"/>
          </a:p>
        </p:txBody>
      </p:sp>
    </p:spTree>
    <p:extLst>
      <p:ext uri="{BB962C8B-B14F-4D97-AF65-F5344CB8AC3E}">
        <p14:creationId xmlns:p14="http://schemas.microsoft.com/office/powerpoint/2010/main" val="4076367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believe that every effort should be made to seek solutions collaboratively, but there will be situations where these efforts are not enough.  For point sources this may mean more stringent permit limits, plant upgrades and permit compliance schedules.  For NPS, this may mean requiring those who are not already doing their part to step up and do their part.  In these situations it’s important to be consistent and fair, everyone should be given the same opportunities to receive assistance, discuss expectations, and voluntarily do their part while being held to the same standards as everyone else.</a:t>
            </a:r>
            <a:endParaRPr lang="en-US" dirty="0"/>
          </a:p>
        </p:txBody>
      </p:sp>
      <p:sp>
        <p:nvSpPr>
          <p:cNvPr id="4" name="Slide Number Placeholder 3"/>
          <p:cNvSpPr>
            <a:spLocks noGrp="1"/>
          </p:cNvSpPr>
          <p:nvPr>
            <p:ph type="sldNum" sz="quarter" idx="10"/>
          </p:nvPr>
        </p:nvSpPr>
        <p:spPr/>
        <p:txBody>
          <a:bodyPr/>
          <a:lstStyle/>
          <a:p>
            <a:fld id="{80784A91-EA0C-4F68-9A0A-37C0D04F6848}" type="slidenum">
              <a:rPr lang="en-US" smtClean="0"/>
              <a:pPr/>
              <a:t>17</a:t>
            </a:fld>
            <a:endParaRPr lang="en-US"/>
          </a:p>
        </p:txBody>
      </p:sp>
    </p:spTree>
    <p:extLst>
      <p:ext uri="{BB962C8B-B14F-4D97-AF65-F5344CB8AC3E}">
        <p14:creationId xmlns:p14="http://schemas.microsoft.com/office/powerpoint/2010/main" val="637399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must also be buy-in</a:t>
            </a:r>
            <a:r>
              <a:rPr lang="en-US" baseline="0" dirty="0" smtClean="0"/>
              <a:t> and adoption among stakeholders of the goals, purpose and means of achieving nutrient standards.  This presentation is a part of that process, to get your feedback and questions.  There will also be future opportunities for you to weigh in on where, when and how nutrient standards are established.</a:t>
            </a:r>
          </a:p>
          <a:p>
            <a:endParaRPr lang="en-US" baseline="0" dirty="0" smtClean="0"/>
          </a:p>
          <a:p>
            <a:r>
              <a:rPr lang="en-US" baseline="0" dirty="0" smtClean="0"/>
              <a:t>Since nutrient pollution comes from and affects all segments of society including urban and rural, homeowners and businesses, everyone shares in the responsibility for controlling it.  There are many practices and technologies designed to help each of these segments of society do their part in reducing nutrient pollution and its in society’s best interest to help those who either don’t know how or can’t afford to put these practices into place.  </a:t>
            </a:r>
          </a:p>
        </p:txBody>
      </p:sp>
      <p:sp>
        <p:nvSpPr>
          <p:cNvPr id="4" name="Slide Number Placeholder 3"/>
          <p:cNvSpPr>
            <a:spLocks noGrp="1"/>
          </p:cNvSpPr>
          <p:nvPr>
            <p:ph type="sldNum" sz="quarter" idx="10"/>
          </p:nvPr>
        </p:nvSpPr>
        <p:spPr/>
        <p:txBody>
          <a:bodyPr/>
          <a:lstStyle/>
          <a:p>
            <a:fld id="{D039F434-8BE4-4208-A27E-B9B0B17D628A}" type="slidenum">
              <a:rPr lang="en-US" smtClean="0"/>
              <a:pPr/>
              <a:t>18</a:t>
            </a:fld>
            <a:endParaRPr lang="en-US"/>
          </a:p>
        </p:txBody>
      </p:sp>
    </p:spTree>
    <p:extLst>
      <p:ext uri="{BB962C8B-B14F-4D97-AF65-F5344CB8AC3E}">
        <p14:creationId xmlns:p14="http://schemas.microsoft.com/office/powerpoint/2010/main" val="1953980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Recognizing that</a:t>
            </a:r>
            <a:r>
              <a:rPr lang="en-US" baseline="0" dirty="0" smtClean="0"/>
              <a:t> nutrient control is less expensive for nonpoint sources than it is for wastewater treatment </a:t>
            </a:r>
            <a:r>
              <a:rPr lang="en-US" baseline="0" dirty="0" smtClean="0"/>
              <a:t>plants on a pound per pound basis, DWQ and its partners are </a:t>
            </a:r>
            <a:r>
              <a:rPr lang="en-US" baseline="0" dirty="0" smtClean="0"/>
              <a:t>supporting an initiative to increase the amount of cost share available </a:t>
            </a:r>
            <a:r>
              <a:rPr lang="en-US" baseline="0" dirty="0" smtClean="0"/>
              <a:t>for implementing best management practices to </a:t>
            </a:r>
            <a:r>
              <a:rPr lang="en-US" baseline="0" dirty="0" smtClean="0"/>
              <a:t>improve and protect water </a:t>
            </a:r>
            <a:r>
              <a:rPr lang="en-US" baseline="0" dirty="0" smtClean="0"/>
              <a:t>quality. Best management practices are often a win-win for both the producer and the environment.  However, with </a:t>
            </a:r>
            <a:r>
              <a:rPr lang="en-US" baseline="0" dirty="0" smtClean="0"/>
              <a:t>this opportunity comes greater responsibility and an obligation for nonpoint sources to step </a:t>
            </a:r>
            <a:r>
              <a:rPr lang="en-US" baseline="0" dirty="0" smtClean="0"/>
              <a:t>up and help reduce nutrient loading to the environment, our goal is to ensure the costs are commensurate with the water quality benefit.</a:t>
            </a:r>
          </a:p>
          <a:p>
            <a:endParaRPr lang="en-US" baseline="0" dirty="0" smtClean="0"/>
          </a:p>
        </p:txBody>
      </p:sp>
      <p:sp>
        <p:nvSpPr>
          <p:cNvPr id="4" name="Slide Number Placeholder 3"/>
          <p:cNvSpPr>
            <a:spLocks noGrp="1"/>
          </p:cNvSpPr>
          <p:nvPr>
            <p:ph type="sldNum" sz="quarter" idx="10"/>
          </p:nvPr>
        </p:nvSpPr>
        <p:spPr/>
        <p:txBody>
          <a:bodyPr/>
          <a:lstStyle/>
          <a:p>
            <a:fld id="{D039F434-8BE4-4208-A27E-B9B0B17D628A}" type="slidenum">
              <a:rPr lang="en-US" smtClean="0"/>
              <a:pPr/>
              <a:t>19</a:t>
            </a:fld>
            <a:endParaRPr lang="en-US"/>
          </a:p>
        </p:txBody>
      </p:sp>
    </p:spTree>
    <p:extLst>
      <p:ext uri="{BB962C8B-B14F-4D97-AF65-F5344CB8AC3E}">
        <p14:creationId xmlns:p14="http://schemas.microsoft.com/office/powerpoint/2010/main" val="305326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Division of Water Quality has put together a Nutrient </a:t>
            </a:r>
            <a:r>
              <a:rPr lang="en-US" baseline="0" dirty="0" smtClean="0"/>
              <a:t>Core </a:t>
            </a:r>
            <a:r>
              <a:rPr lang="en-US" baseline="0" dirty="0" smtClean="0"/>
              <a:t>Team, who are tasked </a:t>
            </a:r>
            <a:r>
              <a:rPr lang="en-US" baseline="0" dirty="0" smtClean="0"/>
              <a:t>with defining the approach for developing and implementing nutrient criteria with the assistance </a:t>
            </a:r>
            <a:r>
              <a:rPr lang="en-US" baseline="0" dirty="0" smtClean="0"/>
              <a:t>of three key stakeholder groups, Publicly Owned Treatment Works, aka sewage treatment plants, Stormwater experts on urban development and construction activities, and Nonpoint Sources.  </a:t>
            </a:r>
            <a:r>
              <a:rPr lang="en-US" baseline="0" dirty="0" smtClean="0"/>
              <a:t>This includes primarily agricultural activities, transportation, septic systems, and airborne sources.  </a:t>
            </a:r>
            <a:r>
              <a:rPr lang="en-US" baseline="0" dirty="0" smtClean="0"/>
              <a:t>Much more information about the Nutrient Core Team, meetings, and other information about nutrients are on the website “nutrients.utah.gov”.</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a:t>
            </a:fld>
            <a:endParaRPr lang="en-US"/>
          </a:p>
        </p:txBody>
      </p:sp>
    </p:spTree>
    <p:extLst>
      <p:ext uri="{BB962C8B-B14F-4D97-AF65-F5344CB8AC3E}">
        <p14:creationId xmlns:p14="http://schemas.microsoft.com/office/powerpoint/2010/main" val="1616131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recap, there’s no single fix or sole responsible party for the excess</a:t>
            </a:r>
            <a:r>
              <a:rPr lang="en-US" baseline="0" dirty="0" smtClean="0"/>
              <a:t> nutrient problem.</a:t>
            </a:r>
            <a:r>
              <a:rPr lang="en-US" dirty="0" smtClean="0"/>
              <a:t>  As this picture</a:t>
            </a:r>
            <a:r>
              <a:rPr lang="en-US" baseline="0" dirty="0" smtClean="0"/>
              <a:t> shows a</a:t>
            </a:r>
            <a:r>
              <a:rPr lang="en-US" dirty="0" smtClean="0"/>
              <a:t>ll segments of society are responsible for</a:t>
            </a:r>
            <a:r>
              <a:rPr lang="en-US" baseline="0" dirty="0" smtClean="0"/>
              <a:t> its cause </a:t>
            </a:r>
            <a:r>
              <a:rPr lang="en-US" b="1" baseline="0" dirty="0" smtClean="0"/>
              <a:t>and</a:t>
            </a:r>
            <a:r>
              <a:rPr lang="en-US" baseline="0" dirty="0" smtClean="0"/>
              <a:t> its solution.  From the homeowner in the city to the farmer in the country, from the land developer to the wastewater treatment plant manager, we all have a role to play in protecting and improving water quality for current and future generations.</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important to recognize</a:t>
            </a:r>
            <a:r>
              <a:rPr lang="en-US" baseline="0" dirty="0" smtClean="0"/>
              <a:t> current efforts to control nutrient pollution.  We’re not starting from scratch.  </a:t>
            </a:r>
            <a:r>
              <a:rPr lang="en-US" dirty="0" smtClean="0"/>
              <a:t>There are many examples throughout Utah of successful </a:t>
            </a:r>
            <a:r>
              <a:rPr lang="en-US" baseline="0" dirty="0" smtClean="0"/>
              <a:t>efforts to no only control nutrient pollution but manage them as a valuable resource.  As our population grows over the next 20 years to almost 4 million people, a 36% increase, these efforts will need to be sustained and expanded.  Nutrient standards are important to ensure that our State’s success does not degrade its future.</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21</a:t>
            </a:fld>
            <a:endParaRPr lang="en-US"/>
          </a:p>
        </p:txBody>
      </p:sp>
    </p:spTree>
    <p:extLst>
      <p:ext uri="{BB962C8B-B14F-4D97-AF65-F5344CB8AC3E}">
        <p14:creationId xmlns:p14="http://schemas.microsoft.com/office/powerpoint/2010/main" val="2525081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Utah’s approach for setting nutrient standards is protecting the water’s beneficial use.  Given the wide diversity of streams and lakes throughout Utah the level of nutrients protective of beneficial uses in one type of stream will be different than in another.  For example, the allowable level of nutrients in a large river such as the Green is likely higher than in a small mountain stream due to its different characteristics.  </a:t>
            </a:r>
          </a:p>
          <a:p>
            <a:endParaRPr lang="en-US" dirty="0" smtClean="0"/>
          </a:p>
          <a:p>
            <a:r>
              <a:rPr lang="en-US" dirty="0" smtClean="0"/>
              <a:t>If a waterbody is supporting all of its beneficial uses, we can assume that current nutrient concentrations are protective and set the standard there.  If beneficial uses are impaired the focus will be on reducing nutrients by implementing best management practices until uses are supported and then set nutrient standards at that point.  </a:t>
            </a:r>
          </a:p>
          <a:p>
            <a:endParaRPr lang="en-US" dirty="0" smtClean="0"/>
          </a:p>
          <a:p>
            <a:r>
              <a:rPr lang="en-US" dirty="0" smtClean="0"/>
              <a:t>The best part of this adaptive</a:t>
            </a:r>
            <a:r>
              <a:rPr lang="en-US" baseline="0" dirty="0" smtClean="0"/>
              <a:t> management </a:t>
            </a:r>
            <a:r>
              <a:rPr lang="en-US" dirty="0" smtClean="0"/>
              <a:t>approach is that we start on the solution up front rather than spend valuable time and resources debating over what’s the “right number” before we start implementing best management practices.  We will let the waterbody show us.  For this approach to succeed we must all commit to doing our part in reducing nutrient loads, making sure others do their part, and help measure our progress towards</a:t>
            </a:r>
            <a:r>
              <a:rPr lang="en-US" baseline="0" dirty="0" smtClean="0"/>
              <a:t> achieving water quality goals</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22</a:t>
            </a:fld>
            <a:endParaRPr lang="en-US"/>
          </a:p>
        </p:txBody>
      </p:sp>
    </p:spTree>
    <p:extLst>
      <p:ext uri="{BB962C8B-B14F-4D97-AF65-F5344CB8AC3E}">
        <p14:creationId xmlns:p14="http://schemas.microsoft.com/office/powerpoint/2010/main" val="9978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Senate Bill 216 - Water Quality Task Force was proposed but not passed in the last legislative session.  This bill would have developed a task force to study NPS pollution related to nutrients in Utah.  It is now in interim study with the Natural Resources, Agriculture and Environment Interim Committee and will be discussed in more detail when the committee meets in the Fall.  Planning for the legislative presentations will begin in May with a meeting with the Lt. Governor and the Committee’s co-chairs.</a:t>
            </a:r>
          </a:p>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23</a:t>
            </a:fld>
            <a:endParaRPr lang="en-US"/>
          </a:p>
        </p:txBody>
      </p:sp>
    </p:spTree>
    <p:extLst>
      <p:ext uri="{BB962C8B-B14F-4D97-AF65-F5344CB8AC3E}">
        <p14:creationId xmlns:p14="http://schemas.microsoft.com/office/powerpoint/2010/main" val="2734282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needs to be done, but the specifics of </a:t>
            </a:r>
            <a:r>
              <a:rPr lang="en-US" u="sng" dirty="0"/>
              <a:t>how</a:t>
            </a:r>
            <a:r>
              <a:rPr lang="en-US" dirty="0"/>
              <a:t> things get done are open for discussion.</a:t>
            </a:r>
          </a:p>
          <a:p>
            <a:endParaRPr lang="en-US" dirty="0"/>
          </a:p>
          <a:p>
            <a:r>
              <a:rPr lang="en-US" dirty="0"/>
              <a:t>We’re much more likely to be successful if agricultural producers are engaged in program development, so we need </a:t>
            </a:r>
            <a:r>
              <a:rPr lang="en-US" dirty="0" smtClean="0"/>
              <a:t>your </a:t>
            </a:r>
            <a:r>
              <a:rPr lang="en-US" dirty="0"/>
              <a:t>ideas.</a:t>
            </a:r>
          </a:p>
          <a:p>
            <a:endParaRPr lang="en-US" dirty="0"/>
          </a:p>
          <a:p>
            <a:r>
              <a:rPr lang="en-US" dirty="0"/>
              <a:t>Highlighting concerns about these approaches will help us to develop implementation strategies that are most likely to succeed.</a:t>
            </a:r>
          </a:p>
          <a:p>
            <a:endParaRPr lang="en-US" dirty="0"/>
          </a:p>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24</a:t>
            </a:fld>
            <a:endParaRPr lang="en-US"/>
          </a:p>
        </p:txBody>
      </p:sp>
    </p:spTree>
    <p:extLst>
      <p:ext uri="{BB962C8B-B14F-4D97-AF65-F5344CB8AC3E}">
        <p14:creationId xmlns:p14="http://schemas.microsoft.com/office/powerpoint/2010/main" val="793627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DWQ’s mission is to “protect, maintain</a:t>
            </a:r>
            <a:r>
              <a:rPr lang="en-US" baseline="0" dirty="0" smtClean="0"/>
              <a:t> and enhance the quality of Utah’s waters… while giving reasonable consideration to the economic impact.”</a:t>
            </a:r>
          </a:p>
          <a:p>
            <a:endParaRPr lang="en-US" baseline="0" dirty="0" smtClean="0"/>
          </a:p>
          <a:p>
            <a:r>
              <a:rPr lang="en-US" baseline="0" dirty="0" smtClean="0"/>
              <a:t>Water quality standards are a measure of what “good” water quality is versus “bad”.</a:t>
            </a:r>
          </a:p>
        </p:txBody>
      </p:sp>
      <p:sp>
        <p:nvSpPr>
          <p:cNvPr id="4" name="Slide Number Placeholder 3"/>
          <p:cNvSpPr>
            <a:spLocks noGrp="1"/>
          </p:cNvSpPr>
          <p:nvPr>
            <p:ph type="sldNum" sz="quarter" idx="10"/>
          </p:nvPr>
        </p:nvSpPr>
        <p:spPr/>
        <p:txBody>
          <a:bodyPr/>
          <a:lstStyle/>
          <a:p>
            <a:fld id="{D039F434-8BE4-4208-A27E-B9B0B17D628A}" type="slidenum">
              <a:rPr lang="en-US" smtClean="0"/>
              <a:pPr/>
              <a:t>3</a:t>
            </a:fld>
            <a:endParaRPr lang="en-US"/>
          </a:p>
        </p:txBody>
      </p:sp>
    </p:spTree>
    <p:extLst>
      <p:ext uri="{BB962C8B-B14F-4D97-AF65-F5344CB8AC3E}">
        <p14:creationId xmlns:p14="http://schemas.microsoft.com/office/powerpoint/2010/main" val="281532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quality standards are set to protect our water’s beneficial uses:</a:t>
            </a:r>
            <a:r>
              <a:rPr lang="en-US" baseline="0" dirty="0" smtClean="0"/>
              <a:t> for drinking, recreation, fisheries and agriculture.  Current standards include things like maximum concentrations of toxic chemicals and other pollutants that impair the beneficial use of water as well as minimum levels of oxygen needed to protect fisheries.  In some cases, a particular stream or lake’s uses need to be re-evaluated and modified through scientific analysis, public review, and approval from the Water Quality Board and EPA.</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4</a:t>
            </a:fld>
            <a:endParaRPr lang="en-US"/>
          </a:p>
        </p:txBody>
      </p:sp>
    </p:spTree>
    <p:extLst>
      <p:ext uri="{BB962C8B-B14F-4D97-AF65-F5344CB8AC3E}">
        <p14:creationId xmlns:p14="http://schemas.microsoft.com/office/powerpoint/2010/main" val="73980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quality standards are set for specific</a:t>
            </a:r>
            <a:r>
              <a:rPr lang="en-US" baseline="0" dirty="0" smtClean="0"/>
              <a:t> pollutants at the level they’re protective of a specific beneficial use.  For example the dissolved oxygen standard is more stringent for cold water fisheries than warm water since trout are more sensitive to low levels than bass and catfish.</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5</a:t>
            </a:fld>
            <a:endParaRPr lang="en-US"/>
          </a:p>
        </p:txBody>
      </p:sp>
    </p:spTree>
    <p:extLst>
      <p:ext uri="{BB962C8B-B14F-4D97-AF65-F5344CB8AC3E}">
        <p14:creationId xmlns:p14="http://schemas.microsoft.com/office/powerpoint/2010/main" val="46983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Nutrients</a:t>
            </a:r>
            <a:r>
              <a:rPr lang="en-US" baseline="0" dirty="0" smtClean="0"/>
              <a:t>, specifically nitrogen and phosphorus, are a growing problem for water quality in Utah.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Excess nutrients result in: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bad tasting water,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smelly algae blooms,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low dissolved oxygen that hurt or kill fish, and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baseline="0" dirty="0" smtClean="0"/>
              <a:t>poor health of livestock and pets.  </a:t>
            </a:r>
          </a:p>
          <a:p>
            <a:pPr marL="0" marR="0" indent="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emphasize the word “excess” since some nutrients are needed to support the food web that fish rely on but the levels we’ve seen and are concerned about are significantly higher.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*Caveat </a:t>
            </a:r>
            <a:r>
              <a:rPr lang="en-US" baseline="0" dirty="0" smtClean="0"/>
              <a:t>that these concerns with algae do not apply to the Great Salt Lake as it’s a unique saline ecosystem currently undergoing intensive study to determine appropriate standards.</a:t>
            </a:r>
            <a:endParaRPr lang="en-US" dirty="0" smtClean="0"/>
          </a:p>
          <a:p>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6</a:t>
            </a:fld>
            <a:endParaRPr lang="en-US"/>
          </a:p>
        </p:txBody>
      </p:sp>
    </p:spTree>
    <p:extLst>
      <p:ext uri="{BB962C8B-B14F-4D97-AF65-F5344CB8AC3E}">
        <p14:creationId xmlns:p14="http://schemas.microsoft.com/office/powerpoint/2010/main" val="979347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visible </a:t>
            </a:r>
            <a:r>
              <a:rPr lang="en-US" dirty="0" smtClean="0"/>
              <a:t>example of excess nutrients here in Utah are</a:t>
            </a:r>
            <a:r>
              <a:rPr lang="en-US" baseline="0" dirty="0" smtClean="0"/>
              <a:t> algae blooms in our lakes and streams, usually occurring in the summer as water temperatures rise and sunlight is plentiful.  </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7</a:t>
            </a:fld>
            <a:endParaRPr lang="en-US"/>
          </a:p>
        </p:txBody>
      </p:sp>
    </p:spTree>
    <p:extLst>
      <p:ext uri="{BB962C8B-B14F-4D97-AF65-F5344CB8AC3E}">
        <p14:creationId xmlns:p14="http://schemas.microsoft.com/office/powerpoint/2010/main" val="73980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map shows that the excess nutrient problem isn’t limited to any particular area of the state.  The red areas are the drainages or watersheds of streams with high phosphorus concentrations.</a:t>
            </a:r>
            <a:endParaRPr lang="en-US" dirty="0" smtClean="0"/>
          </a:p>
        </p:txBody>
      </p:sp>
      <p:sp>
        <p:nvSpPr>
          <p:cNvPr id="4" name="Slide Number Placeholder 3"/>
          <p:cNvSpPr>
            <a:spLocks noGrp="1"/>
          </p:cNvSpPr>
          <p:nvPr>
            <p:ph type="sldNum" sz="quarter" idx="10"/>
          </p:nvPr>
        </p:nvSpPr>
        <p:spPr/>
        <p:txBody>
          <a:bodyPr/>
          <a:lstStyle/>
          <a:p>
            <a:fld id="{D039F434-8BE4-4208-A27E-B9B0B17D628A}" type="slidenum">
              <a:rPr lang="en-US" smtClean="0"/>
              <a:pPr/>
              <a:t>8</a:t>
            </a:fld>
            <a:endParaRPr lang="en-US"/>
          </a:p>
        </p:txBody>
      </p:sp>
    </p:spTree>
    <p:extLst>
      <p:ext uri="{BB962C8B-B14F-4D97-AF65-F5344CB8AC3E}">
        <p14:creationId xmlns:p14="http://schemas.microsoft.com/office/powerpoint/2010/main" val="112551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same widespread</a:t>
            </a:r>
            <a:r>
              <a:rPr lang="en-US" baseline="0" dirty="0" smtClean="0"/>
              <a:t> pattern is shown here for o</a:t>
            </a:r>
            <a:r>
              <a:rPr lang="en-US" dirty="0" smtClean="0"/>
              <a:t>ur lakes and reservoirs.</a:t>
            </a:r>
            <a:endParaRPr lang="en-US" dirty="0"/>
          </a:p>
        </p:txBody>
      </p:sp>
      <p:sp>
        <p:nvSpPr>
          <p:cNvPr id="4" name="Slide Number Placeholder 3"/>
          <p:cNvSpPr>
            <a:spLocks noGrp="1"/>
          </p:cNvSpPr>
          <p:nvPr>
            <p:ph type="sldNum" sz="quarter" idx="10"/>
          </p:nvPr>
        </p:nvSpPr>
        <p:spPr/>
        <p:txBody>
          <a:bodyPr/>
          <a:lstStyle/>
          <a:p>
            <a:fld id="{D039F434-8BE4-4208-A27E-B9B0B17D628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8"/>
          <p:cNvGrpSpPr>
            <a:grpSpLocks/>
          </p:cNvGrpSpPr>
          <p:nvPr/>
        </p:nvGrpSpPr>
        <p:grpSpPr bwMode="auto">
          <a:xfrm>
            <a:off x="0" y="0"/>
            <a:ext cx="9140825" cy="6850063"/>
            <a:chOff x="0" y="0"/>
            <a:chExt cx="5758" cy="4315"/>
          </a:xfrm>
        </p:grpSpPr>
        <p:grpSp>
          <p:nvGrpSpPr>
            <p:cNvPr id="3" name="Group 19"/>
            <p:cNvGrpSpPr>
              <a:grpSpLocks/>
            </p:cNvGrpSpPr>
            <p:nvPr userDrawn="1"/>
          </p:nvGrpSpPr>
          <p:grpSpPr bwMode="auto">
            <a:xfrm>
              <a:off x="1728" y="2230"/>
              <a:ext cx="4027" cy="2085"/>
              <a:chOff x="1728" y="2230"/>
              <a:chExt cx="4027" cy="2085"/>
            </a:xfrm>
          </p:grpSpPr>
          <p:sp>
            <p:nvSpPr>
              <p:cNvPr id="415764" name="Freeform 2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415765" name="Freeform 2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415766" name="Freeform 2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415767" name="Freeform 2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415768" name="Freeform 2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415769" name="Freeform 2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15770" name="Freeform 2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1575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smtClean="0"/>
              <a:t>Click to edit Master title style</a:t>
            </a:r>
            <a:endParaRPr lang="en-US"/>
          </a:p>
        </p:txBody>
      </p:sp>
      <p:sp>
        <p:nvSpPr>
          <p:cNvPr id="415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415757" name="Rectangle 13"/>
          <p:cNvSpPr>
            <a:spLocks noGrp="1" noChangeArrowheads="1"/>
          </p:cNvSpPr>
          <p:nvPr>
            <p:ph type="dt" sz="quarter" idx="2"/>
          </p:nvPr>
        </p:nvSpPr>
        <p:spPr>
          <a:xfrm>
            <a:off x="457200" y="6248400"/>
            <a:ext cx="2133600" cy="476250"/>
          </a:xfrm>
        </p:spPr>
        <p:txBody>
          <a:bodyPr/>
          <a:lstStyle>
            <a:lvl1pPr>
              <a:defRPr/>
            </a:lvl1pPr>
          </a:lstStyle>
          <a:p>
            <a:fld id="{2056701E-279D-4010-B6E0-739AA257620B}" type="datetimeFigureOut">
              <a:rPr lang="en-US" smtClean="0"/>
              <a:pPr/>
              <a:t>3/28/2013</a:t>
            </a:fld>
            <a:endParaRPr lang="en-US"/>
          </a:p>
        </p:txBody>
      </p:sp>
      <p:sp>
        <p:nvSpPr>
          <p:cNvPr id="415758"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415759" name="Rectangle 15"/>
          <p:cNvSpPr>
            <a:spLocks noGrp="1" noChangeArrowheads="1"/>
          </p:cNvSpPr>
          <p:nvPr>
            <p:ph type="sldNum" sz="quarter" idx="4"/>
          </p:nvPr>
        </p:nvSpPr>
        <p:spPr>
          <a:xfrm>
            <a:off x="6553200" y="6254750"/>
            <a:ext cx="2133600" cy="476250"/>
          </a:xfrm>
        </p:spPr>
        <p:txBody>
          <a:bodyPr/>
          <a:lstStyle>
            <a:lvl1pPr>
              <a:defRPr/>
            </a:lvl1pPr>
          </a:lstStyle>
          <a:p>
            <a:fld id="{17BB2CEA-3D82-4BDD-9400-F0522953981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5" name="Slide Number Placeholder 4"/>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5" name="Slide Number Placeholder 4"/>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pic>
        <p:nvPicPr>
          <p:cNvPr id="7"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5" name="Slide Number Placeholder 4"/>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5" name="Slide Number Placeholder 4"/>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pic>
        <p:nvPicPr>
          <p:cNvPr id="7"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lum bright="-10000" contrast="10000"/>
          </a:blip>
          <a:srcRect t="33942" b="17288"/>
          <a:stretch/>
        </p:blipFill>
        <p:spPr>
          <a:xfrm>
            <a:off x="3628" y="0"/>
            <a:ext cx="9140372" cy="2971800"/>
          </a:xfrm>
          <a:prstGeom prst="rect">
            <a:avLst/>
          </a:prstGeom>
          <a:effectLst>
            <a:reflection blurRad="6350" stA="50000" endPos="95000" dist="1016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6" name="Slide Number Placeholder 5"/>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8" name="Slide Number Placeholder 7"/>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4" name="Slide Number Placeholder 3"/>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3" name="Slide Number Placeholder 2"/>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pic>
        <p:nvPicPr>
          <p:cNvPr id="5"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6" name="Slide Number Placeholder 5"/>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pic>
        <p:nvPicPr>
          <p:cNvPr id="8"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56701E-279D-4010-B6E0-739AA257620B}" type="datetimeFigureOut">
              <a:rPr lang="en-US" smtClean="0"/>
              <a:pPr/>
              <a:t>3/28/2013</a:t>
            </a:fld>
            <a:endParaRPr lang="en-US"/>
          </a:p>
        </p:txBody>
      </p:sp>
      <p:sp>
        <p:nvSpPr>
          <p:cNvPr id="6" name="Slide Number Placeholder 5"/>
          <p:cNvSpPr>
            <a:spLocks noGrp="1"/>
          </p:cNvSpPr>
          <p:nvPr>
            <p:ph type="sldNum" sz="quarter" idx="11"/>
          </p:nvPr>
        </p:nvSpPr>
        <p:spPr/>
        <p:txBody>
          <a:bodyPr/>
          <a:lstStyle>
            <a:lvl1pPr>
              <a:defRPr/>
            </a:lvl1pPr>
          </a:lstStyle>
          <a:p>
            <a:fld id="{17BB2CEA-3D82-4BDD-9400-F0522953981D}" type="slidenum">
              <a:rPr lang="en-US" smtClean="0"/>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pic>
        <p:nvPicPr>
          <p:cNvPr id="8" name="Underwater.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cstate="print">
            <a:lum bright="-10000" contrast="10000"/>
          </a:blip>
          <a:srcRect t="69492" b="17288"/>
          <a:stretch/>
        </p:blipFill>
        <p:spPr>
          <a:xfrm>
            <a:off x="3628" y="5943600"/>
            <a:ext cx="9140372" cy="805542"/>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4733" name="Rectangle 13"/>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fld id="{2056701E-279D-4010-B6E0-739AA257620B}" type="datetimeFigureOut">
              <a:rPr lang="en-US" smtClean="0"/>
              <a:pPr/>
              <a:t>3/28/2013</a:t>
            </a:fld>
            <a:endParaRPr lang="en-US"/>
          </a:p>
        </p:txBody>
      </p:sp>
      <p:sp>
        <p:nvSpPr>
          <p:cNvPr id="414735" name="Rectangle 15"/>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17BB2CEA-3D82-4BDD-9400-F0522953981D}" type="slidenum">
              <a:rPr lang="en-US" smtClean="0"/>
              <a:pPr/>
              <a:t>‹#›</a:t>
            </a:fld>
            <a:endParaRPr lang="en-US"/>
          </a:p>
        </p:txBody>
      </p:sp>
      <p:grpSp>
        <p:nvGrpSpPr>
          <p:cNvPr id="2" name="Group 19"/>
          <p:cNvGrpSpPr>
            <a:grpSpLocks/>
          </p:cNvGrpSpPr>
          <p:nvPr/>
        </p:nvGrpSpPr>
        <p:grpSpPr bwMode="auto">
          <a:xfrm>
            <a:off x="0" y="0"/>
            <a:ext cx="9140825" cy="6850063"/>
            <a:chOff x="0" y="0"/>
            <a:chExt cx="5758" cy="4315"/>
          </a:xfrm>
        </p:grpSpPr>
        <p:grpSp>
          <p:nvGrpSpPr>
            <p:cNvPr id="3" name="Group 18"/>
            <p:cNvGrpSpPr>
              <a:grpSpLocks/>
            </p:cNvGrpSpPr>
            <p:nvPr userDrawn="1"/>
          </p:nvGrpSpPr>
          <p:grpSpPr bwMode="auto">
            <a:xfrm>
              <a:off x="1728" y="2230"/>
              <a:ext cx="4027" cy="2085"/>
              <a:chOff x="1728" y="2230"/>
              <a:chExt cx="4027" cy="2085"/>
            </a:xfrm>
          </p:grpSpPr>
          <p:sp>
            <p:nvSpPr>
              <p:cNvPr id="414725"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414726"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414727"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414728" name="Freeform 8"/>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414729"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414730"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414723" name="Freeform 3"/>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414731" name="Rectangle 11"/>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47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p>
        </p:txBody>
      </p:sp>
      <p:sp>
        <p:nvSpPr>
          <p:cNvPr id="414740" name="Rectangle 20"/>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UTAH’s Approach for developing  Nutrient Standards</a:t>
            </a:r>
            <a:endParaRPr lang="en-US" dirty="0"/>
          </a:p>
        </p:txBody>
      </p:sp>
      <p:sp>
        <p:nvSpPr>
          <p:cNvPr id="3" name="Subtitle 2"/>
          <p:cNvSpPr>
            <a:spLocks noGrp="1"/>
          </p:cNvSpPr>
          <p:nvPr>
            <p:ph type="body" idx="1"/>
          </p:nvPr>
        </p:nvSpPr>
        <p:spPr/>
        <p:txBody>
          <a:bodyPr>
            <a:normAutofit/>
          </a:bodyPr>
          <a:lstStyle/>
          <a:p>
            <a:r>
              <a:rPr lang="en-US" dirty="0" smtClean="0"/>
              <a:t>Utah Division of Water Quality</a:t>
            </a:r>
          </a:p>
          <a:p>
            <a:endParaRPr lang="en-US" dirty="0" smtClean="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3905"/>
          <a:stretch/>
        </p:blipFill>
        <p:spPr bwMode="auto">
          <a:xfrm>
            <a:off x="4343399" y="3505200"/>
            <a:ext cx="613229"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448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57" t="1937" r="11863" b="17870"/>
          <a:stretch/>
        </p:blipFill>
        <p:spPr bwMode="auto">
          <a:xfrm>
            <a:off x="152400" y="76200"/>
            <a:ext cx="4876800" cy="651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1752600"/>
            <a:ext cx="3733800" cy="2554545"/>
          </a:xfrm>
          <a:prstGeom prst="rect">
            <a:avLst/>
          </a:prstGeom>
          <a:noFill/>
        </p:spPr>
        <p:txBody>
          <a:bodyPr wrap="square">
            <a:spAutoFit/>
          </a:bodyPr>
          <a:lstStyle/>
          <a:p>
            <a:pPr>
              <a:defRPr/>
            </a:pPr>
            <a:r>
              <a:rPr lang="en-US" sz="4000" b="1" dirty="0" smtClean="0">
                <a:solidFill>
                  <a:srgbClr val="FF0000"/>
                </a:solidFill>
                <a:effectLst>
                  <a:outerShdw blurRad="38100" dist="38100" dir="2700000" algn="tl">
                    <a:srgbClr val="000000">
                      <a:alpha val="43137"/>
                    </a:srgbClr>
                  </a:outerShdw>
                </a:effectLst>
              </a:rPr>
              <a:t>Elevated Nitrate Levels </a:t>
            </a:r>
            <a:r>
              <a:rPr lang="en-US" sz="4000" b="1" dirty="0">
                <a:solidFill>
                  <a:srgbClr val="FF0000"/>
                </a:solidFill>
                <a:effectLst>
                  <a:outerShdw blurRad="38100" dist="38100" dir="2700000" algn="tl">
                    <a:srgbClr val="000000">
                      <a:alpha val="43137"/>
                    </a:srgbClr>
                  </a:outerShdw>
                </a:effectLst>
              </a:rPr>
              <a:t>in Utah’s Public Water Systems</a:t>
            </a:r>
          </a:p>
        </p:txBody>
      </p:sp>
    </p:spTree>
    <p:extLst>
      <p:ext uri="{BB962C8B-B14F-4D97-AF65-F5344CB8AC3E}">
        <p14:creationId xmlns:p14="http://schemas.microsoft.com/office/powerpoint/2010/main" val="1513595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Nitrate Concerns</a:t>
            </a:r>
            <a:endParaRPr lang="en-US" dirty="0"/>
          </a:p>
        </p:txBody>
      </p:sp>
      <p:sp>
        <p:nvSpPr>
          <p:cNvPr id="5" name="TextBox 4"/>
          <p:cNvSpPr txBox="1"/>
          <p:nvPr/>
        </p:nvSpPr>
        <p:spPr>
          <a:xfrm>
            <a:off x="613228" y="1901371"/>
            <a:ext cx="7768771" cy="4247317"/>
          </a:xfrm>
          <a:prstGeom prst="rect">
            <a:avLst/>
          </a:prstGeom>
          <a:noFill/>
        </p:spPr>
        <p:txBody>
          <a:bodyPr wrap="square" rtlCol="0">
            <a:spAutoFit/>
          </a:bodyPr>
          <a:lstStyle/>
          <a:p>
            <a:r>
              <a:rPr lang="en-US" sz="3600" dirty="0"/>
              <a:t>Nitrate contamination lasts for decades and can’t be filtered </a:t>
            </a:r>
            <a:r>
              <a:rPr lang="en-US" sz="3600" dirty="0" smtClean="0"/>
              <a:t>out</a:t>
            </a:r>
          </a:p>
          <a:p>
            <a:endParaRPr lang="en-US" sz="3600" dirty="0"/>
          </a:p>
          <a:p>
            <a:r>
              <a:rPr lang="en-US" sz="3600" dirty="0"/>
              <a:t>Toxic to infants </a:t>
            </a:r>
            <a:r>
              <a:rPr lang="en-US" sz="3600" dirty="0" smtClean="0"/>
              <a:t>(&gt;10 </a:t>
            </a:r>
            <a:r>
              <a:rPr lang="en-US" sz="3600" dirty="0"/>
              <a:t>mg/L</a:t>
            </a:r>
            <a:r>
              <a:rPr lang="en-US" sz="3600" dirty="0" smtClean="0"/>
              <a:t>)</a:t>
            </a:r>
          </a:p>
          <a:p>
            <a:endParaRPr lang="en-US" sz="3600" dirty="0"/>
          </a:p>
          <a:p>
            <a:r>
              <a:rPr lang="en-US" sz="3600" dirty="0" smtClean="0"/>
              <a:t>Drinking water wells are susceptible to contamination, protection is key</a:t>
            </a:r>
            <a:endParaRPr lang="en-US" sz="3600" dirty="0"/>
          </a:p>
          <a:p>
            <a:endParaRPr lang="en-US" dirty="0"/>
          </a:p>
        </p:txBody>
      </p:sp>
      <p:pic>
        <p:nvPicPr>
          <p:cNvPr id="35842" name="Picture 2" descr="http://babyheartblog.org/wp-content/uploads/2010/07/DSC00606.jpg"/>
          <p:cNvPicPr>
            <a:picLocks noChangeAspect="1" noChangeArrowheads="1"/>
          </p:cNvPicPr>
          <p:nvPr/>
        </p:nvPicPr>
        <p:blipFill>
          <a:blip r:embed="rId3" cstate="print"/>
          <a:srcRect/>
          <a:stretch>
            <a:fillRect/>
          </a:stretch>
        </p:blipFill>
        <p:spPr bwMode="auto">
          <a:xfrm>
            <a:off x="6096000" y="2743200"/>
            <a:ext cx="2438400" cy="1828800"/>
          </a:xfrm>
          <a:prstGeom prst="rect">
            <a:avLst/>
          </a:prstGeom>
          <a:noFill/>
        </p:spPr>
      </p:pic>
    </p:spTree>
    <p:extLst>
      <p:ext uri="{BB962C8B-B14F-4D97-AF65-F5344CB8AC3E}">
        <p14:creationId xmlns:p14="http://schemas.microsoft.com/office/powerpoint/2010/main" val="9030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Setting Nutrient Standards</a:t>
            </a:r>
            <a:endParaRPr lang="en-US" dirty="0"/>
          </a:p>
        </p:txBody>
      </p:sp>
      <p:sp>
        <p:nvSpPr>
          <p:cNvPr id="3" name="Content Placeholder 2"/>
          <p:cNvSpPr>
            <a:spLocks noGrp="1"/>
          </p:cNvSpPr>
          <p:nvPr>
            <p:ph idx="1"/>
          </p:nvPr>
        </p:nvSpPr>
        <p:spPr>
          <a:xfrm>
            <a:off x="228600" y="1752600"/>
            <a:ext cx="8686800" cy="4565406"/>
          </a:xfrm>
        </p:spPr>
        <p:txBody>
          <a:bodyPr>
            <a:normAutofit/>
          </a:bodyPr>
          <a:lstStyle/>
          <a:p>
            <a:pPr marL="0" indent="0" algn="ctr">
              <a:buNone/>
            </a:pPr>
            <a:endParaRPr lang="en-US" b="1" dirty="0" smtClean="0"/>
          </a:p>
          <a:p>
            <a:pPr marL="400050" lvl="1" indent="0">
              <a:buClr>
                <a:srgbClr val="FFC000"/>
              </a:buClr>
              <a:buSzPct val="100000"/>
              <a:buFont typeface="Arial" pitchFamily="34" charset="0"/>
              <a:buChar char="•"/>
            </a:pPr>
            <a:r>
              <a:rPr lang="en-US" sz="4000" b="1" dirty="0" smtClean="0"/>
              <a:t> Effective </a:t>
            </a:r>
          </a:p>
          <a:p>
            <a:pPr marL="400050" lvl="1" indent="0">
              <a:buClr>
                <a:srgbClr val="FFC000"/>
              </a:buClr>
              <a:buSzPct val="100000"/>
              <a:buFont typeface="Arial" pitchFamily="34" charset="0"/>
              <a:buChar char="•"/>
            </a:pPr>
            <a:r>
              <a:rPr lang="en-US" sz="4000" b="1" dirty="0" smtClean="0"/>
              <a:t> Science-based</a:t>
            </a:r>
          </a:p>
          <a:p>
            <a:pPr marL="400050" lvl="1" indent="0">
              <a:buClr>
                <a:srgbClr val="FFC000"/>
              </a:buClr>
              <a:buSzPct val="100000"/>
              <a:buFont typeface="Arial" pitchFamily="34" charset="0"/>
              <a:buChar char="•"/>
            </a:pPr>
            <a:r>
              <a:rPr lang="en-US" sz="4000" b="1" dirty="0" smtClean="0"/>
              <a:t> </a:t>
            </a:r>
            <a:r>
              <a:rPr lang="en-US" sz="4000" b="1" dirty="0" smtClean="0"/>
              <a:t>Reasonable Costs and Benefits</a:t>
            </a:r>
            <a:endParaRPr lang="en-US" sz="4000" b="1" dirty="0" smtClean="0"/>
          </a:p>
          <a:p>
            <a:pPr marL="400050" lvl="1" indent="0">
              <a:buClr>
                <a:srgbClr val="FFC000"/>
              </a:buClr>
              <a:buSzPct val="100000"/>
              <a:buFont typeface="Arial" pitchFamily="34" charset="0"/>
              <a:buChar char="•"/>
            </a:pPr>
            <a:r>
              <a:rPr lang="en-US" sz="4000" b="1" dirty="0" smtClean="0"/>
              <a:t> Consistent and Fair</a:t>
            </a:r>
          </a:p>
          <a:p>
            <a:pPr marL="400050" lvl="1" indent="0">
              <a:buClr>
                <a:srgbClr val="FFC000"/>
              </a:buClr>
              <a:buSzPct val="100000"/>
              <a:buFont typeface="Arial" pitchFamily="34" charset="0"/>
              <a:buChar char="•"/>
            </a:pPr>
            <a:r>
              <a:rPr lang="en-US" sz="4000" b="1" dirty="0" smtClean="0"/>
              <a:t> Shared Responsibility</a:t>
            </a:r>
          </a:p>
          <a:p>
            <a:pPr marL="400050" lvl="1" indent="0">
              <a:buClr>
                <a:srgbClr val="FFC000"/>
              </a:buClr>
              <a:buSzPct val="100000"/>
              <a:buFont typeface="Arial" pitchFamily="34" charset="0"/>
              <a:buChar char="•"/>
            </a:pPr>
            <a:endParaRPr lang="en-US" sz="4000" b="1" dirty="0" smtClean="0"/>
          </a:p>
          <a:p>
            <a:pPr marL="400050" lvl="1" indent="0">
              <a:buFont typeface="Arial" pitchFamily="34" charset="0"/>
              <a:buChar char="•"/>
            </a:pPr>
            <a:endParaRPr lang="en-US" sz="4000" b="1" dirty="0"/>
          </a:p>
          <a:p>
            <a:pPr marL="0" indent="0" algn="ctr">
              <a:buNone/>
            </a:pPr>
            <a:endParaRPr lang="en-US" b="1" dirty="0" smtClean="0"/>
          </a:p>
          <a:p>
            <a:pPr marL="0" indent="0" algn="ctr">
              <a:buNone/>
            </a:pPr>
            <a:endParaRPr lang="en-US" dirty="0"/>
          </a:p>
        </p:txBody>
      </p:sp>
    </p:spTree>
    <p:extLst>
      <p:ext uri="{BB962C8B-B14F-4D97-AF65-F5344CB8AC3E}">
        <p14:creationId xmlns:p14="http://schemas.microsoft.com/office/powerpoint/2010/main" val="2195942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a:t>
            </a:r>
            <a:endParaRPr lang="en-US" dirty="0"/>
          </a:p>
        </p:txBody>
      </p:sp>
      <p:sp>
        <p:nvSpPr>
          <p:cNvPr id="8" name="Content Placeholder 2"/>
          <p:cNvSpPr>
            <a:spLocks noGrp="1"/>
          </p:cNvSpPr>
          <p:nvPr>
            <p:ph idx="4294967295"/>
          </p:nvPr>
        </p:nvSpPr>
        <p:spPr>
          <a:xfrm>
            <a:off x="533400" y="1752600"/>
            <a:ext cx="8229600" cy="4191000"/>
          </a:xfrm>
        </p:spPr>
        <p:txBody>
          <a:bodyPr>
            <a:normAutofit/>
          </a:bodyPr>
          <a:lstStyle/>
          <a:p>
            <a:pPr>
              <a:buSzPct val="100000"/>
              <a:buFont typeface="Arial" pitchFamily="34" charset="0"/>
              <a:buChar char="•"/>
            </a:pPr>
            <a:r>
              <a:rPr lang="en-US" dirty="0" smtClean="0"/>
              <a:t>Strategically target limited resources</a:t>
            </a:r>
          </a:p>
          <a:p>
            <a:pPr>
              <a:buSzPct val="100000"/>
              <a:buFont typeface="Arial" pitchFamily="34" charset="0"/>
              <a:buChar char="•"/>
            </a:pPr>
            <a:r>
              <a:rPr lang="en-US" dirty="0" smtClean="0"/>
              <a:t>Establish attainable goals</a:t>
            </a:r>
          </a:p>
          <a:p>
            <a:pPr>
              <a:buSzPct val="100000"/>
              <a:buFont typeface="Arial" pitchFamily="34" charset="0"/>
              <a:buChar char="•"/>
            </a:pPr>
            <a:r>
              <a:rPr lang="en-US" dirty="0" smtClean="0"/>
              <a:t>Immediately protects high quality headwaters</a:t>
            </a:r>
          </a:p>
          <a:p>
            <a:pPr>
              <a:buSzPct val="100000"/>
              <a:buFont typeface="Arial" pitchFamily="34" charset="0"/>
              <a:buChar char="•"/>
            </a:pPr>
            <a:r>
              <a:rPr lang="en-US" dirty="0" smtClean="0"/>
              <a:t>Focuses on nutrient related problems</a:t>
            </a:r>
          </a:p>
          <a:p>
            <a:pPr>
              <a:buSzPct val="100000"/>
              <a:buFont typeface="Arial" pitchFamily="34" charset="0"/>
              <a:buChar char="•"/>
            </a:pPr>
            <a:r>
              <a:rPr lang="en-US" dirty="0" smtClean="0"/>
              <a:t>Reduces nutrient discharges from POTWs</a:t>
            </a:r>
          </a:p>
          <a:p>
            <a:pPr>
              <a:buSzPct val="100000"/>
              <a:buFont typeface="Arial" pitchFamily="34" charset="0"/>
              <a:buChar char="•"/>
            </a:pPr>
            <a:r>
              <a:rPr lang="en-US" dirty="0" smtClean="0"/>
              <a:t>Provides increased funding for </a:t>
            </a:r>
            <a:r>
              <a:rPr lang="en-US" dirty="0"/>
              <a:t>NPS </a:t>
            </a:r>
            <a:r>
              <a:rPr lang="en-US" dirty="0" smtClean="0"/>
              <a:t>projects</a:t>
            </a:r>
          </a:p>
          <a:p>
            <a:pPr>
              <a:buSzPct val="100000"/>
              <a:buFont typeface="Arial" pitchFamily="34" charset="0"/>
              <a:buChar char="•"/>
            </a:pPr>
            <a:r>
              <a:rPr lang="en-US" dirty="0" smtClean="0"/>
              <a:t>Engages </a:t>
            </a:r>
            <a:r>
              <a:rPr lang="en-US" dirty="0"/>
              <a:t>stakeholders to implement solutions</a:t>
            </a:r>
          </a:p>
          <a:p>
            <a:endParaRPr lang="en-US" dirty="0" smtClean="0"/>
          </a:p>
        </p:txBody>
      </p:sp>
    </p:spTree>
    <p:extLst>
      <p:ext uri="{BB962C8B-B14F-4D97-AF65-F5344CB8AC3E}">
        <p14:creationId xmlns:p14="http://schemas.microsoft.com/office/powerpoint/2010/main" val="32448474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Science-Based</a:t>
            </a:r>
            <a:endParaRPr lang="en-US" dirty="0"/>
          </a:p>
        </p:txBody>
      </p:sp>
      <p:pic>
        <p:nvPicPr>
          <p:cNvPr id="4101" name="Picture 5" descr="U:\WQ\PERMITS\MONITORS\UCASE\2007 Assessment Data\EMAP E. Cyn near old gage\E. Cyn near old gage\DSCF1377.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2448"/>
          <a:stretch/>
        </p:blipFill>
        <p:spPr bwMode="auto">
          <a:xfrm>
            <a:off x="393700" y="1323976"/>
            <a:ext cx="8382000" cy="550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571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Quality Studies</a:t>
            </a:r>
            <a:endParaRPr lang="en-US" dirty="0"/>
          </a:p>
        </p:txBody>
      </p:sp>
      <p:pic>
        <p:nvPicPr>
          <p:cNvPr id="25602" name="Picture 2" descr="http://www.usu.edu/buglab/SampleProcessing/Files/P207003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775961" y="1749552"/>
            <a:ext cx="2686050" cy="2228850"/>
          </a:xfrm>
          <a:prstGeom prst="rect">
            <a:avLst/>
          </a:prstGeom>
          <a:noFill/>
        </p:spPr>
      </p:pic>
      <p:sp>
        <p:nvSpPr>
          <p:cNvPr id="8" name="TextBox 7"/>
          <p:cNvSpPr txBox="1"/>
          <p:nvPr/>
        </p:nvSpPr>
        <p:spPr>
          <a:xfrm>
            <a:off x="762000" y="3516501"/>
            <a:ext cx="2667000" cy="461665"/>
          </a:xfrm>
          <a:prstGeom prst="rect">
            <a:avLst/>
          </a:prstGeom>
          <a:solidFill>
            <a:srgbClr val="0070C0">
              <a:alpha val="32000"/>
            </a:srgbClr>
          </a:solidFill>
        </p:spPr>
        <p:txBody>
          <a:bodyPr wrap="square" rtlCol="0">
            <a:spAutoFit/>
          </a:bodyPr>
          <a:lstStyle/>
          <a:p>
            <a:pPr algn="ctr"/>
            <a:r>
              <a:rPr lang="en-US" sz="2400" b="1" dirty="0" smtClean="0"/>
              <a:t>Biological</a:t>
            </a:r>
            <a:endParaRPr lang="en-US" sz="2400" b="1" dirty="0"/>
          </a:p>
        </p:txBody>
      </p:sp>
      <p:pic>
        <p:nvPicPr>
          <p:cNvPr id="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912" r="1067" b="3400"/>
          <a:stretch/>
        </p:blipFill>
        <p:spPr bwMode="auto">
          <a:xfrm>
            <a:off x="5486400" y="1905000"/>
            <a:ext cx="2932112" cy="294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486400" y="4399369"/>
            <a:ext cx="2895600" cy="461665"/>
          </a:xfrm>
          <a:prstGeom prst="rect">
            <a:avLst/>
          </a:prstGeom>
          <a:solidFill>
            <a:srgbClr val="0070C0">
              <a:alpha val="32000"/>
            </a:srgbClr>
          </a:solidFill>
        </p:spPr>
        <p:txBody>
          <a:bodyPr wrap="square" rtlCol="0">
            <a:spAutoFit/>
          </a:bodyPr>
          <a:lstStyle/>
          <a:p>
            <a:pPr algn="ctr"/>
            <a:r>
              <a:rPr lang="en-US" sz="2400" b="1" dirty="0" smtClean="0"/>
              <a:t>Physical</a:t>
            </a:r>
            <a:endParaRPr lang="en-US" sz="2400" b="1" dirty="0"/>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4191000"/>
            <a:ext cx="2495014"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667000" y="6091535"/>
            <a:ext cx="2514600" cy="461665"/>
          </a:xfrm>
          <a:prstGeom prst="rect">
            <a:avLst/>
          </a:prstGeom>
          <a:solidFill>
            <a:srgbClr val="0070C0">
              <a:alpha val="32000"/>
            </a:srgbClr>
          </a:solidFill>
        </p:spPr>
        <p:txBody>
          <a:bodyPr wrap="square" rtlCol="0">
            <a:spAutoFit/>
          </a:bodyPr>
          <a:lstStyle/>
          <a:p>
            <a:pPr algn="ctr"/>
            <a:r>
              <a:rPr lang="en-US" sz="2400" b="1" dirty="0" smtClean="0"/>
              <a:t>Chemical</a:t>
            </a:r>
            <a:endParaRPr lang="en-US" sz="2400" b="1" dirty="0"/>
          </a:p>
        </p:txBody>
      </p:sp>
    </p:spTree>
    <p:extLst>
      <p:ext uri="{BB962C8B-B14F-4D97-AF65-F5344CB8AC3E}">
        <p14:creationId xmlns:p14="http://schemas.microsoft.com/office/powerpoint/2010/main" val="2657638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Reasonable</a:t>
            </a:r>
            <a:endParaRPr lang="en-US" dirty="0"/>
          </a:p>
        </p:txBody>
      </p:sp>
      <p:sp>
        <p:nvSpPr>
          <p:cNvPr id="4" name="Rectangle 3"/>
          <p:cNvSpPr/>
          <p:nvPr/>
        </p:nvSpPr>
        <p:spPr>
          <a:xfrm>
            <a:off x="762000" y="1734365"/>
            <a:ext cx="7696200" cy="1200329"/>
          </a:xfrm>
          <a:prstGeom prst="rect">
            <a:avLst/>
          </a:prstGeom>
        </p:spPr>
        <p:txBody>
          <a:bodyPr wrap="square">
            <a:spAutoFit/>
          </a:bodyPr>
          <a:lstStyle/>
          <a:p>
            <a:pPr algn="ctr"/>
            <a:r>
              <a:rPr lang="en-US" sz="3600" b="1" dirty="0" smtClean="0"/>
              <a:t>Will Account for the</a:t>
            </a:r>
          </a:p>
          <a:p>
            <a:pPr algn="ctr"/>
            <a:r>
              <a:rPr lang="en-US" sz="3600" b="1" dirty="0" smtClean="0"/>
              <a:t>Diversity of Utah’s Waters</a:t>
            </a:r>
            <a:endParaRPr lang="en-US" sz="3600" b="1"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539"/>
          <a:stretch/>
        </p:blipFill>
        <p:spPr bwMode="auto">
          <a:xfrm>
            <a:off x="439057" y="3071234"/>
            <a:ext cx="2750669" cy="210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3071234"/>
            <a:ext cx="3043238"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Documents and Settings\carladams\My Documents\My Pictures\Virgin River near St. Geo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886200"/>
            <a:ext cx="28194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267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Consistent and Fair</a:t>
            </a:r>
            <a:endParaRPr lang="en-US" dirty="0"/>
          </a:p>
        </p:txBody>
      </p:sp>
      <p:sp>
        <p:nvSpPr>
          <p:cNvPr id="2" name="Content Placeholder 1"/>
          <p:cNvSpPr>
            <a:spLocks noGrp="1"/>
          </p:cNvSpPr>
          <p:nvPr>
            <p:ph idx="1"/>
          </p:nvPr>
        </p:nvSpPr>
        <p:spPr>
          <a:xfrm>
            <a:off x="457200" y="1390125"/>
            <a:ext cx="8229600" cy="2505219"/>
          </a:xfrm>
        </p:spPr>
        <p:txBody>
          <a:bodyPr>
            <a:normAutofit/>
          </a:bodyPr>
          <a:lstStyle/>
          <a:p>
            <a:pPr>
              <a:buSzPct val="100000"/>
              <a:buFont typeface="Arial" pitchFamily="34" charset="0"/>
              <a:buChar char="•"/>
            </a:pPr>
            <a:r>
              <a:rPr lang="en-US" dirty="0" smtClean="0"/>
              <a:t>Establish a Level </a:t>
            </a:r>
            <a:r>
              <a:rPr lang="en-US" dirty="0"/>
              <a:t>Playing Field</a:t>
            </a:r>
          </a:p>
          <a:p>
            <a:pPr>
              <a:buSzPct val="100000"/>
              <a:buFont typeface="Arial" pitchFamily="34" charset="0"/>
              <a:buChar char="•"/>
            </a:pPr>
            <a:r>
              <a:rPr lang="en-US" dirty="0" smtClean="0"/>
              <a:t>Provide Financial and Technical Assistance</a:t>
            </a:r>
          </a:p>
          <a:p>
            <a:pPr>
              <a:buSzPct val="100000"/>
              <a:buFont typeface="Arial" pitchFamily="34" charset="0"/>
              <a:buChar char="•"/>
            </a:pPr>
            <a:r>
              <a:rPr lang="en-US" dirty="0" smtClean="0"/>
              <a:t>Maintain Open Communication </a:t>
            </a:r>
          </a:p>
          <a:p>
            <a:pPr>
              <a:buSzPct val="100000"/>
              <a:buFont typeface="Arial" pitchFamily="34" charset="0"/>
              <a:buChar char="•"/>
            </a:pPr>
            <a:r>
              <a:rPr lang="en-US" dirty="0" smtClean="0"/>
              <a:t>Encourage Voluntary Action</a:t>
            </a:r>
          </a:p>
          <a:p>
            <a:pPr lvl="1">
              <a:buFont typeface="Arial" pitchFamily="34" charset="0"/>
              <a:buChar char="•"/>
            </a:pP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895344"/>
            <a:ext cx="218010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4271772"/>
            <a:ext cx="2243137" cy="191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9983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Responsibility</a:t>
            </a:r>
            <a:endParaRPr lang="en-US" dirty="0"/>
          </a:p>
        </p:txBody>
      </p:sp>
      <p:sp>
        <p:nvSpPr>
          <p:cNvPr id="3" name="Content Placeholder 2"/>
          <p:cNvSpPr>
            <a:spLocks noGrp="1"/>
          </p:cNvSpPr>
          <p:nvPr>
            <p:ph idx="1"/>
          </p:nvPr>
        </p:nvSpPr>
        <p:spPr>
          <a:xfrm>
            <a:off x="228600" y="2057400"/>
            <a:ext cx="8686800" cy="4260606"/>
          </a:xfrm>
        </p:spPr>
        <p:txBody>
          <a:bodyPr>
            <a:normAutofit/>
          </a:bodyPr>
          <a:lstStyle/>
          <a:p>
            <a:pPr>
              <a:buSzPct val="100000"/>
              <a:buFont typeface="Arial" pitchFamily="34" charset="0"/>
              <a:buChar char="•"/>
            </a:pPr>
            <a:r>
              <a:rPr lang="en-US" dirty="0" smtClean="0"/>
              <a:t>Early Stakeholder Involvement </a:t>
            </a:r>
          </a:p>
          <a:p>
            <a:pPr>
              <a:buSzPct val="100000"/>
              <a:buFont typeface="Arial" pitchFamily="34" charset="0"/>
              <a:buChar char="•"/>
            </a:pPr>
            <a:r>
              <a:rPr lang="en-US" dirty="0" smtClean="0"/>
              <a:t>Use </a:t>
            </a:r>
            <a:r>
              <a:rPr lang="en-US" dirty="0"/>
              <a:t>Best Management Practices and </a:t>
            </a:r>
            <a:r>
              <a:rPr lang="en-US" dirty="0" smtClean="0"/>
              <a:t>Technology </a:t>
            </a:r>
            <a:r>
              <a:rPr lang="en-US" dirty="0"/>
              <a:t>to achieve goals </a:t>
            </a:r>
          </a:p>
          <a:p>
            <a:pPr>
              <a:buSzPct val="100000"/>
              <a:buFont typeface="Arial" pitchFamily="34" charset="0"/>
              <a:buChar char="•"/>
            </a:pPr>
            <a:r>
              <a:rPr lang="en-US" dirty="0" smtClean="0"/>
              <a:t>Provide Financial and Technical Assistance</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0682" y="4419600"/>
            <a:ext cx="4758518" cy="2139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511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457200"/>
            <a:ext cx="9067800" cy="871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dirty="0" smtClean="0"/>
              <a:t>Financial Assistance</a:t>
            </a:r>
          </a:p>
        </p:txBody>
      </p:sp>
      <p:sp>
        <p:nvSpPr>
          <p:cNvPr id="5" name="TextBox 3"/>
          <p:cNvSpPr txBox="1">
            <a:spLocks noChangeArrowheads="1"/>
          </p:cNvSpPr>
          <p:nvPr/>
        </p:nvSpPr>
        <p:spPr bwMode="auto">
          <a:xfrm>
            <a:off x="808038" y="1495425"/>
            <a:ext cx="77798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sz="2400" i="1" dirty="0" smtClean="0">
                <a:latin typeface="Calibri" pitchFamily="34" charset="0"/>
              </a:rPr>
              <a:t>Voluntary </a:t>
            </a:r>
            <a:r>
              <a:rPr lang="en-US" sz="2400" i="1" dirty="0" smtClean="0">
                <a:latin typeface="Calibri" pitchFamily="34" charset="0"/>
              </a:rPr>
              <a:t>Prior </a:t>
            </a:r>
            <a:r>
              <a:rPr lang="en-US" sz="2400" i="1" dirty="0">
                <a:latin typeface="Calibri" pitchFamily="34" charset="0"/>
              </a:rPr>
              <a:t>to TMDL</a:t>
            </a:r>
          </a:p>
          <a:p>
            <a:pPr eaLnBrk="1" hangingPunct="1">
              <a:buFontTx/>
              <a:buAutoNum type="arabicPeriod"/>
            </a:pPr>
            <a:r>
              <a:rPr lang="en-US" sz="2400" i="1" dirty="0">
                <a:latin typeface="Calibri" pitchFamily="34" charset="0"/>
              </a:rPr>
              <a:t>Required </a:t>
            </a:r>
            <a:r>
              <a:rPr lang="en-US" sz="2400" i="1" dirty="0" smtClean="0">
                <a:latin typeface="Calibri" pitchFamily="34" charset="0"/>
              </a:rPr>
              <a:t>After </a:t>
            </a:r>
            <a:r>
              <a:rPr lang="en-US" sz="2400" i="1" dirty="0">
                <a:latin typeface="Calibri" pitchFamily="34" charset="0"/>
              </a:rPr>
              <a:t>TMDL </a:t>
            </a:r>
            <a:r>
              <a:rPr lang="en-US" sz="2400" i="1" dirty="0" smtClean="0">
                <a:latin typeface="Calibri" pitchFamily="34" charset="0"/>
              </a:rPr>
              <a:t>Established</a:t>
            </a:r>
            <a:endParaRPr lang="en-US" sz="2400" i="1" dirty="0">
              <a:latin typeface="Calibri" pitchFamily="34" charset="0"/>
            </a:endParaRPr>
          </a:p>
          <a:p>
            <a:pPr eaLnBrk="1" hangingPunct="1">
              <a:buFontTx/>
              <a:buAutoNum type="arabicPeriod"/>
            </a:pPr>
            <a:r>
              <a:rPr lang="en-US" sz="2400" i="1" dirty="0">
                <a:latin typeface="Calibri" pitchFamily="34" charset="0"/>
              </a:rPr>
              <a:t>Environmental Stewardship Certification Program (SB-57</a:t>
            </a:r>
            <a:r>
              <a:rPr lang="en-US" sz="2400" i="1" dirty="0" smtClean="0">
                <a:latin typeface="Calibri" pitchFamily="34" charset="0"/>
              </a:rPr>
              <a:t>)</a:t>
            </a:r>
          </a:p>
          <a:p>
            <a:pPr eaLnBrk="1" hangingPunct="1">
              <a:buFontTx/>
              <a:buAutoNum type="arabicPeriod"/>
            </a:pPr>
            <a:r>
              <a:rPr lang="en-US" sz="2400" i="1" dirty="0" smtClean="0">
                <a:latin typeface="Calibri" pitchFamily="34" charset="0"/>
              </a:rPr>
              <a:t>Interim Legislative Subcommittee Study</a:t>
            </a:r>
            <a:endParaRPr lang="en-US" sz="2400" i="1" dirty="0" smtClean="0">
              <a:latin typeface="Calibri" pitchFamily="34" charset="0"/>
            </a:endParaRPr>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4475" y="3294063"/>
            <a:ext cx="27590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457200" y="4191000"/>
            <a:ext cx="430820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latin typeface="Calibri" pitchFamily="34" charset="0"/>
              </a:rPr>
              <a:t>Cost Share Funding Range </a:t>
            </a:r>
            <a:r>
              <a:rPr lang="en-US" sz="3200" b="1" dirty="0">
                <a:latin typeface="Calibri" pitchFamily="34" charset="0"/>
              </a:rPr>
              <a:t>(Proposed)</a:t>
            </a:r>
          </a:p>
          <a:p>
            <a:pPr algn="ctr" eaLnBrk="1" hangingPunct="1"/>
            <a:endParaRPr lang="en-US" sz="3200" b="1" dirty="0">
              <a:latin typeface="Calibri" pitchFamily="34" charset="0"/>
            </a:endParaRPr>
          </a:p>
          <a:p>
            <a:pPr algn="ctr" eaLnBrk="1" hangingPunct="1"/>
            <a:r>
              <a:rPr lang="en-US" sz="3200" b="1" dirty="0">
                <a:latin typeface="Calibri" pitchFamily="34" charset="0"/>
              </a:rPr>
              <a:t>70% to 90%</a:t>
            </a:r>
          </a:p>
        </p:txBody>
      </p:sp>
    </p:spTree>
    <p:extLst>
      <p:ext uri="{BB962C8B-B14F-4D97-AF65-F5344CB8AC3E}">
        <p14:creationId xmlns:p14="http://schemas.microsoft.com/office/powerpoint/2010/main" val="85244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Nutrient Core Team</a:t>
            </a:r>
            <a:endParaRPr lang="en-US" dirty="0"/>
          </a:p>
        </p:txBody>
      </p:sp>
      <p:sp>
        <p:nvSpPr>
          <p:cNvPr id="3" name="Content Placeholder 2"/>
          <p:cNvSpPr>
            <a:spLocks noGrp="1"/>
          </p:cNvSpPr>
          <p:nvPr>
            <p:ph idx="1"/>
          </p:nvPr>
        </p:nvSpPr>
        <p:spPr>
          <a:xfrm>
            <a:off x="457200" y="1450072"/>
            <a:ext cx="8229600" cy="4525963"/>
          </a:xfrm>
        </p:spPr>
        <p:txBody>
          <a:bodyPr/>
          <a:lstStyle/>
          <a:p>
            <a:pPr marL="0" indent="0" algn="ctr">
              <a:buNone/>
            </a:pPr>
            <a:r>
              <a:rPr lang="en-US" b="1" dirty="0" smtClean="0"/>
              <a:t>Subcommittees</a:t>
            </a:r>
          </a:p>
          <a:p>
            <a:pPr>
              <a:buSzPct val="100000"/>
              <a:buFont typeface="Arial" pitchFamily="34" charset="0"/>
              <a:buChar char="•"/>
            </a:pPr>
            <a:r>
              <a:rPr lang="en-US" dirty="0" smtClean="0"/>
              <a:t>POTWs</a:t>
            </a:r>
          </a:p>
          <a:p>
            <a:pPr>
              <a:buSzPct val="100000"/>
              <a:buFont typeface="Arial" pitchFamily="34" charset="0"/>
              <a:buChar char="•"/>
            </a:pPr>
            <a:r>
              <a:rPr lang="en-US" dirty="0" err="1" smtClean="0"/>
              <a:t>Stormwater</a:t>
            </a:r>
            <a:endParaRPr lang="en-US" dirty="0" smtClean="0"/>
          </a:p>
          <a:p>
            <a:pPr>
              <a:buSzPct val="100000"/>
              <a:buFont typeface="Arial" pitchFamily="34" charset="0"/>
              <a:buChar char="•"/>
            </a:pPr>
            <a:r>
              <a:rPr lang="en-US" dirty="0" smtClean="0"/>
              <a:t>Nonpoint Sources</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00" t="19444"/>
          <a:stretch/>
        </p:blipFill>
        <p:spPr bwMode="auto">
          <a:xfrm>
            <a:off x="76200" y="3979366"/>
            <a:ext cx="2822951" cy="1968254"/>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964672"/>
            <a:ext cx="2954084" cy="196938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weblogs.dailypress.com/features/gardening/diggin-in/inlet1007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6240" y="3979365"/>
            <a:ext cx="2763396" cy="196596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1600" y="6065288"/>
            <a:ext cx="6781800" cy="769441"/>
          </a:xfrm>
          <a:prstGeom prst="rect">
            <a:avLst/>
          </a:prstGeom>
          <a:noFill/>
        </p:spPr>
        <p:txBody>
          <a:bodyPr wrap="square" rtlCol="0">
            <a:spAutoFit/>
          </a:bodyPr>
          <a:lstStyle/>
          <a:p>
            <a:pPr algn="ctr"/>
            <a:r>
              <a:rPr lang="en-US" sz="4400" dirty="0" smtClean="0"/>
              <a:t>nutrients.utah.gov</a:t>
            </a:r>
            <a:endParaRPr lang="en-US" sz="4400" dirty="0"/>
          </a:p>
        </p:txBody>
      </p:sp>
    </p:spTree>
    <p:extLst>
      <p:ext uri="{BB962C8B-B14F-4D97-AF65-F5344CB8AC3E}">
        <p14:creationId xmlns:p14="http://schemas.microsoft.com/office/powerpoint/2010/main" val="2767352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Everyone Has a Role</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98277"/>
            <a:ext cx="9144000" cy="605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505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482725"/>
            <a:ext cx="333375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BMPs for Controlling Nutrients</a:t>
            </a:r>
            <a:endParaRPr lang="en-US" dirty="0"/>
          </a:p>
        </p:txBody>
      </p:sp>
      <p:pic>
        <p:nvPicPr>
          <p:cNvPr id="921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69" b="15402"/>
          <a:stretch/>
        </p:blipFill>
        <p:spPr bwMode="auto">
          <a:xfrm>
            <a:off x="240791" y="1482725"/>
            <a:ext cx="4646654"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346" r="38542" b="19563"/>
          <a:stretch/>
        </p:blipFill>
        <p:spPr bwMode="auto">
          <a:xfrm>
            <a:off x="2544956" y="4216400"/>
            <a:ext cx="4124147"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419856"/>
            <a:ext cx="3505200" cy="461665"/>
          </a:xfrm>
          <a:prstGeom prst="rect">
            <a:avLst/>
          </a:prstGeom>
          <a:noFill/>
        </p:spPr>
        <p:txBody>
          <a:bodyPr wrap="square" rtlCol="0">
            <a:spAutoFit/>
          </a:bodyPr>
          <a:lstStyle/>
          <a:p>
            <a:pPr algn="ctr"/>
            <a:r>
              <a:rPr lang="en-US" sz="2400" b="1" dirty="0" smtClean="0"/>
              <a:t>Manure Management</a:t>
            </a:r>
            <a:endParaRPr lang="en-US" sz="2400" b="1" dirty="0"/>
          </a:p>
        </p:txBody>
      </p:sp>
      <p:sp>
        <p:nvSpPr>
          <p:cNvPr id="5" name="TextBox 4"/>
          <p:cNvSpPr txBox="1"/>
          <p:nvPr/>
        </p:nvSpPr>
        <p:spPr>
          <a:xfrm>
            <a:off x="5410200" y="3429000"/>
            <a:ext cx="3200400" cy="461665"/>
          </a:xfrm>
          <a:prstGeom prst="rect">
            <a:avLst/>
          </a:prstGeom>
          <a:noFill/>
        </p:spPr>
        <p:txBody>
          <a:bodyPr wrap="square" rtlCol="0">
            <a:spAutoFit/>
          </a:bodyPr>
          <a:lstStyle/>
          <a:p>
            <a:r>
              <a:rPr lang="en-US" sz="2400" b="1" dirty="0" smtClean="0"/>
              <a:t>Stormwater Treatment</a:t>
            </a:r>
            <a:endParaRPr lang="en-US" sz="2400" b="1" dirty="0"/>
          </a:p>
        </p:txBody>
      </p:sp>
      <p:sp>
        <p:nvSpPr>
          <p:cNvPr id="6" name="TextBox 5"/>
          <p:cNvSpPr txBox="1"/>
          <p:nvPr/>
        </p:nvSpPr>
        <p:spPr>
          <a:xfrm>
            <a:off x="2752321" y="5969000"/>
            <a:ext cx="3733800" cy="461665"/>
          </a:xfrm>
          <a:prstGeom prst="rect">
            <a:avLst/>
          </a:prstGeom>
          <a:noFill/>
        </p:spPr>
        <p:txBody>
          <a:bodyPr wrap="square" rtlCol="0">
            <a:spAutoFit/>
          </a:bodyPr>
          <a:lstStyle/>
          <a:p>
            <a:pPr algn="ctr"/>
            <a:r>
              <a:rPr lang="en-US" sz="2400" b="1" dirty="0" smtClean="0"/>
              <a:t>Wastewater Treatment</a:t>
            </a:r>
            <a:endParaRPr lang="en-US" sz="2400" b="1" dirty="0"/>
          </a:p>
        </p:txBody>
      </p:sp>
    </p:spTree>
    <p:extLst>
      <p:ext uri="{BB962C8B-B14F-4D97-AF65-F5344CB8AC3E}">
        <p14:creationId xmlns:p14="http://schemas.microsoft.com/office/powerpoint/2010/main" val="1371303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272866" y="1171980"/>
            <a:ext cx="2185987" cy="3693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smtClean="0">
                <a:latin typeface="Calibri" pitchFamily="34" charset="0"/>
              </a:rPr>
              <a:t>Headwaters</a:t>
            </a:r>
            <a:endParaRPr lang="en-US" b="1" dirty="0">
              <a:latin typeface="Calibri" pitchFamily="34" charset="0"/>
            </a:endParaRPr>
          </a:p>
        </p:txBody>
      </p:sp>
      <p:sp>
        <p:nvSpPr>
          <p:cNvPr id="5" name="TextBox 4"/>
          <p:cNvSpPr txBox="1">
            <a:spLocks noChangeArrowheads="1"/>
          </p:cNvSpPr>
          <p:nvPr/>
        </p:nvSpPr>
        <p:spPr bwMode="auto">
          <a:xfrm>
            <a:off x="1272867" y="2011491"/>
            <a:ext cx="2185987"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TMDL/Habitat Impaired Waters</a:t>
            </a:r>
          </a:p>
        </p:txBody>
      </p:sp>
      <p:sp>
        <p:nvSpPr>
          <p:cNvPr id="6" name="TextBox 5"/>
          <p:cNvSpPr txBox="1">
            <a:spLocks noChangeArrowheads="1"/>
          </p:cNvSpPr>
          <p:nvPr/>
        </p:nvSpPr>
        <p:spPr bwMode="auto">
          <a:xfrm>
            <a:off x="217179" y="4723889"/>
            <a:ext cx="21844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Intermediate Quality Waters</a:t>
            </a:r>
          </a:p>
        </p:txBody>
      </p:sp>
      <p:sp>
        <p:nvSpPr>
          <p:cNvPr id="7" name="TextBox 6"/>
          <p:cNvSpPr txBox="1">
            <a:spLocks noChangeArrowheads="1"/>
          </p:cNvSpPr>
          <p:nvPr/>
        </p:nvSpPr>
        <p:spPr bwMode="auto">
          <a:xfrm>
            <a:off x="1272867" y="3020502"/>
            <a:ext cx="2185987"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Great Salt Lake</a:t>
            </a:r>
          </a:p>
          <a:p>
            <a:pPr algn="ctr" eaLnBrk="1" hangingPunct="1"/>
            <a:endParaRPr lang="en-US" b="1" dirty="0">
              <a:solidFill>
                <a:srgbClr val="000000"/>
              </a:solidFill>
              <a:latin typeface="Calibri" pitchFamily="34" charset="0"/>
            </a:endParaRPr>
          </a:p>
        </p:txBody>
      </p:sp>
      <p:sp>
        <p:nvSpPr>
          <p:cNvPr id="8" name="TextBox 7"/>
          <p:cNvSpPr txBox="1">
            <a:spLocks noChangeArrowheads="1"/>
          </p:cNvSpPr>
          <p:nvPr/>
        </p:nvSpPr>
        <p:spPr bwMode="auto">
          <a:xfrm>
            <a:off x="4676467" y="1174239"/>
            <a:ext cx="24066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Establish Criteria</a:t>
            </a:r>
          </a:p>
        </p:txBody>
      </p:sp>
      <p:sp>
        <p:nvSpPr>
          <p:cNvPr id="9" name="TextBox 8"/>
          <p:cNvSpPr txBox="1">
            <a:spLocks noChangeArrowheads="1"/>
          </p:cNvSpPr>
          <p:nvPr/>
        </p:nvSpPr>
        <p:spPr bwMode="auto">
          <a:xfrm>
            <a:off x="3379479" y="4714364"/>
            <a:ext cx="3298825" cy="646113"/>
          </a:xfrm>
          <a:prstGeom prst="rect">
            <a:avLst/>
          </a:prstGeom>
          <a:solidFill>
            <a:srgbClr val="FFFF00"/>
          </a:solidFill>
          <a:ln w="9525">
            <a:solidFill>
              <a:schemeClr val="tx1"/>
            </a:solidFill>
            <a:miter lim="800000"/>
            <a:headEnd/>
            <a:tailEnd/>
          </a:ln>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effectLst>
                  <a:outerShdw blurRad="38100" dist="38100" dir="2700000" algn="tl">
                    <a:srgbClr val="000000">
                      <a:alpha val="43137"/>
                    </a:srgbClr>
                  </a:outerShdw>
                </a:effectLst>
                <a:latin typeface="Calibri" pitchFamily="34" charset="0"/>
              </a:rPr>
              <a:t>Waters That May Be Impacted by Nutrients </a:t>
            </a:r>
          </a:p>
        </p:txBody>
      </p:sp>
      <p:sp>
        <p:nvSpPr>
          <p:cNvPr id="10" name="TextBox 9"/>
          <p:cNvSpPr txBox="1">
            <a:spLocks noChangeArrowheads="1"/>
          </p:cNvSpPr>
          <p:nvPr/>
        </p:nvSpPr>
        <p:spPr bwMode="auto">
          <a:xfrm>
            <a:off x="4676467" y="3161789"/>
            <a:ext cx="24066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Awaiting Science</a:t>
            </a:r>
          </a:p>
        </p:txBody>
      </p:sp>
      <p:sp>
        <p:nvSpPr>
          <p:cNvPr id="11" name="TextBox 10"/>
          <p:cNvSpPr txBox="1">
            <a:spLocks noChangeArrowheads="1"/>
          </p:cNvSpPr>
          <p:nvPr/>
        </p:nvSpPr>
        <p:spPr bwMode="auto">
          <a:xfrm>
            <a:off x="4676467" y="2145789"/>
            <a:ext cx="24066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Adaptive Management</a:t>
            </a:r>
          </a:p>
        </p:txBody>
      </p:sp>
      <p:sp>
        <p:nvSpPr>
          <p:cNvPr id="12" name="TextBox 11"/>
          <p:cNvSpPr txBox="1">
            <a:spLocks noChangeArrowheads="1"/>
          </p:cNvSpPr>
          <p:nvPr/>
        </p:nvSpPr>
        <p:spPr bwMode="auto">
          <a:xfrm>
            <a:off x="3379479" y="3917439"/>
            <a:ext cx="3298825" cy="646113"/>
          </a:xfrm>
          <a:prstGeom prst="rect">
            <a:avLst/>
          </a:prstGeom>
          <a:solidFill>
            <a:srgbClr val="FF0000"/>
          </a:solidFill>
          <a:ln w="9525">
            <a:solidFill>
              <a:schemeClr val="tx1"/>
            </a:solidFill>
            <a:miter lim="800000"/>
            <a:headEnd/>
            <a:tailEnd/>
          </a:ln>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Waters Definitely Impaired by Nutrients</a:t>
            </a:r>
          </a:p>
        </p:txBody>
      </p:sp>
      <p:cxnSp>
        <p:nvCxnSpPr>
          <p:cNvPr id="13" name="Straight Arrow Connector 12"/>
          <p:cNvCxnSpPr>
            <a:stCxn id="5" idx="3"/>
            <a:endCxn id="11" idx="1"/>
          </p:cNvCxnSpPr>
          <p:nvPr/>
        </p:nvCxnSpPr>
        <p:spPr>
          <a:xfrm flipV="1">
            <a:off x="3458854" y="2329939"/>
            <a:ext cx="1217613" cy="46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4" idx="3"/>
            <a:endCxn id="8" idx="1"/>
          </p:cNvCxnSpPr>
          <p:nvPr/>
        </p:nvCxnSpPr>
        <p:spPr>
          <a:xfrm>
            <a:off x="3458853" y="1356634"/>
            <a:ext cx="1217614" cy="25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3"/>
            <a:endCxn id="10" idx="1"/>
          </p:cNvCxnSpPr>
          <p:nvPr/>
        </p:nvCxnSpPr>
        <p:spPr>
          <a:xfrm>
            <a:off x="3458854" y="3342764"/>
            <a:ext cx="1217613" cy="4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20"/>
          <p:cNvSpPr txBox="1">
            <a:spLocks noChangeArrowheads="1"/>
          </p:cNvSpPr>
          <p:nvPr/>
        </p:nvSpPr>
        <p:spPr bwMode="auto">
          <a:xfrm>
            <a:off x="3379479" y="5522402"/>
            <a:ext cx="3298825" cy="646112"/>
          </a:xfrm>
          <a:prstGeom prst="rect">
            <a:avLst/>
          </a:prstGeom>
          <a:solidFill>
            <a:srgbClr val="008000"/>
          </a:solidFill>
          <a:ln w="9525">
            <a:solidFill>
              <a:schemeClr val="tx1"/>
            </a:solidFill>
            <a:miter lim="800000"/>
            <a:headEnd/>
            <a:tailEnd/>
          </a:ln>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Waters That Are Not Impacted by Nutrients</a:t>
            </a:r>
          </a:p>
        </p:txBody>
      </p:sp>
      <p:cxnSp>
        <p:nvCxnSpPr>
          <p:cNvPr id="17" name="Elbow Connector 16"/>
          <p:cNvCxnSpPr>
            <a:stCxn id="6" idx="3"/>
            <a:endCxn id="12" idx="1"/>
          </p:cNvCxnSpPr>
          <p:nvPr/>
        </p:nvCxnSpPr>
        <p:spPr>
          <a:xfrm flipV="1">
            <a:off x="2401579" y="4239702"/>
            <a:ext cx="977900" cy="80645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6" idx="3"/>
            <a:endCxn id="9" idx="1"/>
          </p:cNvCxnSpPr>
          <p:nvPr/>
        </p:nvCxnSpPr>
        <p:spPr>
          <a:xfrm flipV="1">
            <a:off x="2401579" y="5038214"/>
            <a:ext cx="977900" cy="793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6" idx="3"/>
            <a:endCxn id="16" idx="1"/>
          </p:cNvCxnSpPr>
          <p:nvPr/>
        </p:nvCxnSpPr>
        <p:spPr>
          <a:xfrm>
            <a:off x="2401579" y="5046152"/>
            <a:ext cx="977900" cy="80010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30"/>
          <p:cNvSpPr txBox="1">
            <a:spLocks noChangeArrowheads="1"/>
          </p:cNvSpPr>
          <p:nvPr/>
        </p:nvSpPr>
        <p:spPr bwMode="auto">
          <a:xfrm>
            <a:off x="7083117" y="4239702"/>
            <a:ext cx="1308100"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Study to Determine Criteria</a:t>
            </a:r>
          </a:p>
          <a:p>
            <a:pPr algn="ctr" eaLnBrk="1" hangingPunct="1"/>
            <a:endParaRPr lang="en-US" b="1" dirty="0">
              <a:solidFill>
                <a:srgbClr val="000000"/>
              </a:solidFill>
              <a:latin typeface="Calibri" pitchFamily="34" charset="0"/>
            </a:endParaRPr>
          </a:p>
        </p:txBody>
      </p:sp>
      <p:cxnSp>
        <p:nvCxnSpPr>
          <p:cNvPr id="21" name="Elbow Connector 20"/>
          <p:cNvCxnSpPr>
            <a:stCxn id="12" idx="3"/>
            <a:endCxn id="20" idx="1"/>
          </p:cNvCxnSpPr>
          <p:nvPr/>
        </p:nvCxnSpPr>
        <p:spPr>
          <a:xfrm>
            <a:off x="6678304" y="4239702"/>
            <a:ext cx="404813" cy="6000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9" idx="3"/>
            <a:endCxn id="20" idx="1"/>
          </p:cNvCxnSpPr>
          <p:nvPr/>
        </p:nvCxnSpPr>
        <p:spPr>
          <a:xfrm flipV="1">
            <a:off x="6678304" y="4839777"/>
            <a:ext cx="404813" cy="198437"/>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35"/>
          <p:cNvSpPr txBox="1">
            <a:spLocks noChangeArrowheads="1"/>
          </p:cNvSpPr>
          <p:nvPr/>
        </p:nvSpPr>
        <p:spPr bwMode="auto">
          <a:xfrm>
            <a:off x="7083117" y="5522402"/>
            <a:ext cx="130810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latin typeface="Calibri" pitchFamily="34" charset="0"/>
              </a:rPr>
              <a:t>Establish Criteria</a:t>
            </a:r>
          </a:p>
          <a:p>
            <a:pPr algn="ctr" eaLnBrk="1" hangingPunct="1"/>
            <a:endParaRPr lang="en-US" b="1" dirty="0">
              <a:solidFill>
                <a:srgbClr val="000000"/>
              </a:solidFill>
              <a:latin typeface="Calibri" pitchFamily="34" charset="0"/>
            </a:endParaRPr>
          </a:p>
        </p:txBody>
      </p:sp>
      <p:cxnSp>
        <p:nvCxnSpPr>
          <p:cNvPr id="24" name="Elbow Connector 23"/>
          <p:cNvCxnSpPr>
            <a:stCxn id="16" idx="3"/>
            <a:endCxn id="23" idx="1"/>
          </p:cNvCxnSpPr>
          <p:nvPr/>
        </p:nvCxnSpPr>
        <p:spPr>
          <a:xfrm>
            <a:off x="6678304" y="5846252"/>
            <a:ext cx="404813" cy="13811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38"/>
          <p:cNvSpPr txBox="1">
            <a:spLocks noChangeArrowheads="1"/>
          </p:cNvSpPr>
          <p:nvPr/>
        </p:nvSpPr>
        <p:spPr bwMode="auto">
          <a:xfrm>
            <a:off x="2796867" y="6163752"/>
            <a:ext cx="482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eaLnBrk="1" hangingPunct="1"/>
            <a:r>
              <a:rPr lang="en-US" sz="1400" i="1" dirty="0">
                <a:latin typeface="Calibri" pitchFamily="34" charset="0"/>
              </a:rPr>
              <a:t>- General Indicators Compared to Existing Water Quality</a:t>
            </a:r>
          </a:p>
          <a:p>
            <a:pPr eaLnBrk="1" hangingPunct="1"/>
            <a:r>
              <a:rPr lang="en-US" sz="1400" i="1" dirty="0">
                <a:latin typeface="Calibri" pitchFamily="34" charset="0"/>
              </a:rPr>
              <a:t>- Includes Numeric, Structural, Biological and Habitat Indicators</a:t>
            </a:r>
          </a:p>
        </p:txBody>
      </p:sp>
      <p:sp>
        <p:nvSpPr>
          <p:cNvPr id="26" name="TextBox 39"/>
          <p:cNvSpPr txBox="1">
            <a:spLocks noChangeArrowheads="1"/>
          </p:cNvSpPr>
          <p:nvPr/>
        </p:nvSpPr>
        <p:spPr bwMode="auto">
          <a:xfrm>
            <a:off x="7984817" y="3557077"/>
            <a:ext cx="1033462"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t>TMDL If Needed</a:t>
            </a:r>
          </a:p>
        </p:txBody>
      </p:sp>
      <p:sp>
        <p:nvSpPr>
          <p:cNvPr id="27" name="TextBox 40"/>
          <p:cNvSpPr txBox="1">
            <a:spLocks noChangeArrowheads="1"/>
          </p:cNvSpPr>
          <p:nvPr/>
        </p:nvSpPr>
        <p:spPr bwMode="auto">
          <a:xfrm>
            <a:off x="76201" y="76200"/>
            <a:ext cx="8969374" cy="58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sz="3200" b="1" dirty="0" smtClean="0">
                <a:latin typeface="Garamond" pitchFamily="18" charset="0"/>
              </a:rPr>
              <a:t>ADAPTIVE </a:t>
            </a:r>
            <a:r>
              <a:rPr lang="en-US" sz="3200" b="1" dirty="0">
                <a:latin typeface="Garamond" pitchFamily="18" charset="0"/>
              </a:rPr>
              <a:t>MANAGEMENT </a:t>
            </a:r>
            <a:r>
              <a:rPr lang="en-US" sz="3200" b="1" dirty="0" smtClean="0">
                <a:latin typeface="Garamond" pitchFamily="18" charset="0"/>
              </a:rPr>
              <a:t>APPROACH</a:t>
            </a:r>
            <a:endParaRPr lang="en-US" sz="3200" b="1" dirty="0">
              <a:latin typeface="Garamond" pitchFamily="18" charset="0"/>
            </a:endParaRPr>
          </a:p>
        </p:txBody>
      </p:sp>
      <p:cxnSp>
        <p:nvCxnSpPr>
          <p:cNvPr id="28" name="Shape 27"/>
          <p:cNvCxnSpPr>
            <a:stCxn id="20" idx="0"/>
            <a:endCxn id="26" idx="1"/>
          </p:cNvCxnSpPr>
          <p:nvPr/>
        </p:nvCxnSpPr>
        <p:spPr>
          <a:xfrm rot="5400000" flipH="1" flipV="1">
            <a:off x="7680810" y="3935696"/>
            <a:ext cx="360363" cy="24765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33"/>
          <p:cNvSpPr txBox="1">
            <a:spLocks noChangeArrowheads="1"/>
          </p:cNvSpPr>
          <p:nvPr/>
        </p:nvSpPr>
        <p:spPr bwMode="auto">
          <a:xfrm>
            <a:off x="7427604" y="1175827"/>
            <a:ext cx="1309688" cy="2308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415" tIns="45708" rIns="91415" bIns="45708">
            <a:spAutoFit/>
          </a:bodyPr>
          <a:lstStyle>
            <a:lvl1pPr defTabSz="455613" eaLnBrk="0" hangingPunct="0">
              <a:defRPr>
                <a:solidFill>
                  <a:schemeClr val="tx1"/>
                </a:solidFill>
                <a:latin typeface="Arial" charset="0"/>
              </a:defRPr>
            </a:lvl1pPr>
            <a:lvl2pPr marL="742950" indent="-285750" defTabSz="455613" eaLnBrk="0" hangingPunct="0">
              <a:defRPr>
                <a:solidFill>
                  <a:schemeClr val="tx1"/>
                </a:solidFill>
                <a:latin typeface="Arial" charset="0"/>
              </a:defRPr>
            </a:lvl2pPr>
            <a:lvl3pPr marL="1143000" indent="-228600" defTabSz="455613" eaLnBrk="0" hangingPunct="0">
              <a:defRPr>
                <a:solidFill>
                  <a:schemeClr val="tx1"/>
                </a:solidFill>
                <a:latin typeface="Arial" charset="0"/>
              </a:defRPr>
            </a:lvl3pPr>
            <a:lvl4pPr marL="1600200" indent="-228600" defTabSz="455613" eaLnBrk="0" hangingPunct="0">
              <a:defRPr>
                <a:solidFill>
                  <a:schemeClr val="tx1"/>
                </a:solidFill>
                <a:latin typeface="Arial" charset="0"/>
              </a:defRPr>
            </a:lvl4pPr>
            <a:lvl5pPr marL="2057400" indent="-228600" defTabSz="455613" eaLnBrk="0" hangingPunct="0">
              <a:defRPr>
                <a:solidFill>
                  <a:schemeClr val="tx1"/>
                </a:solidFill>
                <a:latin typeface="Arial" charset="0"/>
              </a:defRPr>
            </a:lvl5pPr>
            <a:lvl6pPr marL="2514600" indent="-228600" defTabSz="455613" eaLnBrk="0" fontAlgn="base" hangingPunct="0">
              <a:spcBef>
                <a:spcPct val="0"/>
              </a:spcBef>
              <a:spcAft>
                <a:spcPct val="0"/>
              </a:spcAft>
              <a:defRPr>
                <a:solidFill>
                  <a:schemeClr val="tx1"/>
                </a:solidFill>
                <a:latin typeface="Arial" charset="0"/>
              </a:defRPr>
            </a:lvl6pPr>
            <a:lvl7pPr marL="2971800" indent="-228600" defTabSz="455613" eaLnBrk="0" fontAlgn="base" hangingPunct="0">
              <a:spcBef>
                <a:spcPct val="0"/>
              </a:spcBef>
              <a:spcAft>
                <a:spcPct val="0"/>
              </a:spcAft>
              <a:defRPr>
                <a:solidFill>
                  <a:schemeClr val="tx1"/>
                </a:solidFill>
                <a:latin typeface="Arial" charset="0"/>
              </a:defRPr>
            </a:lvl7pPr>
            <a:lvl8pPr marL="3429000" indent="-228600" defTabSz="455613" eaLnBrk="0" fontAlgn="base" hangingPunct="0">
              <a:spcBef>
                <a:spcPct val="0"/>
              </a:spcBef>
              <a:spcAft>
                <a:spcPct val="0"/>
              </a:spcAft>
              <a:defRPr>
                <a:solidFill>
                  <a:schemeClr val="tx1"/>
                </a:solidFill>
                <a:latin typeface="Arial" charset="0"/>
              </a:defRPr>
            </a:lvl8pPr>
            <a:lvl9pPr marL="3886200" indent="-228600" defTabSz="455613" eaLnBrk="0" fontAlgn="base" hangingPunct="0">
              <a:spcBef>
                <a:spcPct val="0"/>
              </a:spcBef>
              <a:spcAft>
                <a:spcPct val="0"/>
              </a:spcAft>
              <a:defRPr>
                <a:solidFill>
                  <a:schemeClr val="tx1"/>
                </a:solidFill>
                <a:latin typeface="Arial" charset="0"/>
              </a:defRPr>
            </a:lvl9pPr>
          </a:lstStyle>
          <a:p>
            <a:pPr algn="ctr" eaLnBrk="1" hangingPunct="1"/>
            <a:r>
              <a:rPr lang="en-US" b="1" dirty="0">
                <a:solidFill>
                  <a:srgbClr val="000000"/>
                </a:solidFill>
                <a:latin typeface="Calibri" pitchFamily="34" charset="0"/>
              </a:rPr>
              <a:t/>
            </a:r>
            <a:br>
              <a:rPr lang="en-US" b="1" dirty="0">
                <a:solidFill>
                  <a:srgbClr val="000000"/>
                </a:solidFill>
                <a:latin typeface="Calibri" pitchFamily="34" charset="0"/>
              </a:rPr>
            </a:br>
            <a:r>
              <a:rPr lang="en-US" b="1" dirty="0">
                <a:latin typeface="Calibri" pitchFamily="34" charset="0"/>
              </a:rPr>
              <a:t>Point Source – Technology Standard or TMDL Load Allocation</a:t>
            </a:r>
          </a:p>
          <a:p>
            <a:pPr algn="ctr" eaLnBrk="1" hangingPunct="1"/>
            <a:endParaRPr lang="en-US" b="1" dirty="0">
              <a:solidFill>
                <a:srgbClr val="000000"/>
              </a:solidFill>
              <a:latin typeface="Calibri" pitchFamily="34" charset="0"/>
            </a:endParaRPr>
          </a:p>
        </p:txBody>
      </p:sp>
      <p:cxnSp>
        <p:nvCxnSpPr>
          <p:cNvPr id="30" name="Straight Arrow Connector 29"/>
          <p:cNvCxnSpPr>
            <a:stCxn id="11" idx="3"/>
            <a:endCxn id="29" idx="1"/>
          </p:cNvCxnSpPr>
          <p:nvPr/>
        </p:nvCxnSpPr>
        <p:spPr>
          <a:xfrm>
            <a:off x="7083117" y="2329939"/>
            <a:ext cx="344487"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48"/>
          <p:cNvCxnSpPr>
            <a:stCxn id="10" idx="3"/>
          </p:cNvCxnSpPr>
          <p:nvPr/>
        </p:nvCxnSpPr>
        <p:spPr>
          <a:xfrm flipV="1">
            <a:off x="7083117" y="2671253"/>
            <a:ext cx="331787" cy="675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Forward</a:t>
            </a:r>
            <a:endParaRPr lang="en-US" dirty="0"/>
          </a:p>
        </p:txBody>
      </p:sp>
      <p:sp>
        <p:nvSpPr>
          <p:cNvPr id="3" name="Content Placeholder 2"/>
          <p:cNvSpPr>
            <a:spLocks noGrp="1"/>
          </p:cNvSpPr>
          <p:nvPr>
            <p:ph idx="1"/>
          </p:nvPr>
        </p:nvSpPr>
        <p:spPr/>
        <p:txBody>
          <a:bodyPr/>
          <a:lstStyle/>
          <a:p>
            <a:r>
              <a:rPr lang="en-US" dirty="0" smtClean="0">
                <a:effectLst/>
              </a:rPr>
              <a:t>May 2013 -  Outline </a:t>
            </a:r>
            <a:r>
              <a:rPr lang="en-US" dirty="0">
                <a:effectLst/>
              </a:rPr>
              <a:t>approach and </a:t>
            </a:r>
            <a:r>
              <a:rPr lang="en-US" dirty="0" smtClean="0">
                <a:effectLst/>
              </a:rPr>
              <a:t>path </a:t>
            </a:r>
            <a:r>
              <a:rPr lang="en-US" dirty="0">
                <a:effectLst/>
              </a:rPr>
              <a:t>forward </a:t>
            </a:r>
            <a:r>
              <a:rPr lang="en-US" dirty="0" smtClean="0">
                <a:effectLst/>
              </a:rPr>
              <a:t>with </a:t>
            </a:r>
            <a:r>
              <a:rPr lang="en-US" dirty="0">
                <a:effectLst/>
              </a:rPr>
              <a:t>Lt. Governor and </a:t>
            </a:r>
            <a:r>
              <a:rPr lang="en-US" dirty="0" smtClean="0">
                <a:effectLst/>
              </a:rPr>
              <a:t>interim legislative </a:t>
            </a:r>
            <a:r>
              <a:rPr lang="en-US" dirty="0">
                <a:effectLst/>
              </a:rPr>
              <a:t>committee </a:t>
            </a:r>
            <a:r>
              <a:rPr lang="en-US" dirty="0" smtClean="0">
                <a:effectLst/>
              </a:rPr>
              <a:t>leaders</a:t>
            </a:r>
            <a:endParaRPr lang="en-US" dirty="0">
              <a:effectLst/>
            </a:endParaRPr>
          </a:p>
          <a:p>
            <a:r>
              <a:rPr lang="en-US" dirty="0" smtClean="0">
                <a:effectLst/>
              </a:rPr>
              <a:t>Prepare </a:t>
            </a:r>
            <a:r>
              <a:rPr lang="en-US" dirty="0">
                <a:effectLst/>
              </a:rPr>
              <a:t>for legislation in the 2014 session.</a:t>
            </a:r>
          </a:p>
          <a:p>
            <a:r>
              <a:rPr lang="en-US" dirty="0">
                <a:effectLst/>
              </a:rPr>
              <a:t>Rulemaking after 2014 legislative session to establish headwater standards.</a:t>
            </a:r>
          </a:p>
          <a:p>
            <a:r>
              <a:rPr lang="en-US" dirty="0">
                <a:effectLst/>
              </a:rPr>
              <a:t>Continue to develop the details of the implementation strategy</a:t>
            </a:r>
            <a:r>
              <a:rPr lang="en-US" dirty="0" smtClean="0">
                <a:effectLst/>
              </a:rPr>
              <a:t>.</a:t>
            </a:r>
            <a:r>
              <a:rPr lang="en-US" dirty="0"/>
              <a:t/>
            </a:r>
            <a:br>
              <a:rPr lang="en-US" dirty="0"/>
            </a:br>
            <a:endParaRPr lang="en-US" dirty="0"/>
          </a:p>
        </p:txBody>
      </p:sp>
    </p:spTree>
    <p:extLst>
      <p:ext uri="{BB962C8B-B14F-4D97-AF65-F5344CB8AC3E}">
        <p14:creationId xmlns:p14="http://schemas.microsoft.com/office/powerpoint/2010/main" val="345569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summit_creek_06-29-0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5715000"/>
            <a:ext cx="8229600" cy="1143000"/>
          </a:xfrm>
        </p:spPr>
        <p:txBody>
          <a:bodyPr/>
          <a:lstStyle/>
          <a:p>
            <a:r>
              <a:rPr lang="en-US" dirty="0" smtClean="0">
                <a:solidFill>
                  <a:schemeClr val="bg1"/>
                </a:solidFill>
              </a:rPr>
              <a:t>Questions, Discussion </a:t>
            </a:r>
            <a:r>
              <a:rPr lang="en-US" dirty="0" smtClean="0">
                <a:solidFill>
                  <a:schemeClr val="bg1"/>
                </a:solidFill>
              </a:rPr>
              <a:t>and Feedback</a:t>
            </a:r>
            <a:endParaRPr lang="en-US" dirty="0">
              <a:solidFill>
                <a:schemeClr val="bg1"/>
              </a:solidFill>
            </a:endParaRPr>
          </a:p>
        </p:txBody>
      </p:sp>
    </p:spTree>
    <p:extLst>
      <p:ext uri="{BB962C8B-B14F-4D97-AF65-F5344CB8AC3E}">
        <p14:creationId xmlns:p14="http://schemas.microsoft.com/office/powerpoint/2010/main" val="3787857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Statement</a:t>
            </a:r>
            <a:endParaRPr lang="en-US" dirty="0"/>
          </a:p>
        </p:txBody>
      </p:sp>
      <p:sp>
        <p:nvSpPr>
          <p:cNvPr id="3" name="Content Placeholder 2"/>
          <p:cNvSpPr>
            <a:spLocks noGrp="1"/>
          </p:cNvSpPr>
          <p:nvPr>
            <p:ph idx="1"/>
          </p:nvPr>
        </p:nvSpPr>
        <p:spPr>
          <a:xfrm>
            <a:off x="228600" y="1600200"/>
            <a:ext cx="8686800" cy="4336806"/>
          </a:xfrm>
        </p:spPr>
        <p:txBody>
          <a:bodyPr/>
          <a:lstStyle/>
          <a:p>
            <a:pPr marL="0" indent="0" algn="ctr">
              <a:buNone/>
            </a:pPr>
            <a:r>
              <a:rPr lang="en-US" dirty="0"/>
              <a:t>Protect, maintain and enhance the quality of Utah's </a:t>
            </a:r>
            <a:r>
              <a:rPr lang="en-US" dirty="0" smtClean="0"/>
              <a:t>waters… while </a:t>
            </a:r>
            <a:r>
              <a:rPr lang="en-US" dirty="0"/>
              <a:t>giving reasonable consideration to the economic impact.</a:t>
            </a:r>
          </a:p>
        </p:txBody>
      </p:sp>
      <p:pic>
        <p:nvPicPr>
          <p:cNvPr id="5" name="Picture 5" descr="BearRiver1copy"/>
          <p:cNvPicPr>
            <a:picLocks noChangeAspect="1" noChangeArrowheads="1"/>
          </p:cNvPicPr>
          <p:nvPr/>
        </p:nvPicPr>
        <p:blipFill>
          <a:blip r:embed="rId3"/>
          <a:srcRect t="11667" b="15000"/>
          <a:stretch>
            <a:fillRect/>
          </a:stretch>
        </p:blipFill>
        <p:spPr bwMode="auto">
          <a:xfrm>
            <a:off x="1600200" y="3276600"/>
            <a:ext cx="6096000" cy="3352800"/>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3988918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We Need Standards?</a:t>
            </a:r>
            <a:endParaRPr lang="en-US" dirty="0"/>
          </a:p>
        </p:txBody>
      </p:sp>
      <p:sp>
        <p:nvSpPr>
          <p:cNvPr id="3" name="Content Placeholder 2"/>
          <p:cNvSpPr>
            <a:spLocks noGrp="1"/>
          </p:cNvSpPr>
          <p:nvPr>
            <p:ph idx="1"/>
          </p:nvPr>
        </p:nvSpPr>
        <p:spPr/>
        <p:txBody>
          <a:bodyPr/>
          <a:lstStyle/>
          <a:p>
            <a:pPr>
              <a:buClr>
                <a:srgbClr val="FFC000"/>
              </a:buClr>
              <a:buSzPct val="100000"/>
              <a:buFont typeface="Arial" pitchFamily="34" charset="0"/>
              <a:buChar char="•"/>
            </a:pPr>
            <a:r>
              <a:rPr lang="en-US" dirty="0" smtClean="0"/>
              <a:t>To protect the water’s beneficial uses</a:t>
            </a:r>
          </a:p>
          <a:p>
            <a:pPr lvl="1">
              <a:buClr>
                <a:srgbClr val="FFC000"/>
              </a:buClr>
              <a:buSzPct val="100000"/>
              <a:buFont typeface="Arial" pitchFamily="34" charset="0"/>
              <a:buChar char="•"/>
            </a:pPr>
            <a:r>
              <a:rPr lang="en-US" dirty="0" smtClean="0"/>
              <a:t>Drinking</a:t>
            </a:r>
          </a:p>
          <a:p>
            <a:pPr lvl="1">
              <a:buClr>
                <a:srgbClr val="FFC000"/>
              </a:buClr>
              <a:buSzPct val="100000"/>
              <a:buFont typeface="Arial" pitchFamily="34" charset="0"/>
              <a:buChar char="•"/>
            </a:pPr>
            <a:r>
              <a:rPr lang="en-US" dirty="0" smtClean="0"/>
              <a:t>Recreation</a:t>
            </a:r>
          </a:p>
          <a:p>
            <a:pPr lvl="1">
              <a:buClr>
                <a:srgbClr val="FFC000"/>
              </a:buClr>
              <a:buSzPct val="100000"/>
              <a:buFont typeface="Arial" pitchFamily="34" charset="0"/>
              <a:buChar char="•"/>
            </a:pPr>
            <a:r>
              <a:rPr lang="en-US" dirty="0" smtClean="0"/>
              <a:t>Fisheries</a:t>
            </a:r>
          </a:p>
          <a:p>
            <a:pPr lvl="1">
              <a:buClr>
                <a:srgbClr val="FFC000"/>
              </a:buClr>
              <a:buSzPct val="100000"/>
              <a:buFont typeface="Arial" pitchFamily="34" charset="0"/>
              <a:buChar char="•"/>
            </a:pPr>
            <a:r>
              <a:rPr lang="en-US" dirty="0" smtClean="0"/>
              <a:t>Agriculture</a:t>
            </a:r>
          </a:p>
        </p:txBody>
      </p:sp>
      <p:pic>
        <p:nvPicPr>
          <p:cNvPr id="4" name="Picture 4"/>
          <p:cNvPicPr>
            <a:picLocks noChangeAspect="1" noChangeArrowheads="1"/>
          </p:cNvPicPr>
          <p:nvPr/>
        </p:nvPicPr>
        <p:blipFill>
          <a:blip r:embed="rId3" cstate="print"/>
          <a:srcRect/>
          <a:stretch>
            <a:fillRect/>
          </a:stretch>
        </p:blipFill>
        <p:spPr bwMode="auto">
          <a:xfrm>
            <a:off x="6781800" y="2209800"/>
            <a:ext cx="1430528" cy="1219200"/>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print"/>
          <a:srcRect/>
          <a:stretch>
            <a:fillRect/>
          </a:stretch>
        </p:blipFill>
        <p:spPr bwMode="auto">
          <a:xfrm>
            <a:off x="4114800" y="3048000"/>
            <a:ext cx="2286000" cy="1184115"/>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srcRect/>
          <a:stretch>
            <a:fillRect/>
          </a:stretch>
        </p:blipFill>
        <p:spPr bwMode="auto">
          <a:xfrm>
            <a:off x="5791200" y="5105400"/>
            <a:ext cx="2594218" cy="1025920"/>
          </a:xfrm>
          <a:prstGeom prst="rect">
            <a:avLst/>
          </a:prstGeom>
          <a:noFill/>
          <a:ln w="9525">
            <a:noFill/>
            <a:miter lim="800000"/>
            <a:headEnd/>
            <a:tailEnd/>
          </a:ln>
          <a:effectLst/>
        </p:spPr>
      </p:pic>
      <p:pic>
        <p:nvPicPr>
          <p:cNvPr id="7" name="Picture 7"/>
          <p:cNvPicPr>
            <a:picLocks noChangeAspect="1" noChangeArrowheads="1"/>
          </p:cNvPicPr>
          <p:nvPr/>
        </p:nvPicPr>
        <p:blipFill>
          <a:blip r:embed="rId6" cstate="print"/>
          <a:srcRect/>
          <a:stretch>
            <a:fillRect/>
          </a:stretch>
        </p:blipFill>
        <p:spPr bwMode="auto">
          <a:xfrm>
            <a:off x="1999591" y="4648200"/>
            <a:ext cx="2107292" cy="1752600"/>
          </a:xfrm>
          <a:prstGeom prst="rect">
            <a:avLst/>
          </a:prstGeom>
          <a:noFill/>
          <a:ln w="9525">
            <a:noFill/>
            <a:miter lim="800000"/>
            <a:headEnd/>
            <a:tailEnd/>
          </a:ln>
          <a:effectLst/>
        </p:spPr>
      </p:pic>
    </p:spTree>
    <p:extLst>
      <p:ext uri="{BB962C8B-B14F-4D97-AF65-F5344CB8AC3E}">
        <p14:creationId xmlns:p14="http://schemas.microsoft.com/office/powerpoint/2010/main" val="949564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92"/>
          <p:cNvGraphicFramePr>
            <a:graphicFrameLocks noGrp="1"/>
          </p:cNvGraphicFramePr>
          <p:nvPr>
            <p:ph sz="half" idx="4294967295"/>
            <p:extLst>
              <p:ext uri="{D42A27DB-BD31-4B8C-83A1-F6EECF244321}">
                <p14:modId xmlns:p14="http://schemas.microsoft.com/office/powerpoint/2010/main" val="2460656387"/>
              </p:ext>
            </p:extLst>
          </p:nvPr>
        </p:nvGraphicFramePr>
        <p:xfrm>
          <a:off x="438150" y="990601"/>
          <a:ext cx="8385809" cy="5572436"/>
        </p:xfrm>
        <a:graphic>
          <a:graphicData uri="http://schemas.openxmlformats.org/drawingml/2006/table">
            <a:tbl>
              <a:tblPr>
                <a:tableStyleId>{3C2FFA5D-87B4-456A-9821-1D502468CF0F}</a:tableStyleId>
              </a:tblPr>
              <a:tblGrid>
                <a:gridCol w="1543050"/>
                <a:gridCol w="990600"/>
                <a:gridCol w="990600"/>
                <a:gridCol w="990600"/>
                <a:gridCol w="1371600"/>
                <a:gridCol w="1371600"/>
                <a:gridCol w="1127759"/>
              </a:tblGrid>
              <a:tr h="4315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u="none" strike="noStrike" cap="none" normalizeH="0" baseline="0" dirty="0" smtClean="0">
                          <a:ln>
                            <a:noFill/>
                          </a:ln>
                          <a:effectLst/>
                        </a:rPr>
                        <a:t>1C</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u="none" strike="noStrike" cap="none" normalizeH="0" baseline="0" dirty="0" smtClean="0">
                          <a:ln>
                            <a:noFill/>
                          </a:ln>
                          <a:effectLst/>
                        </a:rPr>
                        <a:t>2A</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u="none" strike="noStrike" cap="none" normalizeH="0" baseline="0" dirty="0" smtClean="0">
                          <a:ln>
                            <a:noFill/>
                          </a:ln>
                          <a:effectLst/>
                        </a:rPr>
                        <a:t>2B</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u="none" strike="noStrike" cap="none" normalizeH="0" baseline="0" dirty="0" smtClean="0">
                          <a:ln>
                            <a:noFill/>
                          </a:ln>
                          <a:effectLst/>
                        </a:rPr>
                        <a:t>3A</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u="none" strike="noStrike" cap="none" normalizeH="0" baseline="0" dirty="0" smtClean="0">
                          <a:ln>
                            <a:noFill/>
                          </a:ln>
                          <a:effectLst/>
                        </a:rPr>
                        <a:t>3B</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u="none" strike="noStrike" cap="none" normalizeH="0" baseline="0" dirty="0" smtClean="0">
                          <a:ln>
                            <a:noFill/>
                          </a:ln>
                          <a:effectLst/>
                        </a:rPr>
                        <a:t>4</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r>
              <a:tr h="6304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Dissolved </a:t>
                      </a:r>
                      <a:r>
                        <a:rPr kumimoji="0" lang="en-US" sz="1800" b="1" u="none" strike="noStrike" cap="none" normalizeH="0" baseline="0" dirty="0" smtClean="0">
                          <a:ln>
                            <a:noFill/>
                          </a:ln>
                          <a:effectLst/>
                        </a:rPr>
                        <a:t>Oxygen (mg/l)</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&gt; 4.0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&gt; </a:t>
                      </a:r>
                      <a:r>
                        <a:rPr kumimoji="0" lang="en-US" sz="1800" b="1" u="none" strike="noStrike" cap="none" normalizeH="0" baseline="0" dirty="0" smtClean="0">
                          <a:ln>
                            <a:noFill/>
                          </a:ln>
                          <a:effectLst/>
                        </a:rPr>
                        <a:t>8.0 (early life stages)</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&gt; 3.0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&gt; </a:t>
                      </a:r>
                      <a:r>
                        <a:rPr kumimoji="0" lang="en-US" sz="1800" b="1" u="none" strike="noStrike" cap="none" normalizeH="0" baseline="0" dirty="0" smtClean="0">
                          <a:ln>
                            <a:noFill/>
                          </a:ln>
                          <a:effectLst/>
                        </a:rPr>
                        <a:t>5.0 (early life stages)</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r>
              <a:tr h="3502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kern="1200" cap="none" normalizeH="0" baseline="0" dirty="0" err="1" smtClean="0">
                          <a:ln>
                            <a:noFill/>
                          </a:ln>
                          <a:effectLst/>
                        </a:rPr>
                        <a:t>Methoxychlor</a:t>
                      </a:r>
                      <a:r>
                        <a:rPr kumimoji="0" lang="en-US" sz="1800" b="1" u="none" strike="noStrike" kern="1200" cap="none" normalizeH="0" baseline="0" dirty="0" smtClean="0">
                          <a:ln>
                            <a:noFill/>
                          </a:ln>
                          <a:effectLst/>
                        </a:rPr>
                        <a:t> (</a:t>
                      </a:r>
                      <a:r>
                        <a:rPr kumimoji="0" lang="en-US" sz="1800" b="1" u="none" strike="noStrike" kern="1200" cap="none" normalizeH="0" baseline="0" dirty="0" err="1" smtClean="0">
                          <a:ln>
                            <a:noFill/>
                          </a:ln>
                          <a:effectLst/>
                        </a:rPr>
                        <a:t>ug</a:t>
                      </a:r>
                      <a:r>
                        <a:rPr kumimoji="0" lang="en-US" sz="1800" b="1" u="none" strike="noStrike" kern="1200" cap="none" normalizeH="0" baseline="0" dirty="0" smtClean="0">
                          <a:ln>
                            <a:noFill/>
                          </a:ln>
                          <a:effectLst/>
                        </a:rPr>
                        <a:t>/l)</a:t>
                      </a:r>
                      <a:endParaRPr kumimoji="0" lang="en-US" sz="1800" b="1" i="0" u="none" strike="noStrike" kern="1200" cap="none" normalizeH="0" baseline="0" dirty="0" smtClean="0">
                        <a:ln>
                          <a:noFill/>
                        </a:ln>
                        <a:solidFill>
                          <a:schemeClr val="tx1"/>
                        </a:solidFill>
                        <a:effectLst/>
                        <a:latin typeface="Futura Lt BT" pitchFamily="34" charset="0"/>
                        <a:ea typeface="+mn-ea"/>
                        <a:cs typeface="+mn-cs"/>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40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0.03</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0.03</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r>
              <a:tr h="781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E. Coli </a:t>
                      </a:r>
                      <a:r>
                        <a:rPr kumimoji="0" lang="en-US" sz="1800" b="1" u="none" strike="noStrike" cap="none" normalizeH="0" baseline="0" dirty="0" smtClean="0">
                          <a:ln>
                            <a:noFill/>
                          </a:ln>
                          <a:effectLst/>
                        </a:rPr>
                        <a:t>(</a:t>
                      </a:r>
                      <a:r>
                        <a:rPr kumimoji="0" lang="en-US" sz="1800" b="1" u="none" strike="noStrike" cap="none" normalizeH="0" baseline="0" dirty="0" err="1" smtClean="0">
                          <a:ln>
                            <a:noFill/>
                          </a:ln>
                          <a:effectLst/>
                        </a:rPr>
                        <a:t>cfu</a:t>
                      </a:r>
                      <a:r>
                        <a:rPr kumimoji="0" lang="en-US" sz="1800" b="1" u="none" strike="noStrike" cap="none" normalizeH="0" baseline="0" dirty="0" smtClean="0">
                          <a:ln>
                            <a:noFill/>
                          </a:ln>
                          <a:effectLst/>
                        </a:rPr>
                        <a:t>/100 ml)</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800" b="1" u="none" strike="noStrike" cap="none" normalizeH="0" baseline="0" dirty="0" smtClean="0">
                          <a:ln>
                            <a:noFill/>
                          </a:ln>
                          <a:effectLst/>
                        </a:rPr>
                        <a:t>&lt; 206</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800" b="1" u="none" strike="noStrike" cap="none" normalizeH="0" baseline="0" dirty="0" smtClean="0">
                          <a:ln>
                            <a:noFill/>
                          </a:ln>
                          <a:effectLst/>
                        </a:rPr>
                        <a:t>&lt; 126</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sz="1800" b="1" u="none" strike="noStrike" cap="none" normalizeH="0" baseline="0" dirty="0" smtClean="0">
                          <a:ln>
                            <a:noFill/>
                          </a:ln>
                          <a:effectLst/>
                        </a:rPr>
                        <a:t>&lt; 206</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r>
              <a:tr h="21015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Temperature</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&lt; 20 </a:t>
                      </a:r>
                      <a:r>
                        <a:rPr kumimoji="0" lang="en-US" sz="1800" b="1" u="none" strike="noStrike" cap="none" normalizeH="0" baseline="30000" dirty="0" err="1" smtClean="0">
                          <a:ln>
                            <a:noFill/>
                          </a:ln>
                          <a:effectLst/>
                        </a:rPr>
                        <a:t>o</a:t>
                      </a:r>
                      <a:r>
                        <a:rPr kumimoji="0" lang="en-US" sz="1800" b="1" u="none" strike="noStrike" cap="none" normalizeH="0" baseline="0" dirty="0" err="1" smtClean="0">
                          <a:ln>
                            <a:noFill/>
                          </a:ln>
                          <a:effectLst/>
                        </a:rPr>
                        <a:t>C</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&lt; 27 </a:t>
                      </a:r>
                      <a:r>
                        <a:rPr kumimoji="0" lang="en-US" sz="1800" b="1" u="none" strike="noStrike" cap="none" normalizeH="0" baseline="30000" dirty="0" err="1" smtClean="0">
                          <a:ln>
                            <a:noFill/>
                          </a:ln>
                          <a:effectLst/>
                        </a:rPr>
                        <a:t>o</a:t>
                      </a:r>
                      <a:r>
                        <a:rPr kumimoji="0" lang="en-US" sz="1800" b="1" u="none" strike="noStrike" cap="none" normalizeH="0" baseline="0" dirty="0" err="1" smtClean="0">
                          <a:ln>
                            <a:noFill/>
                          </a:ln>
                          <a:effectLst/>
                        </a:rPr>
                        <a:t>C</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r>
              <a:tr h="2106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pH</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6.5 – 9.0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6.5 – 9.0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6.5 – 9.0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6.5 – 9.0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6.5 – 9.0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smtClean="0">
                          <a:ln>
                            <a:noFill/>
                          </a:ln>
                          <a:effectLst/>
                        </a:rPr>
                        <a:t>6.5 – 9.0</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r>
              <a:tr h="3502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Total Dissolved Solids (mg/l)</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&lt;1,200</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r>
              <a:tr h="5183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Nitrate (mg/l)</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u="none" strike="noStrike" cap="none" normalizeH="0" baseline="0" dirty="0" smtClean="0">
                          <a:ln>
                            <a:noFill/>
                          </a:ln>
                          <a:effectLst/>
                        </a:rPr>
                        <a:t>&lt; 10</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u="none" strike="noStrike" cap="none" normalizeH="0" baseline="0" dirty="0" smtClean="0">
                          <a:ln>
                            <a:noFill/>
                          </a:ln>
                          <a:effectLst/>
                        </a:rPr>
                        <a:t>&lt; 4</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u="none" strike="noStrike" cap="none" normalizeH="0" baseline="0" dirty="0" smtClean="0">
                          <a:ln>
                            <a:noFill/>
                          </a:ln>
                          <a:effectLst/>
                        </a:rPr>
                        <a:t>&lt; 4</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u="none" strike="noStrike" cap="none" normalizeH="0" baseline="0" dirty="0" smtClean="0">
                          <a:ln>
                            <a:noFill/>
                          </a:ln>
                          <a:effectLst/>
                        </a:rPr>
                        <a:t>&lt; 4</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r>
              <a:tr h="5183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smtClean="0">
                          <a:ln>
                            <a:noFill/>
                          </a:ln>
                          <a:effectLst/>
                        </a:rPr>
                        <a:t>Lead (mg/l)</a:t>
                      </a:r>
                      <a:endParaRPr kumimoji="0" lang="en-US" sz="1800" b="1" i="0" u="none" strike="noStrike" cap="none" normalizeH="0" baseline="0" dirty="0" smtClean="0">
                        <a:ln>
                          <a:noFill/>
                        </a:ln>
                        <a:solidFill>
                          <a:schemeClr val="tx1"/>
                        </a:solidFill>
                        <a:effectLst/>
                        <a:latin typeface="Futura Lt BT" pitchFamily="34" charset="0"/>
                        <a:ea typeface="Times New Roman" pitchFamily="18" charset="0"/>
                        <a:cs typeface="Arial"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0.015</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u="none" strike="noStrike" cap="none" normalizeH="0" baseline="0" dirty="0" smtClean="0">
                          <a:ln>
                            <a:noFill/>
                          </a:ln>
                          <a:effectLst/>
                        </a:rPr>
                        <a:t>2.5</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2.5</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u="none" strike="noStrike" cap="none" normalizeH="0" baseline="0" dirty="0" smtClean="0">
                          <a:ln>
                            <a:noFill/>
                          </a:ln>
                          <a:effectLst/>
                        </a:rPr>
                        <a:t>0.1</a:t>
                      </a:r>
                      <a:endParaRPr kumimoji="0" lang="en-US" sz="1800" b="1" i="0" u="none" strike="noStrike" cap="none" normalizeH="0" baseline="0" dirty="0" smtClean="0">
                        <a:ln>
                          <a:noFill/>
                        </a:ln>
                        <a:solidFill>
                          <a:schemeClr val="tx1"/>
                        </a:solidFill>
                        <a:effectLst/>
                        <a:latin typeface="Futura Lt BT" pitchFamily="34" charset="0"/>
                      </a:endParaRPr>
                    </a:p>
                  </a:txBody>
                  <a:tcPr anchor="ctr" horzOverflow="overflow"/>
                </a:tc>
              </a:tr>
            </a:tbl>
          </a:graphicData>
        </a:graphic>
      </p:graphicFrame>
      <p:sp>
        <p:nvSpPr>
          <p:cNvPr id="9"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Standards and Beneficial Uses</a:t>
            </a:r>
            <a:endParaRPr lang="en-US" dirty="0"/>
          </a:p>
        </p:txBody>
      </p:sp>
    </p:spTree>
    <p:extLst>
      <p:ext uri="{BB962C8B-B14F-4D97-AF65-F5344CB8AC3E}">
        <p14:creationId xmlns:p14="http://schemas.microsoft.com/office/powerpoint/2010/main" val="390585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Excess Nutrient Problem</a:t>
            </a:r>
            <a:endParaRPr lang="en-US" dirty="0"/>
          </a:p>
        </p:txBody>
      </p:sp>
      <p:sp>
        <p:nvSpPr>
          <p:cNvPr id="3" name="Content Placeholder 2"/>
          <p:cNvSpPr>
            <a:spLocks noGrp="1"/>
          </p:cNvSpPr>
          <p:nvPr>
            <p:ph idx="1"/>
          </p:nvPr>
        </p:nvSpPr>
        <p:spPr/>
        <p:txBody>
          <a:bodyPr/>
          <a:lstStyle/>
          <a:p>
            <a:pPr>
              <a:buClr>
                <a:srgbClr val="FFC000"/>
              </a:buClr>
              <a:buSzPct val="100000"/>
              <a:buFont typeface="Arial" pitchFamily="34" charset="0"/>
              <a:buChar char="•"/>
            </a:pPr>
            <a:r>
              <a:rPr lang="en-US" dirty="0" smtClean="0"/>
              <a:t>Too much nitrogen and phosphorus in water results in too much algae </a:t>
            </a:r>
            <a:r>
              <a:rPr lang="en-US" dirty="0" smtClean="0"/>
              <a:t>growth</a:t>
            </a:r>
            <a:endParaRPr lang="en-US" dirty="0" smtClean="0"/>
          </a:p>
          <a:p>
            <a:pPr>
              <a:buClr>
                <a:srgbClr val="FFC000"/>
              </a:buClr>
              <a:buSzPct val="100000"/>
              <a:buFont typeface="Arial" pitchFamily="34" charset="0"/>
              <a:buChar char="•"/>
            </a:pPr>
            <a:r>
              <a:rPr lang="en-US" dirty="0" smtClean="0"/>
              <a:t>Too much algae in streams and lakes* can result in:</a:t>
            </a:r>
          </a:p>
          <a:p>
            <a:pPr lvl="1">
              <a:buClr>
                <a:srgbClr val="FFC000"/>
              </a:buClr>
              <a:buSzPct val="100000"/>
              <a:buFont typeface="Arial" pitchFamily="34" charset="0"/>
              <a:buChar char="•"/>
            </a:pPr>
            <a:r>
              <a:rPr lang="en-US" dirty="0" smtClean="0"/>
              <a:t>Bad taste and odors in drinking water</a:t>
            </a:r>
          </a:p>
          <a:p>
            <a:pPr lvl="1">
              <a:buClr>
                <a:srgbClr val="FFC000"/>
              </a:buClr>
              <a:buSzPct val="100000"/>
              <a:buFont typeface="Arial" pitchFamily="34" charset="0"/>
              <a:buChar char="•"/>
            </a:pPr>
            <a:r>
              <a:rPr lang="en-US" dirty="0" smtClean="0"/>
              <a:t>Nuisance algae blooms and swimmer’s rash</a:t>
            </a:r>
          </a:p>
          <a:p>
            <a:pPr lvl="1">
              <a:buClr>
                <a:srgbClr val="FFC000"/>
              </a:buClr>
              <a:buSzPct val="100000"/>
              <a:buFont typeface="Arial" pitchFamily="34" charset="0"/>
              <a:buChar char="•"/>
            </a:pPr>
            <a:r>
              <a:rPr lang="en-US" dirty="0" smtClean="0"/>
              <a:t>Impaired fisheries</a:t>
            </a:r>
            <a:endParaRPr lang="en-US" dirty="0" smtClean="0"/>
          </a:p>
          <a:p>
            <a:pPr lvl="1">
              <a:buClr>
                <a:srgbClr val="FFC000"/>
              </a:buClr>
              <a:buSzPct val="100000"/>
              <a:buFont typeface="Arial" pitchFamily="34" charset="0"/>
              <a:buChar char="•"/>
            </a:pPr>
            <a:r>
              <a:rPr lang="en-US" dirty="0" smtClean="0"/>
              <a:t>Sick livestock</a:t>
            </a:r>
          </a:p>
          <a:p>
            <a:pPr lvl="1"/>
            <a:endParaRPr lang="en-US" dirty="0" smtClean="0"/>
          </a:p>
          <a:p>
            <a:pPr marL="457200" lvl="1" indent="0">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utahlake.gov/wp-content/uploads/2012/11/Murk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228600"/>
            <a:ext cx="4103077" cy="213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1922" y="2514600"/>
            <a:ext cx="3886200" cy="584775"/>
          </a:xfrm>
          <a:prstGeom prst="rect">
            <a:avLst/>
          </a:prstGeom>
          <a:noFill/>
        </p:spPr>
        <p:txBody>
          <a:bodyPr wrap="square" rtlCol="0">
            <a:spAutoFit/>
          </a:bodyPr>
          <a:lstStyle/>
          <a:p>
            <a:pPr algn="ctr"/>
            <a:r>
              <a:rPr lang="en-US" sz="3200" dirty="0" smtClean="0"/>
              <a:t>Utah Lake</a:t>
            </a:r>
            <a:endParaRPr lang="en-US" sz="3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324" y="228600"/>
            <a:ext cx="4103076" cy="2133600"/>
          </a:xfrm>
          <a:prstGeom prst="rect">
            <a:avLst/>
          </a:prstGeom>
        </p:spPr>
      </p:pic>
      <p:sp>
        <p:nvSpPr>
          <p:cNvPr id="4" name="TextBox 3"/>
          <p:cNvSpPr txBox="1"/>
          <p:nvPr/>
        </p:nvSpPr>
        <p:spPr>
          <a:xfrm>
            <a:off x="4876800" y="2514600"/>
            <a:ext cx="3962400" cy="584775"/>
          </a:xfrm>
          <a:prstGeom prst="rect">
            <a:avLst/>
          </a:prstGeom>
          <a:noFill/>
        </p:spPr>
        <p:txBody>
          <a:bodyPr wrap="square" rtlCol="0">
            <a:spAutoFit/>
          </a:bodyPr>
          <a:lstStyle/>
          <a:p>
            <a:pPr algn="ctr"/>
            <a:r>
              <a:rPr lang="en-US" sz="3200" dirty="0"/>
              <a:t>Matt Warner Reservoir</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3505200"/>
            <a:ext cx="4297638" cy="2209800"/>
          </a:xfrm>
          <a:prstGeom prst="rect">
            <a:avLst/>
          </a:prstGeom>
        </p:spPr>
      </p:pic>
      <p:pic>
        <p:nvPicPr>
          <p:cNvPr id="40962" name="Picture 2" descr="http://farm6.staticflickr.com/5305/5842556937_e8334029e2_z.jpg"/>
          <p:cNvPicPr>
            <a:picLocks noChangeAspect="1" noChangeArrowheads="1"/>
          </p:cNvPicPr>
          <p:nvPr/>
        </p:nvPicPr>
        <p:blipFill>
          <a:blip r:embed="rId6"/>
          <a:srcRect t="15152"/>
          <a:stretch>
            <a:fillRect/>
          </a:stretch>
        </p:blipFill>
        <p:spPr bwMode="auto">
          <a:xfrm>
            <a:off x="304800" y="3352800"/>
            <a:ext cx="3951514" cy="2514600"/>
          </a:xfrm>
          <a:prstGeom prst="rect">
            <a:avLst/>
          </a:prstGeom>
          <a:noFill/>
        </p:spPr>
      </p:pic>
      <p:sp>
        <p:nvSpPr>
          <p:cNvPr id="10" name="TextBox 9"/>
          <p:cNvSpPr txBox="1"/>
          <p:nvPr/>
        </p:nvSpPr>
        <p:spPr>
          <a:xfrm>
            <a:off x="457200" y="5867400"/>
            <a:ext cx="3886200" cy="584775"/>
          </a:xfrm>
          <a:prstGeom prst="rect">
            <a:avLst/>
          </a:prstGeom>
          <a:noFill/>
        </p:spPr>
        <p:txBody>
          <a:bodyPr wrap="square" rtlCol="0">
            <a:spAutoFit/>
          </a:bodyPr>
          <a:lstStyle/>
          <a:p>
            <a:pPr algn="ctr"/>
            <a:r>
              <a:rPr lang="en-US" sz="3200" dirty="0" err="1" smtClean="0"/>
              <a:t>Cladophora</a:t>
            </a:r>
            <a:endParaRPr lang="en-US" sz="3200" dirty="0"/>
          </a:p>
        </p:txBody>
      </p:sp>
      <p:sp>
        <p:nvSpPr>
          <p:cNvPr id="11" name="TextBox 10"/>
          <p:cNvSpPr txBox="1"/>
          <p:nvPr/>
        </p:nvSpPr>
        <p:spPr>
          <a:xfrm>
            <a:off x="4953000" y="5943600"/>
            <a:ext cx="3886200" cy="584775"/>
          </a:xfrm>
          <a:prstGeom prst="rect">
            <a:avLst/>
          </a:prstGeom>
          <a:noFill/>
        </p:spPr>
        <p:txBody>
          <a:bodyPr wrap="square" rtlCol="0">
            <a:spAutoFit/>
          </a:bodyPr>
          <a:lstStyle/>
          <a:p>
            <a:pPr algn="ctr"/>
            <a:r>
              <a:rPr lang="en-US" sz="3200" dirty="0" err="1" smtClean="0"/>
              <a:t>Didymo</a:t>
            </a:r>
            <a:endParaRPr lang="en-US" sz="3200" dirty="0"/>
          </a:p>
        </p:txBody>
      </p:sp>
    </p:spTree>
    <p:extLst>
      <p:ext uri="{BB962C8B-B14F-4D97-AF65-F5344CB8AC3E}">
        <p14:creationId xmlns:p14="http://schemas.microsoft.com/office/powerpoint/2010/main" val="1182023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3894" cy="6858000"/>
          </a:xfrm>
          <a:prstGeom prst="rect">
            <a:avLst/>
          </a:prstGeom>
        </p:spPr>
      </p:pic>
      <p:sp>
        <p:nvSpPr>
          <p:cNvPr id="3" name="Rectangle 2"/>
          <p:cNvSpPr/>
          <p:nvPr/>
        </p:nvSpPr>
        <p:spPr bwMode="auto">
          <a:xfrm>
            <a:off x="3220728" y="0"/>
            <a:ext cx="2057400" cy="1447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4" name="TextBox 3"/>
          <p:cNvSpPr txBox="1"/>
          <p:nvPr/>
        </p:nvSpPr>
        <p:spPr>
          <a:xfrm>
            <a:off x="5410200" y="2967335"/>
            <a:ext cx="3429000" cy="923330"/>
          </a:xfrm>
          <a:prstGeom prst="rect">
            <a:avLst/>
          </a:prstGeom>
          <a:solidFill>
            <a:schemeClr val="bg2">
              <a:lumMod val="50000"/>
              <a:lumOff val="50000"/>
            </a:schemeClr>
          </a:solidFill>
          <a:ln>
            <a:solidFill>
              <a:schemeClr val="tx1"/>
            </a:solidFill>
          </a:ln>
        </p:spPr>
        <p:txBody>
          <a:bodyPr wrap="square" rtlCol="0">
            <a:spAutoFit/>
          </a:bodyPr>
          <a:lstStyle/>
          <a:p>
            <a:r>
              <a:rPr lang="en-US" b="1" dirty="0" smtClean="0">
                <a:solidFill>
                  <a:srgbClr val="FF0000"/>
                </a:solidFill>
              </a:rPr>
              <a:t>Red</a:t>
            </a:r>
            <a:r>
              <a:rPr lang="en-US" b="1" dirty="0" smtClean="0"/>
              <a:t> 	= High (&gt; 75 ppb)</a:t>
            </a:r>
          </a:p>
          <a:p>
            <a:r>
              <a:rPr lang="en-US" b="1" dirty="0" smtClean="0">
                <a:solidFill>
                  <a:srgbClr val="FFFF00"/>
                </a:solidFill>
              </a:rPr>
              <a:t>Yellow</a:t>
            </a:r>
            <a:r>
              <a:rPr lang="en-US" b="1" dirty="0" smtClean="0"/>
              <a:t> 	= Moderate (25-75 ppb)</a:t>
            </a:r>
          </a:p>
          <a:p>
            <a:r>
              <a:rPr lang="en-US" b="1" dirty="0" smtClean="0"/>
              <a:t>Blue 	= Low (&lt; 25 ppb)</a:t>
            </a:r>
            <a:endParaRPr lang="en-US" b="1" dirty="0"/>
          </a:p>
        </p:txBody>
      </p:sp>
      <p:sp>
        <p:nvSpPr>
          <p:cNvPr id="6" name="Rectangle 5"/>
          <p:cNvSpPr/>
          <p:nvPr/>
        </p:nvSpPr>
        <p:spPr bwMode="auto">
          <a:xfrm>
            <a:off x="3220728" y="0"/>
            <a:ext cx="2057400" cy="1447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Tree>
    <p:extLst>
      <p:ext uri="{BB962C8B-B14F-4D97-AF65-F5344CB8AC3E}">
        <p14:creationId xmlns:p14="http://schemas.microsoft.com/office/powerpoint/2010/main" val="1632069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87636" cy="6858000"/>
          </a:xfrm>
          <a:prstGeom prst="rect">
            <a:avLst/>
          </a:prstGeom>
        </p:spPr>
      </p:pic>
      <p:sp>
        <p:nvSpPr>
          <p:cNvPr id="3" name="Rectangle 2"/>
          <p:cNvSpPr/>
          <p:nvPr/>
        </p:nvSpPr>
        <p:spPr bwMode="auto">
          <a:xfrm>
            <a:off x="3048000" y="130791"/>
            <a:ext cx="1939636" cy="1143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4" name="TextBox 3"/>
          <p:cNvSpPr txBox="1"/>
          <p:nvPr/>
        </p:nvSpPr>
        <p:spPr>
          <a:xfrm>
            <a:off x="5410200" y="2967335"/>
            <a:ext cx="3429000" cy="646331"/>
          </a:xfrm>
          <a:prstGeom prst="rect">
            <a:avLst/>
          </a:prstGeom>
          <a:solidFill>
            <a:schemeClr val="bg2">
              <a:lumMod val="50000"/>
              <a:lumOff val="50000"/>
            </a:schemeClr>
          </a:solidFill>
          <a:ln>
            <a:solidFill>
              <a:schemeClr val="tx1"/>
            </a:solidFill>
          </a:ln>
        </p:spPr>
        <p:txBody>
          <a:bodyPr wrap="square" rtlCol="0">
            <a:spAutoFit/>
          </a:bodyPr>
          <a:lstStyle/>
          <a:p>
            <a:r>
              <a:rPr lang="en-US" b="1" dirty="0" smtClean="0">
                <a:solidFill>
                  <a:srgbClr val="FF0000"/>
                </a:solidFill>
              </a:rPr>
              <a:t>Red</a:t>
            </a:r>
            <a:r>
              <a:rPr lang="en-US" b="1" dirty="0" smtClean="0"/>
              <a:t> 	= High (&gt; 35 ppb)</a:t>
            </a:r>
          </a:p>
          <a:p>
            <a:r>
              <a:rPr lang="en-US" b="1" dirty="0" smtClean="0">
                <a:solidFill>
                  <a:srgbClr val="FFFF00"/>
                </a:solidFill>
              </a:rPr>
              <a:t>Yellow</a:t>
            </a:r>
            <a:r>
              <a:rPr lang="en-US" b="1" dirty="0" smtClean="0"/>
              <a:t> 	= Moderate (15-35 ppb)</a:t>
            </a:r>
          </a:p>
        </p:txBody>
      </p:sp>
    </p:spTree>
    <p:extLst>
      <p:ext uri="{BB962C8B-B14F-4D97-AF65-F5344CB8AC3E}">
        <p14:creationId xmlns:p14="http://schemas.microsoft.com/office/powerpoint/2010/main" val="332287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10203794">
  <a:themeElements>
    <a:clrScheme name="Office Theme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Them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txDef>
      <a:spPr>
        <a:solidFill>
          <a:srgbClr val="FF0000">
            <a:alpha val="32000"/>
          </a:srgbClr>
        </a:solidFill>
      </a:spPr>
      <a:bodyPr wrap="square" rtlCol="0">
        <a:spAutoFit/>
      </a:bodyPr>
      <a:lstStyle>
        <a:defPPr>
          <a:defRPr dirty="0"/>
        </a:defPPr>
      </a:lstStyle>
    </a:txDef>
  </a:objectDefaults>
  <a:extraClrSchemeLst>
    <a:extraClrScheme>
      <a:clrScheme name="Office Theme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Office Theme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Office Theme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Office Theme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Office Theme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Office Theme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Office Theme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D310BA1-D636-4FA6-8511-A91491A648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4599</TotalTime>
  <Words>2241</Words>
  <Application>Microsoft Office PowerPoint</Application>
  <PresentationFormat>On-screen Show (4:3)</PresentationFormat>
  <Paragraphs>238</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Times New Roman</vt:lpstr>
      <vt:lpstr>Calibri</vt:lpstr>
      <vt:lpstr>Garamond</vt:lpstr>
      <vt:lpstr>Futura Lt BT</vt:lpstr>
      <vt:lpstr>Wingdings</vt:lpstr>
      <vt:lpstr>10203794</vt:lpstr>
      <vt:lpstr>UTAH’s Approach for developing  Nutrient Standards</vt:lpstr>
      <vt:lpstr>Nutrient Core Team</vt:lpstr>
      <vt:lpstr>Mission Statement</vt:lpstr>
      <vt:lpstr>Why Do We Need Standards?</vt:lpstr>
      <vt:lpstr>PowerPoint Presentation</vt:lpstr>
      <vt:lpstr>Excess Nutrient Problem</vt:lpstr>
      <vt:lpstr>PowerPoint Presentation</vt:lpstr>
      <vt:lpstr>PowerPoint Presentation</vt:lpstr>
      <vt:lpstr>PowerPoint Presentation</vt:lpstr>
      <vt:lpstr>PowerPoint Presentation</vt:lpstr>
      <vt:lpstr>Nitrate Concerns</vt:lpstr>
      <vt:lpstr>Goals for Setting Nutrient Standards</vt:lpstr>
      <vt:lpstr>Effective</vt:lpstr>
      <vt:lpstr>Science-Based</vt:lpstr>
      <vt:lpstr>Water Quality Studies</vt:lpstr>
      <vt:lpstr>Reasonable</vt:lpstr>
      <vt:lpstr>Consistent and Fair</vt:lpstr>
      <vt:lpstr>Shared Responsibility</vt:lpstr>
      <vt:lpstr>PowerPoint Presentation</vt:lpstr>
      <vt:lpstr>Everyone Has a Role</vt:lpstr>
      <vt:lpstr>BMPs for Controlling Nutrients</vt:lpstr>
      <vt:lpstr>PowerPoint Presentation</vt:lpstr>
      <vt:lpstr>Steps Forward</vt:lpstr>
      <vt:lpstr>Questions, Discussion and Feedback</vt:lpstr>
    </vt:vector>
  </TitlesOfParts>
  <Company>State of Utah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Utah’s Nutrient Standards</dc:title>
  <dc:creator>carladams</dc:creator>
  <dc:description>2010 animated water waves powerpoint template from presentationpro.com</dc:description>
  <cp:lastModifiedBy>carladams</cp:lastModifiedBy>
  <cp:revision>219</cp:revision>
  <cp:lastPrinted>2013-02-27T21:52:18Z</cp:lastPrinted>
  <dcterms:created xsi:type="dcterms:W3CDTF">2013-02-01T17:38:11Z</dcterms:created>
  <dcterms:modified xsi:type="dcterms:W3CDTF">2013-03-29T16:53:23Z</dcterms:modified>
  <cp:category>2010 nature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TC018813449991</vt:lpwstr>
  </property>
</Properties>
</file>