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1"/>
  </p:notesMasterIdLst>
  <p:handoutMasterIdLst>
    <p:handoutMasterId r:id="rId92"/>
  </p:handoutMasterIdLst>
  <p:sldIdLst>
    <p:sldId id="257" r:id="rId2"/>
    <p:sldId id="258" r:id="rId3"/>
    <p:sldId id="259" r:id="rId4"/>
    <p:sldId id="260" r:id="rId5"/>
    <p:sldId id="261" r:id="rId6"/>
    <p:sldId id="262" r:id="rId7"/>
    <p:sldId id="263" r:id="rId8"/>
    <p:sldId id="341" r:id="rId9"/>
    <p:sldId id="266" r:id="rId10"/>
    <p:sldId id="267" r:id="rId11"/>
    <p:sldId id="268" r:id="rId12"/>
    <p:sldId id="265" r:id="rId13"/>
    <p:sldId id="269" r:id="rId14"/>
    <p:sldId id="270" r:id="rId15"/>
    <p:sldId id="271" r:id="rId16"/>
    <p:sldId id="272" r:id="rId17"/>
    <p:sldId id="273" r:id="rId18"/>
    <p:sldId id="277" r:id="rId19"/>
    <p:sldId id="278" r:id="rId20"/>
    <p:sldId id="279" r:id="rId21"/>
    <p:sldId id="280" r:id="rId22"/>
    <p:sldId id="281" r:id="rId23"/>
    <p:sldId id="282" r:id="rId24"/>
    <p:sldId id="283" r:id="rId25"/>
    <p:sldId id="284" r:id="rId26"/>
    <p:sldId id="342" r:id="rId27"/>
    <p:sldId id="285" r:id="rId28"/>
    <p:sldId id="286" r:id="rId29"/>
    <p:sldId id="287" r:id="rId30"/>
    <p:sldId id="288" r:id="rId31"/>
    <p:sldId id="289" r:id="rId32"/>
    <p:sldId id="290" r:id="rId33"/>
    <p:sldId id="291" r:id="rId34"/>
    <p:sldId id="292" r:id="rId35"/>
    <p:sldId id="293" r:id="rId36"/>
    <p:sldId id="294" r:id="rId37"/>
    <p:sldId id="295" r:id="rId38"/>
    <p:sldId id="297" r:id="rId39"/>
    <p:sldId id="296" r:id="rId40"/>
    <p:sldId id="298" r:id="rId41"/>
    <p:sldId id="347" r:id="rId42"/>
    <p:sldId id="299" r:id="rId43"/>
    <p:sldId id="344" r:id="rId44"/>
    <p:sldId id="345" r:id="rId45"/>
    <p:sldId id="346" r:id="rId46"/>
    <p:sldId id="303" r:id="rId47"/>
    <p:sldId id="304" r:id="rId48"/>
    <p:sldId id="305" r:id="rId49"/>
    <p:sldId id="306" r:id="rId50"/>
    <p:sldId id="307" r:id="rId51"/>
    <p:sldId id="308" r:id="rId52"/>
    <p:sldId id="309" r:id="rId53"/>
    <p:sldId id="343" r:id="rId54"/>
    <p:sldId id="348" r:id="rId55"/>
    <p:sldId id="349" r:id="rId56"/>
    <p:sldId id="350" r:id="rId57"/>
    <p:sldId id="351" r:id="rId58"/>
    <p:sldId id="352"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8" r:id="rId87"/>
    <p:sldId id="337" r:id="rId88"/>
    <p:sldId id="339" r:id="rId89"/>
    <p:sldId id="340" r:id="rId90"/>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48" d="100"/>
          <a:sy n="48" d="100"/>
        </p:scale>
        <p:origin x="2424" y="5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72" d="100"/>
          <a:sy n="72" d="100"/>
        </p:scale>
        <p:origin x="-2982" y="-11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9BA424B-73AD-4A5B-ADA7-0A03C39633CF}" type="doc">
      <dgm:prSet loTypeId="urn:microsoft.com/office/officeart/2005/8/layout/hProcess9" loCatId="process" qsTypeId="urn:microsoft.com/office/officeart/2005/8/quickstyle/simple1" qsCatId="simple" csTypeId="urn:microsoft.com/office/officeart/2005/8/colors/accent0_3" csCatId="mainScheme" phldr="1"/>
      <dgm:spPr/>
    </dgm:pt>
    <dgm:pt modelId="{7EBF82CC-3B8F-423F-ADA8-29C2F4D74986}">
      <dgm:prSet phldrT="[Text]"/>
      <dgm:spPr/>
      <dgm:t>
        <a:bodyPr/>
        <a:lstStyle/>
        <a:p>
          <a:r>
            <a:rPr lang="en-US" dirty="0"/>
            <a:t>1. Filtration</a:t>
          </a:r>
        </a:p>
      </dgm:t>
    </dgm:pt>
    <dgm:pt modelId="{3964EBE2-9F97-4C7A-AE11-2EEF68C8123A}" type="parTrans" cxnId="{3C2EE6DC-8D29-4E04-B7C6-F86F1C3D55BC}">
      <dgm:prSet/>
      <dgm:spPr/>
      <dgm:t>
        <a:bodyPr/>
        <a:lstStyle/>
        <a:p>
          <a:endParaRPr lang="en-US"/>
        </a:p>
      </dgm:t>
    </dgm:pt>
    <dgm:pt modelId="{2B9E5151-4596-41C3-818A-8A213AF58FEA}" type="sibTrans" cxnId="{3C2EE6DC-8D29-4E04-B7C6-F86F1C3D55BC}">
      <dgm:prSet/>
      <dgm:spPr/>
      <dgm:t>
        <a:bodyPr/>
        <a:lstStyle/>
        <a:p>
          <a:endParaRPr lang="en-US"/>
        </a:p>
      </dgm:t>
    </dgm:pt>
    <dgm:pt modelId="{8FAC9F06-192A-431C-AA3D-6A0C0B5A5A2E}">
      <dgm:prSet phldrT="[Text]"/>
      <dgm:spPr/>
      <dgm:t>
        <a:bodyPr/>
        <a:lstStyle/>
        <a:p>
          <a:r>
            <a:rPr lang="en-US" dirty="0"/>
            <a:t>2.Disinfection</a:t>
          </a:r>
        </a:p>
      </dgm:t>
    </dgm:pt>
    <dgm:pt modelId="{FD69785F-5D53-4B4D-ACF0-8CF038C23972}" type="parTrans" cxnId="{66B107A8-EBC0-4F7F-AB08-BF1173BD28A1}">
      <dgm:prSet/>
      <dgm:spPr/>
      <dgm:t>
        <a:bodyPr/>
        <a:lstStyle/>
        <a:p>
          <a:endParaRPr lang="en-US"/>
        </a:p>
      </dgm:t>
    </dgm:pt>
    <dgm:pt modelId="{75BD4D6A-DF11-41DA-93C9-0EBACE0A5748}" type="sibTrans" cxnId="{66B107A8-EBC0-4F7F-AB08-BF1173BD28A1}">
      <dgm:prSet/>
      <dgm:spPr/>
      <dgm:t>
        <a:bodyPr/>
        <a:lstStyle/>
        <a:p>
          <a:endParaRPr lang="en-US"/>
        </a:p>
      </dgm:t>
    </dgm:pt>
    <dgm:pt modelId="{F6A33443-1317-4B97-94DC-BA0403D1627E}">
      <dgm:prSet phldrT="[Text]"/>
      <dgm:spPr/>
      <dgm:t>
        <a:bodyPr/>
        <a:lstStyle/>
        <a:p>
          <a:r>
            <a:rPr lang="en-US" dirty="0"/>
            <a:t>3.Disinfectant Residual in DS</a:t>
          </a:r>
        </a:p>
      </dgm:t>
    </dgm:pt>
    <dgm:pt modelId="{000FA47A-879B-4029-BD7D-39D1A6F28C09}" type="parTrans" cxnId="{809B54E9-D97F-4C56-A445-C530D239449B}">
      <dgm:prSet/>
      <dgm:spPr/>
      <dgm:t>
        <a:bodyPr/>
        <a:lstStyle/>
        <a:p>
          <a:endParaRPr lang="en-US"/>
        </a:p>
      </dgm:t>
    </dgm:pt>
    <dgm:pt modelId="{3C8BD234-7C51-4FF1-8F74-779CC77E23A5}" type="sibTrans" cxnId="{809B54E9-D97F-4C56-A445-C530D239449B}">
      <dgm:prSet/>
      <dgm:spPr/>
      <dgm:t>
        <a:bodyPr/>
        <a:lstStyle/>
        <a:p>
          <a:endParaRPr lang="en-US"/>
        </a:p>
      </dgm:t>
    </dgm:pt>
    <dgm:pt modelId="{14D87F87-EC78-43F7-8DC7-7543C0E5E0FA}" type="pres">
      <dgm:prSet presAssocID="{A9BA424B-73AD-4A5B-ADA7-0A03C39633CF}" presName="CompostProcess" presStyleCnt="0">
        <dgm:presLayoutVars>
          <dgm:dir/>
          <dgm:resizeHandles val="exact"/>
        </dgm:presLayoutVars>
      </dgm:prSet>
      <dgm:spPr/>
    </dgm:pt>
    <dgm:pt modelId="{BDA4B41C-94B9-42F6-AEF8-406F8FEC3578}" type="pres">
      <dgm:prSet presAssocID="{A9BA424B-73AD-4A5B-ADA7-0A03C39633CF}" presName="arrow" presStyleLbl="bgShp" presStyleIdx="0" presStyleCnt="1" custScaleX="117647" custLinFactNeighborX="1705" custLinFactNeighborY="-10638"/>
      <dgm:spPr/>
    </dgm:pt>
    <dgm:pt modelId="{E4352F1B-495A-4A7D-AEEA-0297FE220960}" type="pres">
      <dgm:prSet presAssocID="{A9BA424B-73AD-4A5B-ADA7-0A03C39633CF}" presName="linearProcess" presStyleCnt="0"/>
      <dgm:spPr/>
    </dgm:pt>
    <dgm:pt modelId="{367848D4-7314-4092-BCEC-384B986E1D5E}" type="pres">
      <dgm:prSet presAssocID="{7EBF82CC-3B8F-423F-ADA8-29C2F4D74986}" presName="textNode" presStyleLbl="node1" presStyleIdx="0" presStyleCnt="3">
        <dgm:presLayoutVars>
          <dgm:bulletEnabled val="1"/>
        </dgm:presLayoutVars>
      </dgm:prSet>
      <dgm:spPr/>
    </dgm:pt>
    <dgm:pt modelId="{9CD56C8D-274F-49DA-95E4-317BA19B510B}" type="pres">
      <dgm:prSet presAssocID="{2B9E5151-4596-41C3-818A-8A213AF58FEA}" presName="sibTrans" presStyleCnt="0"/>
      <dgm:spPr/>
    </dgm:pt>
    <dgm:pt modelId="{FA9670B0-65AB-459F-A63B-CFD0111FE511}" type="pres">
      <dgm:prSet presAssocID="{8FAC9F06-192A-431C-AA3D-6A0C0B5A5A2E}" presName="textNode" presStyleLbl="node1" presStyleIdx="1" presStyleCnt="3">
        <dgm:presLayoutVars>
          <dgm:bulletEnabled val="1"/>
        </dgm:presLayoutVars>
      </dgm:prSet>
      <dgm:spPr/>
    </dgm:pt>
    <dgm:pt modelId="{B85DD7B9-C144-485F-881D-4326E867C2DE}" type="pres">
      <dgm:prSet presAssocID="{75BD4D6A-DF11-41DA-93C9-0EBACE0A5748}" presName="sibTrans" presStyleCnt="0"/>
      <dgm:spPr/>
    </dgm:pt>
    <dgm:pt modelId="{D8EC499A-34F4-4423-9F15-CAA9E7FEFA60}" type="pres">
      <dgm:prSet presAssocID="{F6A33443-1317-4B97-94DC-BA0403D1627E}" presName="textNode" presStyleLbl="node1" presStyleIdx="2" presStyleCnt="3">
        <dgm:presLayoutVars>
          <dgm:bulletEnabled val="1"/>
        </dgm:presLayoutVars>
      </dgm:prSet>
      <dgm:spPr/>
    </dgm:pt>
  </dgm:ptLst>
  <dgm:cxnLst>
    <dgm:cxn modelId="{1DF7951C-808F-4165-9BE9-2BD87110FEB7}" type="presOf" srcId="{A9BA424B-73AD-4A5B-ADA7-0A03C39633CF}" destId="{14D87F87-EC78-43F7-8DC7-7543C0E5E0FA}" srcOrd="0" destOrd="0" presId="urn:microsoft.com/office/officeart/2005/8/layout/hProcess9"/>
    <dgm:cxn modelId="{82C68095-063C-403E-B43E-00DE9501025D}" type="presOf" srcId="{8FAC9F06-192A-431C-AA3D-6A0C0B5A5A2E}" destId="{FA9670B0-65AB-459F-A63B-CFD0111FE511}" srcOrd="0" destOrd="0" presId="urn:microsoft.com/office/officeart/2005/8/layout/hProcess9"/>
    <dgm:cxn modelId="{77C12D99-AE75-4F08-A2C9-2D824E3203E6}" type="presOf" srcId="{7EBF82CC-3B8F-423F-ADA8-29C2F4D74986}" destId="{367848D4-7314-4092-BCEC-384B986E1D5E}" srcOrd="0" destOrd="0" presId="urn:microsoft.com/office/officeart/2005/8/layout/hProcess9"/>
    <dgm:cxn modelId="{66B107A8-EBC0-4F7F-AB08-BF1173BD28A1}" srcId="{A9BA424B-73AD-4A5B-ADA7-0A03C39633CF}" destId="{8FAC9F06-192A-431C-AA3D-6A0C0B5A5A2E}" srcOrd="1" destOrd="0" parTransId="{FD69785F-5D53-4B4D-ACF0-8CF038C23972}" sibTransId="{75BD4D6A-DF11-41DA-93C9-0EBACE0A5748}"/>
    <dgm:cxn modelId="{8F39F6CD-69E2-4B0B-A01F-699CCDC1462C}" type="presOf" srcId="{F6A33443-1317-4B97-94DC-BA0403D1627E}" destId="{D8EC499A-34F4-4423-9F15-CAA9E7FEFA60}" srcOrd="0" destOrd="0" presId="urn:microsoft.com/office/officeart/2005/8/layout/hProcess9"/>
    <dgm:cxn modelId="{3C2EE6DC-8D29-4E04-B7C6-F86F1C3D55BC}" srcId="{A9BA424B-73AD-4A5B-ADA7-0A03C39633CF}" destId="{7EBF82CC-3B8F-423F-ADA8-29C2F4D74986}" srcOrd="0" destOrd="0" parTransId="{3964EBE2-9F97-4C7A-AE11-2EEF68C8123A}" sibTransId="{2B9E5151-4596-41C3-818A-8A213AF58FEA}"/>
    <dgm:cxn modelId="{809B54E9-D97F-4C56-A445-C530D239449B}" srcId="{A9BA424B-73AD-4A5B-ADA7-0A03C39633CF}" destId="{F6A33443-1317-4B97-94DC-BA0403D1627E}" srcOrd="2" destOrd="0" parTransId="{000FA47A-879B-4029-BD7D-39D1A6F28C09}" sibTransId="{3C8BD234-7C51-4FF1-8F74-779CC77E23A5}"/>
    <dgm:cxn modelId="{0BC28CF7-0FC0-4CAE-AA83-B5F4865FAF16}" type="presParOf" srcId="{14D87F87-EC78-43F7-8DC7-7543C0E5E0FA}" destId="{BDA4B41C-94B9-42F6-AEF8-406F8FEC3578}" srcOrd="0" destOrd="0" presId="urn:microsoft.com/office/officeart/2005/8/layout/hProcess9"/>
    <dgm:cxn modelId="{DA07550D-7476-4FA5-8B05-14301A50852E}" type="presParOf" srcId="{14D87F87-EC78-43F7-8DC7-7543C0E5E0FA}" destId="{E4352F1B-495A-4A7D-AEEA-0297FE220960}" srcOrd="1" destOrd="0" presId="urn:microsoft.com/office/officeart/2005/8/layout/hProcess9"/>
    <dgm:cxn modelId="{46B0E685-AADB-46BD-A54B-8673EE531797}" type="presParOf" srcId="{E4352F1B-495A-4A7D-AEEA-0297FE220960}" destId="{367848D4-7314-4092-BCEC-384B986E1D5E}" srcOrd="0" destOrd="0" presId="urn:microsoft.com/office/officeart/2005/8/layout/hProcess9"/>
    <dgm:cxn modelId="{C52DD5F7-0F8A-4283-A3F4-5FAAFA6FE657}" type="presParOf" srcId="{E4352F1B-495A-4A7D-AEEA-0297FE220960}" destId="{9CD56C8D-274F-49DA-95E4-317BA19B510B}" srcOrd="1" destOrd="0" presId="urn:microsoft.com/office/officeart/2005/8/layout/hProcess9"/>
    <dgm:cxn modelId="{C4C498D8-3369-4F5B-BC53-0C2EA5309D93}" type="presParOf" srcId="{E4352F1B-495A-4A7D-AEEA-0297FE220960}" destId="{FA9670B0-65AB-459F-A63B-CFD0111FE511}" srcOrd="2" destOrd="0" presId="urn:microsoft.com/office/officeart/2005/8/layout/hProcess9"/>
    <dgm:cxn modelId="{75641A66-6544-4877-B986-C383C78CF64B}" type="presParOf" srcId="{E4352F1B-495A-4A7D-AEEA-0297FE220960}" destId="{B85DD7B9-C144-485F-881D-4326E867C2DE}" srcOrd="3" destOrd="0" presId="urn:microsoft.com/office/officeart/2005/8/layout/hProcess9"/>
    <dgm:cxn modelId="{A5537224-2E8D-4FA2-98AF-172E3C82B4E0}" type="presParOf" srcId="{E4352F1B-495A-4A7D-AEEA-0297FE220960}" destId="{D8EC499A-34F4-4423-9F15-CAA9E7FEFA60}"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A4B41C-94B9-42F6-AEF8-406F8FEC3578}">
      <dsp:nvSpPr>
        <dsp:cNvPr id="0" name=""/>
        <dsp:cNvSpPr/>
      </dsp:nvSpPr>
      <dsp:spPr>
        <a:xfrm>
          <a:off x="3" y="0"/>
          <a:ext cx="6400796" cy="3505200"/>
        </a:xfrm>
        <a:prstGeom prst="rightArrow">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67848D4-7314-4092-BCEC-384B986E1D5E}">
      <dsp:nvSpPr>
        <dsp:cNvPr id="0" name=""/>
        <dsp:cNvSpPr/>
      </dsp:nvSpPr>
      <dsp:spPr>
        <a:xfrm>
          <a:off x="6875" y="1051559"/>
          <a:ext cx="2060257" cy="140208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1. Filtration</a:t>
          </a:r>
        </a:p>
      </dsp:txBody>
      <dsp:txXfrm>
        <a:off x="75319" y="1120003"/>
        <a:ext cx="1923369" cy="1265192"/>
      </dsp:txXfrm>
    </dsp:sp>
    <dsp:sp modelId="{FA9670B0-65AB-459F-A63B-CFD0111FE511}">
      <dsp:nvSpPr>
        <dsp:cNvPr id="0" name=""/>
        <dsp:cNvSpPr/>
      </dsp:nvSpPr>
      <dsp:spPr>
        <a:xfrm>
          <a:off x="2170271" y="1051559"/>
          <a:ext cx="2060257" cy="140208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2.Disinfection</a:t>
          </a:r>
        </a:p>
      </dsp:txBody>
      <dsp:txXfrm>
        <a:off x="2238715" y="1120003"/>
        <a:ext cx="1923369" cy="1265192"/>
      </dsp:txXfrm>
    </dsp:sp>
    <dsp:sp modelId="{D8EC499A-34F4-4423-9F15-CAA9E7FEFA60}">
      <dsp:nvSpPr>
        <dsp:cNvPr id="0" name=""/>
        <dsp:cNvSpPr/>
      </dsp:nvSpPr>
      <dsp:spPr>
        <a:xfrm>
          <a:off x="4333666" y="1051559"/>
          <a:ext cx="2060257" cy="140208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3.Disinfectant Residual in DS</a:t>
          </a:r>
        </a:p>
      </dsp:txBody>
      <dsp:txXfrm>
        <a:off x="4402110" y="1120003"/>
        <a:ext cx="1923369" cy="1265192"/>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pPr>
              <a:defRPr/>
            </a:pPr>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pPr>
              <a:defRPr/>
            </a:pPr>
            <a:fld id="{37CD7908-DFE8-4D0C-9EC1-510E5EC206E0}" type="slidenum">
              <a:rPr lang="en-US"/>
              <a:pPr>
                <a:defRPr/>
              </a:pPr>
              <a:t>‹#›</a:t>
            </a:fld>
            <a:endParaRPr lang="en-US"/>
          </a:p>
        </p:txBody>
      </p:sp>
    </p:spTree>
    <p:extLst>
      <p:ext uri="{BB962C8B-B14F-4D97-AF65-F5344CB8AC3E}">
        <p14:creationId xmlns:p14="http://schemas.microsoft.com/office/powerpoint/2010/main" val="280892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pPr>
              <a:defRPr/>
            </a:pPr>
            <a:fld id="{B7CE8DB0-4431-4FE4-B262-4BB7C80C7B52}" type="datetimeFigureOut">
              <a:rPr lang="en-US"/>
              <a:pPr>
                <a:defRPr/>
              </a:pPr>
              <a:t>10/4/2023</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pPr>
              <a:defRPr/>
            </a:pPr>
            <a:fld id="{326ECF55-C08F-4EC3-AF3F-17E15EF1BFD2}" type="slidenum">
              <a:rPr lang="en-US"/>
              <a:pPr>
                <a:defRPr/>
              </a:pPr>
              <a:t>‹#›</a:t>
            </a:fld>
            <a:endParaRPr lang="en-US"/>
          </a:p>
        </p:txBody>
      </p:sp>
    </p:spTree>
    <p:extLst>
      <p:ext uri="{BB962C8B-B14F-4D97-AF65-F5344CB8AC3E}">
        <p14:creationId xmlns:p14="http://schemas.microsoft.com/office/powerpoint/2010/main" val="381099492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EC?=Failure to speciate e.coli </a:t>
            </a:r>
          </a:p>
        </p:txBody>
      </p:sp>
      <p:sp>
        <p:nvSpPr>
          <p:cNvPr id="931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41C1C666-EB42-4000-8179-94DCD56BBCA3}" type="slidenum">
              <a:rPr lang="en-US" altLang="en-US" smtClean="0"/>
              <a:pPr eaLnBrk="1" hangingPunct="1">
                <a:spcBef>
                  <a:spcPct val="0"/>
                </a:spcBef>
              </a:pPr>
              <a:t>42</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E6C7CA85-8CA8-4BD6-875A-565E3D7E50D2}" type="datetimeFigureOut">
              <a:rPr lang="en-US"/>
              <a:pPr>
                <a:defRPr/>
              </a:pPr>
              <a:t>10/4/2023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FDF9838-EEAC-4AE0-8AEE-0C53BA48D4EA}" type="slidenum">
              <a:rPr lang="en-US"/>
              <a:pPr>
                <a:defRPr/>
              </a:pPr>
              <a:t>‹#›</a:t>
            </a:fld>
            <a:endParaRPr lang="en-US"/>
          </a:p>
        </p:txBody>
      </p:sp>
    </p:spTree>
    <p:extLst>
      <p:ext uri="{BB962C8B-B14F-4D97-AF65-F5344CB8AC3E}">
        <p14:creationId xmlns:p14="http://schemas.microsoft.com/office/powerpoint/2010/main" val="3825408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AA47C37-B463-41FF-A6F7-829F566583F1}" type="datetimeFigureOut">
              <a:rPr lang="en-US"/>
              <a:pPr>
                <a:defRPr/>
              </a:pPr>
              <a:t>10/4/2023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559F332-F1D9-4762-8232-DD3D8C7C2B5B}" type="slidenum">
              <a:rPr lang="en-US"/>
              <a:pPr>
                <a:defRPr/>
              </a:pPr>
              <a:t>‹#›</a:t>
            </a:fld>
            <a:endParaRPr lang="en-US"/>
          </a:p>
        </p:txBody>
      </p:sp>
    </p:spTree>
    <p:extLst>
      <p:ext uri="{BB962C8B-B14F-4D97-AF65-F5344CB8AC3E}">
        <p14:creationId xmlns:p14="http://schemas.microsoft.com/office/powerpoint/2010/main" val="20490141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52A011-DCBF-409C-AD2B-07AFFA5FAFC9}" type="datetimeFigureOut">
              <a:rPr lang="en-US"/>
              <a:pPr>
                <a:defRPr/>
              </a:pPr>
              <a:t>10/4/2023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6FA80BE-F1EE-4D9F-B350-3C0286A46D50}" type="slidenum">
              <a:rPr lang="en-US"/>
              <a:pPr>
                <a:defRPr/>
              </a:pPr>
              <a:t>‹#›</a:t>
            </a:fld>
            <a:endParaRPr lang="en-US"/>
          </a:p>
        </p:txBody>
      </p:sp>
    </p:spTree>
    <p:extLst>
      <p:ext uri="{BB962C8B-B14F-4D97-AF65-F5344CB8AC3E}">
        <p14:creationId xmlns:p14="http://schemas.microsoft.com/office/powerpoint/2010/main" val="3597976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p:spPr>
        <p:txBody>
          <a:bodyPr/>
          <a:lstStyle/>
          <a:p>
            <a:r>
              <a:rPr lang="en-US"/>
              <a:t>Click to edit Master title style</a:t>
            </a:r>
          </a:p>
        </p:txBody>
      </p:sp>
      <p:sp>
        <p:nvSpPr>
          <p:cNvPr id="3" name="Text Placeholder 2"/>
          <p:cNvSpPr>
            <a:spLocks noGrp="1"/>
          </p:cNvSpPr>
          <p:nvPr>
            <p:ph type="body" sz="half" idx="1"/>
          </p:nvPr>
        </p:nvSpPr>
        <p:spPr>
          <a:xfrm>
            <a:off x="457200" y="19050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05000"/>
            <a:ext cx="4038600" cy="4114800"/>
          </a:xfrm>
        </p:spPr>
        <p:txBody>
          <a:bodyPr rtlCol="0">
            <a:normAutofit/>
          </a:bodyPr>
          <a:lstStyle/>
          <a:p>
            <a:pPr lvl="0"/>
            <a:endParaRPr lang="en-US" noProof="0"/>
          </a:p>
        </p:txBody>
      </p:sp>
      <p:sp>
        <p:nvSpPr>
          <p:cNvPr id="5" name="Date Placeholder 4"/>
          <p:cNvSpPr>
            <a:spLocks noGrp="1"/>
          </p:cNvSpPr>
          <p:nvPr>
            <p:ph type="dt" sz="half" idx="10"/>
          </p:nvPr>
        </p:nvSpPr>
        <p:spPr>
          <a:xfrm>
            <a:off x="457200" y="6245225"/>
            <a:ext cx="2133600" cy="476250"/>
          </a:xfrm>
        </p:spPr>
        <p:txBody>
          <a:bodyPr/>
          <a:lstStyle>
            <a:lvl1pPr>
              <a:defRPr/>
            </a:lvl1pPr>
          </a:lstStyle>
          <a:p>
            <a:pPr>
              <a:defRPr/>
            </a:pPr>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pPr>
              <a:defRPr/>
            </a:pPr>
            <a:fld id="{030560A2-67E2-4E45-BE56-9982E94CA269}" type="slidenum">
              <a:rPr lang="en-US"/>
              <a:pPr>
                <a:defRPr/>
              </a:pPr>
              <a:t>‹#›</a:t>
            </a:fld>
            <a:endParaRPr lang="en-US"/>
          </a:p>
        </p:txBody>
      </p:sp>
    </p:spTree>
    <p:extLst>
      <p:ext uri="{BB962C8B-B14F-4D97-AF65-F5344CB8AC3E}">
        <p14:creationId xmlns:p14="http://schemas.microsoft.com/office/powerpoint/2010/main" val="16688059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B73BA87-D9A1-49C6-BA59-E042932B9208}" type="datetimeFigureOut">
              <a:rPr lang="en-US"/>
              <a:pPr>
                <a:defRPr/>
              </a:pPr>
              <a:t>10/4/2023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95B1466-33AE-46C3-8F6A-DC8D99844E39}" type="slidenum">
              <a:rPr lang="en-US"/>
              <a:pPr>
                <a:defRPr/>
              </a:pPr>
              <a:t>‹#›</a:t>
            </a:fld>
            <a:endParaRPr lang="en-US"/>
          </a:p>
        </p:txBody>
      </p:sp>
    </p:spTree>
    <p:extLst>
      <p:ext uri="{BB962C8B-B14F-4D97-AF65-F5344CB8AC3E}">
        <p14:creationId xmlns:p14="http://schemas.microsoft.com/office/powerpoint/2010/main" val="2648182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BC83275-E0B7-4C93-A797-9A664A0F98F2}" type="datetimeFigureOut">
              <a:rPr lang="en-US"/>
              <a:pPr>
                <a:defRPr/>
              </a:pPr>
              <a:t>10/4/2023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3D3A19E-B0FF-4AD2-99E2-8977FC5D7FB6}" type="slidenum">
              <a:rPr lang="en-US"/>
              <a:pPr>
                <a:defRPr/>
              </a:pPr>
              <a:t>‹#›</a:t>
            </a:fld>
            <a:endParaRPr lang="en-US"/>
          </a:p>
        </p:txBody>
      </p:sp>
    </p:spTree>
    <p:extLst>
      <p:ext uri="{BB962C8B-B14F-4D97-AF65-F5344CB8AC3E}">
        <p14:creationId xmlns:p14="http://schemas.microsoft.com/office/powerpoint/2010/main" val="28707955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2E561B13-6A68-4410-9AAC-7435FF607C73}" type="datetimeFigureOut">
              <a:rPr lang="en-US"/>
              <a:pPr>
                <a:defRPr/>
              </a:pPr>
              <a:t>10/4/2023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A1F2731-1121-4AA1-9BE4-23172FDB191B}" type="slidenum">
              <a:rPr lang="en-US"/>
              <a:pPr>
                <a:defRPr/>
              </a:pPr>
              <a:t>‹#›</a:t>
            </a:fld>
            <a:endParaRPr lang="en-US"/>
          </a:p>
        </p:txBody>
      </p:sp>
    </p:spTree>
    <p:extLst>
      <p:ext uri="{BB962C8B-B14F-4D97-AF65-F5344CB8AC3E}">
        <p14:creationId xmlns:p14="http://schemas.microsoft.com/office/powerpoint/2010/main" val="10577853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295A5EDD-7DCC-4844-AC0D-C696020DC5A3}" type="datetimeFigureOut">
              <a:rPr lang="en-US"/>
              <a:pPr>
                <a:defRPr/>
              </a:pPr>
              <a:t>10/4/2023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C147D925-776F-4220-8DAF-65186B3549B8}" type="slidenum">
              <a:rPr lang="en-US"/>
              <a:pPr>
                <a:defRPr/>
              </a:pPr>
              <a:t>‹#›</a:t>
            </a:fld>
            <a:endParaRPr lang="en-US"/>
          </a:p>
        </p:txBody>
      </p:sp>
    </p:spTree>
    <p:extLst>
      <p:ext uri="{BB962C8B-B14F-4D97-AF65-F5344CB8AC3E}">
        <p14:creationId xmlns:p14="http://schemas.microsoft.com/office/powerpoint/2010/main" val="31059221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4B46BB9B-8AF1-4373-BC50-74A9BB86DFDE}" type="datetimeFigureOut">
              <a:rPr lang="en-US"/>
              <a:pPr>
                <a:defRPr/>
              </a:pPr>
              <a:t>10/4/2023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22E8B5C-3D8A-43E6-9829-C2F7DF72A15D}" type="slidenum">
              <a:rPr lang="en-US"/>
              <a:pPr>
                <a:defRPr/>
              </a:pPr>
              <a:t>‹#›</a:t>
            </a:fld>
            <a:endParaRPr lang="en-US"/>
          </a:p>
        </p:txBody>
      </p:sp>
    </p:spTree>
    <p:extLst>
      <p:ext uri="{BB962C8B-B14F-4D97-AF65-F5344CB8AC3E}">
        <p14:creationId xmlns:p14="http://schemas.microsoft.com/office/powerpoint/2010/main" val="16360050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C4E697E-DAF2-4C55-AB9E-F69B68FBE9D9}" type="datetimeFigureOut">
              <a:rPr lang="en-US"/>
              <a:pPr>
                <a:defRPr/>
              </a:pPr>
              <a:t>10/4/2023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F8AC3261-B994-4B44-A1CA-D0E37310863D}" type="slidenum">
              <a:rPr lang="en-US"/>
              <a:pPr>
                <a:defRPr/>
              </a:pPr>
              <a:t>‹#›</a:t>
            </a:fld>
            <a:endParaRPr lang="en-US"/>
          </a:p>
        </p:txBody>
      </p:sp>
    </p:spTree>
    <p:extLst>
      <p:ext uri="{BB962C8B-B14F-4D97-AF65-F5344CB8AC3E}">
        <p14:creationId xmlns:p14="http://schemas.microsoft.com/office/powerpoint/2010/main" val="8089118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CC5A189-6399-4629-9E1D-73C534A4F44E}" type="datetimeFigureOut">
              <a:rPr lang="en-US"/>
              <a:pPr>
                <a:defRPr/>
              </a:pPr>
              <a:t>10/4/2023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755541A-DAED-4EEE-A920-617531AC2072}" type="slidenum">
              <a:rPr lang="en-US"/>
              <a:pPr>
                <a:defRPr/>
              </a:pPr>
              <a:t>‹#›</a:t>
            </a:fld>
            <a:endParaRPr lang="en-US"/>
          </a:p>
        </p:txBody>
      </p:sp>
    </p:spTree>
    <p:extLst>
      <p:ext uri="{BB962C8B-B14F-4D97-AF65-F5344CB8AC3E}">
        <p14:creationId xmlns:p14="http://schemas.microsoft.com/office/powerpoint/2010/main" val="42486007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58A3646-FB15-4023-910F-9E70FD1C6B4D}" type="datetimeFigureOut">
              <a:rPr lang="en-US"/>
              <a:pPr>
                <a:defRPr/>
              </a:pPr>
              <a:t>10/4/2023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0A5728C-DEFF-440B-81AE-37EC9DCCA6AE}" type="slidenum">
              <a:rPr lang="en-US"/>
              <a:pPr>
                <a:defRPr/>
              </a:pPr>
              <a:t>‹#›</a:t>
            </a:fld>
            <a:endParaRPr lang="en-US"/>
          </a:p>
        </p:txBody>
      </p:sp>
    </p:spTree>
    <p:extLst>
      <p:ext uri="{BB962C8B-B14F-4D97-AF65-F5344CB8AC3E}">
        <p14:creationId xmlns:p14="http://schemas.microsoft.com/office/powerpoint/2010/main" val="20529718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E5B55E31-941B-435A-881F-5BEA417C530E}" type="datetimeFigureOut">
              <a:rPr lang="en-US"/>
              <a:pPr>
                <a:defRPr/>
              </a:pPr>
              <a:t>10/4/2023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4670FC00-C769-43FF-9891-8266B9096D0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oleObject" Target="../embeddings/oleObject3.bin"/><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oleObject" Target="../embeddings/oleObject2.bin"/><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5.w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a:solidFill>
                  <a:schemeClr val="tx1">
                    <a:lumMod val="95000"/>
                    <a:lumOff val="5000"/>
                  </a:schemeClr>
                </a:solidFill>
              </a:rPr>
              <a:t>THE DIVISION OF DRINKING WATER (DDW)</a:t>
            </a:r>
          </a:p>
        </p:txBody>
      </p:sp>
      <p:sp>
        <p:nvSpPr>
          <p:cNvPr id="3" name="Content Placeholder 2"/>
          <p:cNvSpPr>
            <a:spLocks noGrp="1"/>
          </p:cNvSpPr>
          <p:nvPr>
            <p:ph idx="1"/>
          </p:nvPr>
        </p:nvSpPr>
        <p:spPr/>
        <p:txBody>
          <a:bodyPr rtlCol="0">
            <a:normAutofit lnSpcReduction="10000"/>
          </a:bodyPr>
          <a:lstStyle/>
          <a:p>
            <a:pPr eaLnBrk="1" fontAlgn="auto" hangingPunct="1">
              <a:spcAft>
                <a:spcPts val="0"/>
              </a:spcAft>
              <a:buFont typeface="Arial" pitchFamily="34" charset="0"/>
              <a:buChar char="•"/>
              <a:defRPr/>
            </a:pPr>
            <a:r>
              <a:rPr lang="en-US" dirty="0">
                <a:solidFill>
                  <a:schemeClr val="tx1">
                    <a:lumMod val="95000"/>
                    <a:lumOff val="5000"/>
                  </a:schemeClr>
                </a:solidFill>
              </a:rPr>
              <a:t>Governed by a nine-member board that establishes the rules</a:t>
            </a:r>
          </a:p>
          <a:p>
            <a:pPr eaLnBrk="1" fontAlgn="auto" hangingPunct="1">
              <a:spcAft>
                <a:spcPts val="0"/>
              </a:spcAft>
              <a:buFont typeface="Arial" pitchFamily="34" charset="0"/>
              <a:buChar char="•"/>
              <a:defRPr/>
            </a:pPr>
            <a:r>
              <a:rPr lang="en-US" dirty="0">
                <a:solidFill>
                  <a:schemeClr val="tx1">
                    <a:lumMod val="95000"/>
                    <a:lumOff val="5000"/>
                  </a:schemeClr>
                </a:solidFill>
              </a:rPr>
              <a:t>Five Sections</a:t>
            </a:r>
          </a:p>
          <a:p>
            <a:pPr lvl="1" eaLnBrk="1" fontAlgn="auto" hangingPunct="1">
              <a:spcAft>
                <a:spcPts val="0"/>
              </a:spcAft>
              <a:buFont typeface="Arial" pitchFamily="34" charset="0"/>
              <a:buChar char="–"/>
              <a:defRPr/>
            </a:pPr>
            <a:r>
              <a:rPr lang="en-US" dirty="0">
                <a:solidFill>
                  <a:schemeClr val="tx1">
                    <a:lumMod val="95000"/>
                    <a:lumOff val="5000"/>
                  </a:schemeClr>
                </a:solidFill>
              </a:rPr>
              <a:t>Administrative Services</a:t>
            </a:r>
          </a:p>
          <a:p>
            <a:pPr lvl="1" eaLnBrk="1" fontAlgn="auto" hangingPunct="1">
              <a:spcAft>
                <a:spcPts val="0"/>
              </a:spcAft>
              <a:buFont typeface="Arial" pitchFamily="34" charset="0"/>
              <a:buChar char="–"/>
              <a:defRPr/>
            </a:pPr>
            <a:r>
              <a:rPr lang="en-US" dirty="0">
                <a:solidFill>
                  <a:schemeClr val="tx1">
                    <a:lumMod val="95000"/>
                    <a:lumOff val="5000"/>
                  </a:schemeClr>
                </a:solidFill>
              </a:rPr>
              <a:t>Rules</a:t>
            </a:r>
          </a:p>
          <a:p>
            <a:pPr lvl="1" eaLnBrk="1" fontAlgn="auto" hangingPunct="1">
              <a:spcAft>
                <a:spcPts val="0"/>
              </a:spcAft>
              <a:buFont typeface="Arial" pitchFamily="34" charset="0"/>
              <a:buChar char="–"/>
              <a:defRPr/>
            </a:pPr>
            <a:r>
              <a:rPr lang="en-US" dirty="0">
                <a:solidFill>
                  <a:schemeClr val="tx1">
                    <a:lumMod val="95000"/>
                    <a:lumOff val="5000"/>
                  </a:schemeClr>
                </a:solidFill>
              </a:rPr>
              <a:t>Engineering</a:t>
            </a:r>
          </a:p>
          <a:p>
            <a:pPr lvl="1" eaLnBrk="1" fontAlgn="auto" hangingPunct="1">
              <a:spcAft>
                <a:spcPts val="0"/>
              </a:spcAft>
              <a:buFont typeface="Arial" pitchFamily="34" charset="0"/>
              <a:buChar char="–"/>
              <a:defRPr/>
            </a:pPr>
            <a:r>
              <a:rPr lang="en-US" dirty="0">
                <a:solidFill>
                  <a:schemeClr val="tx1">
                    <a:lumMod val="95000"/>
                    <a:lumOff val="5000"/>
                  </a:schemeClr>
                </a:solidFill>
              </a:rPr>
              <a:t>Construction Assistance</a:t>
            </a:r>
          </a:p>
          <a:p>
            <a:pPr lvl="1" eaLnBrk="1" fontAlgn="auto" hangingPunct="1">
              <a:spcAft>
                <a:spcPts val="0"/>
              </a:spcAft>
              <a:buFont typeface="Arial" pitchFamily="34" charset="0"/>
              <a:buChar char="–"/>
              <a:defRPr/>
            </a:pPr>
            <a:r>
              <a:rPr lang="en-US" dirty="0">
                <a:solidFill>
                  <a:schemeClr val="tx1">
                    <a:lumMod val="95000"/>
                    <a:lumOff val="5000"/>
                  </a:schemeClr>
                </a:solidFill>
              </a:rPr>
              <a:t>Field Services</a:t>
            </a:r>
          </a:p>
          <a:p>
            <a:pPr eaLnBrk="1" fontAlgn="auto" hangingPunct="1">
              <a:spcAft>
                <a:spcPts val="0"/>
              </a:spcAft>
              <a:buFont typeface="Arial" pitchFamily="34" charset="0"/>
              <a:buChar char="•"/>
              <a:defRPr/>
            </a:pPr>
            <a:r>
              <a:rPr lang="en-US" b="1" dirty="0">
                <a:solidFill>
                  <a:schemeClr val="tx1">
                    <a:lumMod val="95000"/>
                    <a:lumOff val="5000"/>
                  </a:schemeClr>
                </a:solidFill>
              </a:rPr>
              <a:t>www.drinkingwater.utah.gov</a:t>
            </a:r>
          </a:p>
        </p:txBody>
      </p:sp>
      <p:pic>
        <p:nvPicPr>
          <p:cNvPr id="3076" name="Picture 7" descr="j023301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0" y="2128838"/>
            <a:ext cx="3154363" cy="320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rtlCol="0">
            <a:normAutofit fontScale="90000"/>
          </a:bodyPr>
          <a:lstStyle/>
          <a:p>
            <a:pPr eaLnBrk="1" fontAlgn="auto" hangingPunct="1">
              <a:spcAft>
                <a:spcPts val="0"/>
              </a:spcAft>
              <a:defRPr/>
            </a:pPr>
            <a:r>
              <a:rPr lang="en-US" dirty="0"/>
              <a:t>CONSTRUCTION STANDARDS - EXAMPLES</a:t>
            </a:r>
          </a:p>
        </p:txBody>
      </p:sp>
      <p:sp>
        <p:nvSpPr>
          <p:cNvPr id="12291" name="Content Placeholder 2"/>
          <p:cNvSpPr>
            <a:spLocks noGrp="1"/>
          </p:cNvSpPr>
          <p:nvPr>
            <p:ph sz="half" idx="1"/>
          </p:nvPr>
        </p:nvSpPr>
        <p:spPr>
          <a:xfrm>
            <a:off x="457200" y="1600200"/>
            <a:ext cx="8458200" cy="4495800"/>
          </a:xfrm>
        </p:spPr>
        <p:txBody>
          <a:bodyPr/>
          <a:lstStyle/>
          <a:p>
            <a:pPr eaLnBrk="1" hangingPunct="1"/>
            <a:r>
              <a:rPr lang="en-US" altLang="en-US" sz="3200" dirty="0">
                <a:solidFill>
                  <a:schemeClr val="tx1">
                    <a:lumMod val="95000"/>
                    <a:lumOff val="5000"/>
                  </a:schemeClr>
                </a:solidFill>
              </a:rPr>
              <a:t>Finished water storage must be covered.</a:t>
            </a:r>
          </a:p>
          <a:p>
            <a:pPr eaLnBrk="1" hangingPunct="1"/>
            <a:r>
              <a:rPr lang="en-US" altLang="en-US" sz="3200" dirty="0">
                <a:solidFill>
                  <a:schemeClr val="tx1">
                    <a:lumMod val="95000"/>
                    <a:lumOff val="5000"/>
                  </a:schemeClr>
                </a:solidFill>
              </a:rPr>
              <a:t>Sewer lines must be at least 50 feet from storage reservoirs.</a:t>
            </a:r>
          </a:p>
          <a:p>
            <a:pPr eaLnBrk="1" hangingPunct="1"/>
            <a:r>
              <a:rPr lang="en-US" altLang="en-US" sz="3200" dirty="0">
                <a:solidFill>
                  <a:schemeClr val="tx1">
                    <a:lumMod val="95000"/>
                    <a:lumOff val="5000"/>
                  </a:schemeClr>
                </a:solidFill>
              </a:rPr>
              <a:t>Sewer lines must be at least 			      10 feet from waterlines, and 			      18 inches below waterlines.</a:t>
            </a:r>
          </a:p>
          <a:p>
            <a:pPr eaLnBrk="1" hangingPunct="1"/>
            <a:r>
              <a:rPr lang="en-US" altLang="en-US" sz="3200" dirty="0">
                <a:solidFill>
                  <a:schemeClr val="tx1">
                    <a:lumMod val="95000"/>
                    <a:lumOff val="5000"/>
                  </a:schemeClr>
                </a:solidFill>
              </a:rPr>
              <a:t>Pumping stations must have 			         2 complete pumps, and each pump must provide the maximum flow of the station.</a:t>
            </a:r>
          </a:p>
        </p:txBody>
      </p:sp>
      <p:pic>
        <p:nvPicPr>
          <p:cNvPr id="12292"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162675" y="2798763"/>
            <a:ext cx="2828925" cy="2459037"/>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rtlCol="0">
            <a:normAutofit fontScale="90000"/>
          </a:bodyPr>
          <a:lstStyle/>
          <a:p>
            <a:pPr eaLnBrk="1" fontAlgn="auto" hangingPunct="1">
              <a:spcAft>
                <a:spcPts val="0"/>
              </a:spcAft>
              <a:defRPr/>
            </a:pPr>
            <a:r>
              <a:rPr lang="en-US" dirty="0"/>
              <a:t>CONSTRUCTION STANDARDS - EXAMPLES</a:t>
            </a:r>
          </a:p>
        </p:txBody>
      </p:sp>
      <p:sp>
        <p:nvSpPr>
          <p:cNvPr id="13315" name="Content Placeholder 2"/>
          <p:cNvSpPr>
            <a:spLocks noGrp="1"/>
          </p:cNvSpPr>
          <p:nvPr>
            <p:ph sz="half" idx="1"/>
          </p:nvPr>
        </p:nvSpPr>
        <p:spPr>
          <a:xfrm>
            <a:off x="304800" y="1951038"/>
            <a:ext cx="8382000" cy="4525962"/>
          </a:xfrm>
        </p:spPr>
        <p:txBody>
          <a:bodyPr/>
          <a:lstStyle/>
          <a:p>
            <a:pPr eaLnBrk="1" hangingPunct="1"/>
            <a:r>
              <a:rPr lang="en-US" altLang="en-US" sz="3200" dirty="0">
                <a:solidFill>
                  <a:schemeClr val="tx1">
                    <a:lumMod val="95000"/>
                    <a:lumOff val="5000"/>
                  </a:schemeClr>
                </a:solidFill>
              </a:rPr>
              <a:t>Access Hatch Lids for Tanks and Springs</a:t>
            </a:r>
          </a:p>
          <a:p>
            <a:pPr lvl="1" eaLnBrk="1" hangingPunct="1"/>
            <a:r>
              <a:rPr lang="en-US" altLang="en-US" sz="2800" dirty="0">
                <a:solidFill>
                  <a:schemeClr val="tx1">
                    <a:lumMod val="95000"/>
                    <a:lumOff val="5000"/>
                  </a:schemeClr>
                </a:solidFill>
              </a:rPr>
              <a:t>The access hatch lids must be 			         a shoebox type lid.</a:t>
            </a:r>
          </a:p>
          <a:p>
            <a:pPr lvl="1" eaLnBrk="1" hangingPunct="1"/>
            <a:r>
              <a:rPr lang="en-US" altLang="en-US" sz="2800" dirty="0">
                <a:solidFill>
                  <a:schemeClr val="tx1">
                    <a:lumMod val="95000"/>
                    <a:lumOff val="5000"/>
                  </a:schemeClr>
                </a:solidFill>
              </a:rPr>
              <a:t>The lid must overlap 2 inches.</a:t>
            </a:r>
          </a:p>
          <a:p>
            <a:pPr lvl="1" eaLnBrk="1" hangingPunct="1"/>
            <a:r>
              <a:rPr lang="en-US" altLang="en-US" sz="2800" dirty="0">
                <a:solidFill>
                  <a:schemeClr val="tx1">
                    <a:lumMod val="95000"/>
                    <a:lumOff val="5000"/>
                  </a:schemeClr>
                </a:solidFill>
              </a:rPr>
              <a:t>There must be a gasket 			        between the lid and the 			           frame.</a:t>
            </a:r>
          </a:p>
        </p:txBody>
      </p:sp>
      <p:pic>
        <p:nvPicPr>
          <p:cNvPr id="13316" name="Picture 49"/>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l="9087" t="12759" r="6650"/>
          <a:stretch>
            <a:fillRect/>
          </a:stretch>
        </p:blipFill>
        <p:spPr>
          <a:xfrm>
            <a:off x="5778500" y="3152775"/>
            <a:ext cx="3289300" cy="301942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8610600" cy="1143000"/>
          </a:xfrm>
        </p:spPr>
        <p:txBody>
          <a:bodyPr rtlCol="0">
            <a:normAutofit fontScale="90000"/>
          </a:bodyPr>
          <a:lstStyle/>
          <a:p>
            <a:pPr eaLnBrk="1" fontAlgn="auto" hangingPunct="1">
              <a:spcAft>
                <a:spcPts val="0"/>
              </a:spcAft>
              <a:defRPr/>
            </a:pPr>
            <a:r>
              <a:rPr lang="en-US" dirty="0"/>
              <a:t>CONSTRUCTION STANDARDS - PRESSURE</a:t>
            </a:r>
          </a:p>
        </p:txBody>
      </p:sp>
      <p:sp>
        <p:nvSpPr>
          <p:cNvPr id="3" name="Content Placeholder 2"/>
          <p:cNvSpPr>
            <a:spLocks noGrp="1"/>
          </p:cNvSpPr>
          <p:nvPr>
            <p:ph sz="half" idx="1"/>
          </p:nvPr>
        </p:nvSpPr>
        <p:spPr>
          <a:xfrm>
            <a:off x="228600" y="914400"/>
            <a:ext cx="8382000" cy="6096000"/>
          </a:xfrm>
        </p:spPr>
        <p:txBody>
          <a:bodyPr rtlCol="0">
            <a:normAutofit fontScale="85000" lnSpcReduction="20000"/>
          </a:bodyPr>
          <a:lstStyle/>
          <a:p>
            <a:pPr eaLnBrk="1" fontAlgn="auto" hangingPunct="1">
              <a:spcAft>
                <a:spcPts val="0"/>
              </a:spcAft>
              <a:buFont typeface="Arial" pitchFamily="34" charset="0"/>
              <a:buChar char="•"/>
              <a:defRPr/>
            </a:pPr>
            <a:r>
              <a:rPr lang="en-US" sz="3500" dirty="0">
                <a:solidFill>
                  <a:schemeClr val="tx1">
                    <a:lumMod val="95000"/>
                    <a:lumOff val="5000"/>
                  </a:schemeClr>
                </a:solidFill>
              </a:rPr>
              <a:t>Pressure</a:t>
            </a:r>
          </a:p>
          <a:p>
            <a:pPr lvl="1" eaLnBrk="1" fontAlgn="auto" hangingPunct="1">
              <a:spcAft>
                <a:spcPts val="0"/>
              </a:spcAft>
              <a:buFont typeface="Arial" pitchFamily="34" charset="0"/>
              <a:buChar char="–"/>
              <a:defRPr/>
            </a:pPr>
            <a:r>
              <a:rPr lang="en-US" sz="3000" dirty="0">
                <a:solidFill>
                  <a:schemeClr val="tx1">
                    <a:lumMod val="95000"/>
                    <a:lumOff val="5000"/>
                  </a:schemeClr>
                </a:solidFill>
              </a:rPr>
              <a:t>For PWS approved before January 1, 2007:</a:t>
            </a:r>
          </a:p>
          <a:p>
            <a:pPr lvl="2" eaLnBrk="1" fontAlgn="auto" hangingPunct="1">
              <a:spcAft>
                <a:spcPts val="0"/>
              </a:spcAft>
              <a:buFont typeface="Arial" pitchFamily="34" charset="0"/>
              <a:buChar char="•"/>
              <a:defRPr/>
            </a:pPr>
            <a:r>
              <a:rPr lang="en-US" sz="3000" dirty="0">
                <a:solidFill>
                  <a:schemeClr val="tx1">
                    <a:lumMod val="95000"/>
                    <a:lumOff val="5000"/>
                  </a:schemeClr>
                </a:solidFill>
              </a:rPr>
              <a:t>Maintain 20 psi minimum dynamic pressure at all locations during normal operation.</a:t>
            </a:r>
          </a:p>
          <a:p>
            <a:pPr lvl="2" eaLnBrk="1" fontAlgn="auto" hangingPunct="1">
              <a:spcAft>
                <a:spcPts val="0"/>
              </a:spcAft>
              <a:buFont typeface="Arial" pitchFamily="34" charset="0"/>
              <a:buChar char="•"/>
              <a:defRPr/>
            </a:pPr>
            <a:r>
              <a:rPr lang="en-US" sz="3000" dirty="0">
                <a:solidFill>
                  <a:schemeClr val="tx1">
                    <a:lumMod val="95000"/>
                    <a:lumOff val="5000"/>
                  </a:schemeClr>
                </a:solidFill>
              </a:rPr>
              <a:t>Meet the new minimum pressures in new service areas.</a:t>
            </a:r>
          </a:p>
          <a:p>
            <a:pPr lvl="1" eaLnBrk="1" fontAlgn="auto" hangingPunct="1">
              <a:spcAft>
                <a:spcPts val="0"/>
              </a:spcAft>
              <a:buFont typeface="Arial" pitchFamily="34" charset="0"/>
              <a:buChar char="–"/>
              <a:defRPr/>
            </a:pPr>
            <a:r>
              <a:rPr lang="en-US" sz="3000" dirty="0">
                <a:solidFill>
                  <a:schemeClr val="tx1">
                    <a:lumMod val="95000"/>
                    <a:lumOff val="5000"/>
                  </a:schemeClr>
                </a:solidFill>
              </a:rPr>
              <a:t>For new construction after January 1, 2007 at the points of connection:</a:t>
            </a:r>
          </a:p>
          <a:p>
            <a:pPr lvl="2" eaLnBrk="1" fontAlgn="auto" hangingPunct="1">
              <a:spcAft>
                <a:spcPts val="0"/>
              </a:spcAft>
              <a:buFont typeface="Arial" pitchFamily="34" charset="0"/>
              <a:buChar char="•"/>
              <a:defRPr/>
            </a:pPr>
            <a:r>
              <a:rPr lang="en-US" sz="3000" dirty="0">
                <a:solidFill>
                  <a:schemeClr val="tx1">
                    <a:lumMod val="95000"/>
                    <a:lumOff val="5000"/>
                  </a:schemeClr>
                </a:solidFill>
              </a:rPr>
              <a:t>20 psi with fire flow during peak day demand</a:t>
            </a:r>
          </a:p>
          <a:p>
            <a:pPr lvl="2" eaLnBrk="1" fontAlgn="auto" hangingPunct="1">
              <a:spcAft>
                <a:spcPts val="0"/>
              </a:spcAft>
              <a:buFont typeface="Arial" pitchFamily="34" charset="0"/>
              <a:buChar char="•"/>
              <a:defRPr/>
            </a:pPr>
            <a:r>
              <a:rPr lang="en-US" sz="3000" dirty="0">
                <a:solidFill>
                  <a:schemeClr val="tx1">
                    <a:lumMod val="95000"/>
                    <a:lumOff val="5000"/>
                  </a:schemeClr>
                </a:solidFill>
              </a:rPr>
              <a:t>30 psi during peak instantaneous 	          demand</a:t>
            </a:r>
          </a:p>
          <a:p>
            <a:pPr lvl="2" eaLnBrk="1" fontAlgn="auto" hangingPunct="1">
              <a:spcAft>
                <a:spcPts val="0"/>
              </a:spcAft>
              <a:buFont typeface="Arial" pitchFamily="34" charset="0"/>
              <a:buChar char="•"/>
              <a:defRPr/>
            </a:pPr>
            <a:r>
              <a:rPr lang="en-US" sz="3000" dirty="0">
                <a:solidFill>
                  <a:schemeClr val="tx1">
                    <a:lumMod val="95000"/>
                    <a:lumOff val="5000"/>
                  </a:schemeClr>
                </a:solidFill>
              </a:rPr>
              <a:t>40 psi during peak day demand</a:t>
            </a:r>
          </a:p>
          <a:p>
            <a:pPr lvl="1" eaLnBrk="1" fontAlgn="auto" hangingPunct="1">
              <a:spcAft>
                <a:spcPts val="0"/>
              </a:spcAft>
              <a:buFont typeface="Arial" pitchFamily="34" charset="0"/>
              <a:buChar char="–"/>
              <a:defRPr/>
            </a:pPr>
            <a:r>
              <a:rPr lang="en-US" sz="3000" dirty="0">
                <a:solidFill>
                  <a:schemeClr val="tx1">
                    <a:lumMod val="95000"/>
                    <a:lumOff val="5000"/>
                  </a:schemeClr>
                </a:solidFill>
              </a:rPr>
              <a:t>Individual home booster pumps are 		     NOT ALLOWED unless an exception 		         is granted by the Division Director.</a:t>
            </a:r>
          </a:p>
          <a:p>
            <a:pPr lvl="2" eaLnBrk="1" fontAlgn="auto" hangingPunct="1">
              <a:spcAft>
                <a:spcPts val="0"/>
              </a:spcAft>
              <a:buFont typeface="Arial" pitchFamily="34" charset="0"/>
              <a:buChar char="•"/>
              <a:defRPr/>
            </a:pPr>
            <a:endParaRPr lang="en-US" dirty="0">
              <a:solidFill>
                <a:schemeClr val="tx1">
                  <a:lumMod val="95000"/>
                  <a:lumOff val="5000"/>
                </a:schemeClr>
              </a:solidFill>
            </a:endParaRPr>
          </a:p>
        </p:txBody>
      </p:sp>
      <p:pic>
        <p:nvPicPr>
          <p:cNvPr id="14340"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481763" y="4475163"/>
            <a:ext cx="2586037" cy="2306637"/>
          </a:xfr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1143000"/>
          </a:xfrm>
        </p:spPr>
        <p:txBody>
          <a:bodyPr rtlCol="0">
            <a:normAutofit fontScale="90000"/>
          </a:bodyPr>
          <a:lstStyle/>
          <a:p>
            <a:pPr eaLnBrk="1" fontAlgn="auto" hangingPunct="1">
              <a:spcAft>
                <a:spcPts val="0"/>
              </a:spcAft>
              <a:defRPr/>
            </a:pPr>
            <a:r>
              <a:rPr lang="en-US" dirty="0"/>
              <a:t>CONSTRUCTION STANDARDS - EXCEPTIONS</a:t>
            </a:r>
          </a:p>
        </p:txBody>
      </p:sp>
      <p:sp>
        <p:nvSpPr>
          <p:cNvPr id="15363" name="Content Placeholder 2"/>
          <p:cNvSpPr>
            <a:spLocks noGrp="1"/>
          </p:cNvSpPr>
          <p:nvPr>
            <p:ph idx="1"/>
          </p:nvPr>
        </p:nvSpPr>
        <p:spPr>
          <a:xfrm>
            <a:off x="457200" y="1219200"/>
            <a:ext cx="8229600" cy="4906963"/>
          </a:xfrm>
        </p:spPr>
        <p:txBody>
          <a:bodyPr/>
          <a:lstStyle/>
          <a:p>
            <a:pPr eaLnBrk="1" hangingPunct="1"/>
            <a:r>
              <a:rPr lang="en-US" altLang="en-US"/>
              <a:t>Requesting an Exception</a:t>
            </a:r>
          </a:p>
          <a:p>
            <a:pPr lvl="1" eaLnBrk="1" hangingPunct="1"/>
            <a:r>
              <a:rPr lang="en-US" altLang="en-US"/>
              <a:t>If a facility meets the intent of the rule but cannot meet the construction standards, then they submit an exception request to the Division Director in writing.</a:t>
            </a:r>
          </a:p>
          <a:p>
            <a:pPr lvl="1" eaLnBrk="1" hangingPunct="1"/>
            <a:r>
              <a:rPr lang="en-US" altLang="en-US"/>
              <a:t>It must include:</a:t>
            </a:r>
          </a:p>
          <a:p>
            <a:pPr lvl="2" eaLnBrk="1" hangingPunct="1"/>
            <a:r>
              <a:rPr lang="en-US" altLang="en-US" sz="2600"/>
              <a:t>The rule citation</a:t>
            </a:r>
          </a:p>
          <a:p>
            <a:pPr lvl="2" eaLnBrk="1" hangingPunct="1"/>
            <a:r>
              <a:rPr lang="en-US" altLang="en-US" sz="2600"/>
              <a:t>An explanation of why the rule cannot be met</a:t>
            </a:r>
          </a:p>
          <a:p>
            <a:pPr lvl="2" eaLnBrk="1" hangingPunct="1"/>
            <a:r>
              <a:rPr lang="en-US" altLang="en-US" sz="2600"/>
              <a:t>What the system proposes in lieu of the rule</a:t>
            </a:r>
          </a:p>
          <a:p>
            <a:pPr lvl="2" eaLnBrk="1" hangingPunct="1"/>
            <a:r>
              <a:rPr lang="en-US" altLang="en-US" sz="2600"/>
              <a:t>Justifications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pPr eaLnBrk="1" hangingPunct="1"/>
            <a:r>
              <a:rPr lang="en-US" altLang="en-US"/>
              <a:t>CONSTRUCTION – PLAN REVIEW</a:t>
            </a:r>
          </a:p>
        </p:txBody>
      </p:sp>
      <p:sp>
        <p:nvSpPr>
          <p:cNvPr id="3" name="Content Placeholder 2"/>
          <p:cNvSpPr>
            <a:spLocks noGrp="1"/>
          </p:cNvSpPr>
          <p:nvPr>
            <p:ph sz="half" idx="1"/>
          </p:nvPr>
        </p:nvSpPr>
        <p:spPr>
          <a:xfrm>
            <a:off x="304800" y="1600200"/>
            <a:ext cx="8534400" cy="4525963"/>
          </a:xfrm>
        </p:spPr>
        <p:txBody>
          <a:bodyPr rtlCol="0">
            <a:normAutofit fontScale="92500" lnSpcReduction="10000"/>
          </a:bodyPr>
          <a:lstStyle/>
          <a:p>
            <a:pPr eaLnBrk="1" fontAlgn="auto" hangingPunct="1">
              <a:spcAft>
                <a:spcPts val="0"/>
              </a:spcAft>
              <a:buFont typeface="Arial" pitchFamily="34" charset="0"/>
              <a:buChar char="•"/>
              <a:defRPr/>
            </a:pPr>
            <a:r>
              <a:rPr lang="en-US" sz="3000" dirty="0">
                <a:solidFill>
                  <a:schemeClr val="tx1">
                    <a:lumMod val="95000"/>
                    <a:lumOff val="5000"/>
                  </a:schemeClr>
                </a:solidFill>
              </a:rPr>
              <a:t>Required for “construction, addition, and modification” of drinking water facilities.</a:t>
            </a:r>
          </a:p>
          <a:p>
            <a:pPr eaLnBrk="1" fontAlgn="auto" hangingPunct="1">
              <a:spcAft>
                <a:spcPts val="0"/>
              </a:spcAft>
              <a:buFont typeface="Arial" pitchFamily="34" charset="0"/>
              <a:buChar char="•"/>
              <a:defRPr/>
            </a:pPr>
            <a:r>
              <a:rPr lang="en-US" sz="3000" dirty="0">
                <a:solidFill>
                  <a:schemeClr val="tx1">
                    <a:lumMod val="95000"/>
                    <a:lumOff val="5000"/>
                  </a:schemeClr>
                </a:solidFill>
              </a:rPr>
              <a:t>Examples</a:t>
            </a:r>
          </a:p>
          <a:p>
            <a:pPr lvl="1" eaLnBrk="1" fontAlgn="auto" hangingPunct="1">
              <a:spcAft>
                <a:spcPts val="0"/>
              </a:spcAft>
              <a:buFont typeface="Arial" pitchFamily="34" charset="0"/>
              <a:buChar char="–"/>
              <a:defRPr/>
            </a:pPr>
            <a:r>
              <a:rPr lang="en-US" sz="2600" dirty="0">
                <a:solidFill>
                  <a:schemeClr val="tx1">
                    <a:lumMod val="95000"/>
                    <a:lumOff val="5000"/>
                  </a:schemeClr>
                </a:solidFill>
              </a:rPr>
              <a:t>Recoat a water tank interior</a:t>
            </a:r>
          </a:p>
          <a:p>
            <a:pPr lvl="1" eaLnBrk="1" fontAlgn="auto" hangingPunct="1">
              <a:spcAft>
                <a:spcPts val="0"/>
              </a:spcAft>
              <a:buFont typeface="Arial" pitchFamily="34" charset="0"/>
              <a:buChar char="–"/>
              <a:defRPr/>
            </a:pPr>
            <a:r>
              <a:rPr lang="en-US" sz="2600" dirty="0">
                <a:solidFill>
                  <a:schemeClr val="tx1">
                    <a:lumMod val="95000"/>
                    <a:lumOff val="5000"/>
                  </a:schemeClr>
                </a:solidFill>
              </a:rPr>
              <a:t>Change or add a chemical</a:t>
            </a:r>
          </a:p>
          <a:p>
            <a:pPr lvl="1" eaLnBrk="1" fontAlgn="auto" hangingPunct="1">
              <a:spcAft>
                <a:spcPts val="0"/>
              </a:spcAft>
              <a:buFont typeface="Arial" pitchFamily="34" charset="0"/>
              <a:buChar char="–"/>
              <a:defRPr/>
            </a:pPr>
            <a:r>
              <a:rPr lang="en-US" sz="2600" dirty="0">
                <a:solidFill>
                  <a:schemeClr val="tx1">
                    <a:lumMod val="95000"/>
                    <a:lumOff val="5000"/>
                  </a:schemeClr>
                </a:solidFill>
              </a:rPr>
              <a:t>Redevelop a source</a:t>
            </a:r>
          </a:p>
          <a:p>
            <a:pPr lvl="1" eaLnBrk="1" fontAlgn="auto" hangingPunct="1">
              <a:spcAft>
                <a:spcPts val="0"/>
              </a:spcAft>
              <a:buFont typeface="Arial" pitchFamily="34" charset="0"/>
              <a:buChar char="–"/>
              <a:defRPr/>
            </a:pPr>
            <a:r>
              <a:rPr lang="en-US" sz="2600" dirty="0">
                <a:solidFill>
                  <a:schemeClr val="tx1">
                    <a:lumMod val="95000"/>
                    <a:lumOff val="5000"/>
                  </a:schemeClr>
                </a:solidFill>
              </a:rPr>
              <a:t>Add a booster pump, PRV, or chlorinator</a:t>
            </a:r>
          </a:p>
          <a:p>
            <a:pPr lvl="1" eaLnBrk="1" fontAlgn="auto" hangingPunct="1">
              <a:spcAft>
                <a:spcPts val="0"/>
              </a:spcAft>
              <a:buFont typeface="Arial" pitchFamily="34" charset="0"/>
              <a:buChar char="–"/>
              <a:defRPr/>
            </a:pPr>
            <a:r>
              <a:rPr lang="en-US" sz="2600" dirty="0">
                <a:solidFill>
                  <a:schemeClr val="tx1">
                    <a:lumMod val="95000"/>
                    <a:lumOff val="5000"/>
                  </a:schemeClr>
                </a:solidFill>
              </a:rPr>
              <a:t>Construction of tanks, pump stations, pipelines, sources, treatment plants, etc. </a:t>
            </a:r>
          </a:p>
          <a:p>
            <a:pPr eaLnBrk="1" fontAlgn="auto" hangingPunct="1">
              <a:spcAft>
                <a:spcPts val="0"/>
              </a:spcAft>
              <a:buFont typeface="Arial" pitchFamily="34" charset="0"/>
              <a:buChar char="•"/>
              <a:defRPr/>
            </a:pPr>
            <a:r>
              <a:rPr lang="en-US" sz="3000" dirty="0">
                <a:solidFill>
                  <a:schemeClr val="tx1">
                    <a:lumMod val="95000"/>
                    <a:lumOff val="5000"/>
                  </a:schemeClr>
                </a:solidFill>
              </a:rPr>
              <a:t>Plan review is required.  There is no construction until Plan Approval is issued.</a:t>
            </a:r>
          </a:p>
          <a:p>
            <a:pPr lvl="1" eaLnBrk="1" fontAlgn="auto" hangingPunct="1">
              <a:spcAft>
                <a:spcPts val="0"/>
              </a:spcAft>
              <a:buFont typeface="Arial" pitchFamily="34" charset="0"/>
              <a:buChar char="–"/>
              <a:defRPr/>
            </a:pPr>
            <a:endParaRPr lang="en-US" dirty="0">
              <a:solidFill>
                <a:schemeClr val="tx1">
                  <a:lumMod val="95000"/>
                  <a:lumOff val="5000"/>
                </a:schemeClr>
              </a:solidFill>
            </a:endParaRPr>
          </a:p>
        </p:txBody>
      </p:sp>
      <p:pic>
        <p:nvPicPr>
          <p:cNvPr id="16388" name="Picture 3"/>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197600" y="2022475"/>
            <a:ext cx="2794000" cy="216058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pPr eaLnBrk="1" hangingPunct="1"/>
            <a:r>
              <a:rPr lang="en-US" altLang="en-US"/>
              <a:t>CONSTRUCTION – PLAN REVIEW</a:t>
            </a:r>
          </a:p>
        </p:txBody>
      </p:sp>
      <p:sp>
        <p:nvSpPr>
          <p:cNvPr id="3" name="Content Placeholder 2"/>
          <p:cNvSpPr>
            <a:spLocks noGrp="1"/>
          </p:cNvSpPr>
          <p:nvPr>
            <p:ph idx="1"/>
          </p:nvPr>
        </p:nvSpPr>
        <p:spPr>
          <a:xfrm>
            <a:off x="457200" y="1447800"/>
            <a:ext cx="8229600" cy="4953000"/>
          </a:xfrm>
        </p:spPr>
        <p:txBody>
          <a:bodyPr rtlCol="0">
            <a:normAutofit lnSpcReduction="10000"/>
          </a:bodyPr>
          <a:lstStyle/>
          <a:p>
            <a:pPr marL="514350" indent="-514350" eaLnBrk="1" fontAlgn="auto" hangingPunct="1">
              <a:spcAft>
                <a:spcPts val="0"/>
              </a:spcAft>
              <a:buFont typeface="+mj-lt"/>
              <a:buAutoNum type="arabicPeriod"/>
              <a:defRPr/>
            </a:pPr>
            <a:r>
              <a:rPr lang="en-US" dirty="0">
                <a:solidFill>
                  <a:schemeClr val="tx1">
                    <a:lumMod val="95000"/>
                    <a:lumOff val="5000"/>
                  </a:schemeClr>
                </a:solidFill>
              </a:rPr>
              <a:t>Submit a “project notification form.”</a:t>
            </a:r>
          </a:p>
          <a:p>
            <a:pPr marL="514350" indent="-514350" eaLnBrk="1" fontAlgn="auto" hangingPunct="1">
              <a:spcAft>
                <a:spcPts val="0"/>
              </a:spcAft>
              <a:buFont typeface="+mj-lt"/>
              <a:buAutoNum type="arabicPeriod"/>
              <a:defRPr/>
            </a:pPr>
            <a:r>
              <a:rPr lang="en-US" dirty="0">
                <a:solidFill>
                  <a:schemeClr val="tx1">
                    <a:lumMod val="95000"/>
                    <a:lumOff val="5000"/>
                  </a:schemeClr>
                </a:solidFill>
              </a:rPr>
              <a:t>Submit plans and specifications to obtain Plan Approval.  (Plan on 30 days for the review process.)</a:t>
            </a:r>
          </a:p>
          <a:p>
            <a:pPr marL="514350" indent="-514350" eaLnBrk="1" fontAlgn="auto" hangingPunct="1">
              <a:spcAft>
                <a:spcPts val="0"/>
              </a:spcAft>
              <a:buFont typeface="+mj-lt"/>
              <a:buAutoNum type="arabicPeriod"/>
              <a:defRPr/>
            </a:pPr>
            <a:r>
              <a:rPr lang="en-US" dirty="0">
                <a:solidFill>
                  <a:schemeClr val="tx1">
                    <a:lumMod val="95000"/>
                    <a:lumOff val="5000"/>
                  </a:schemeClr>
                </a:solidFill>
              </a:rPr>
              <a:t>Complete construction.</a:t>
            </a:r>
          </a:p>
          <a:p>
            <a:pPr marL="514350" indent="-514350" eaLnBrk="1" fontAlgn="auto" hangingPunct="1">
              <a:spcAft>
                <a:spcPts val="0"/>
              </a:spcAft>
              <a:buFont typeface="+mj-lt"/>
              <a:buAutoNum type="arabicPeriod"/>
              <a:defRPr/>
            </a:pPr>
            <a:r>
              <a:rPr lang="en-US" dirty="0">
                <a:solidFill>
                  <a:schemeClr val="tx1">
                    <a:lumMod val="95000"/>
                    <a:lumOff val="5000"/>
                  </a:schemeClr>
                </a:solidFill>
              </a:rPr>
              <a:t>Obtain an Operating Permit before placing the facility in service.  Otherwise, 50 to 150 deficiency points could be assessed.</a:t>
            </a:r>
          </a:p>
          <a:p>
            <a:pPr marL="914400" lvl="1" indent="-514350" eaLnBrk="1" fontAlgn="auto" hangingPunct="1">
              <a:spcAft>
                <a:spcPts val="0"/>
              </a:spcAft>
              <a:buFont typeface="Arial" pitchFamily="34" charset="0"/>
              <a:buChar char="–"/>
              <a:defRPr/>
            </a:pPr>
            <a:r>
              <a:rPr lang="en-US" dirty="0">
                <a:solidFill>
                  <a:schemeClr val="tx1">
                    <a:lumMod val="95000"/>
                    <a:lumOff val="5000"/>
                  </a:schemeClr>
                </a:solidFill>
              </a:rPr>
              <a:t>This includes submitting as-built drawings, satisfactory bacteria results, etc.</a:t>
            </a:r>
          </a:p>
          <a:p>
            <a:pPr marL="514350" indent="-514350" eaLnBrk="1" fontAlgn="auto" hangingPunct="1">
              <a:spcAft>
                <a:spcPts val="0"/>
              </a:spcAft>
              <a:buFont typeface="+mj-lt"/>
              <a:buAutoNum type="arabicPeriod"/>
              <a:defRPr/>
            </a:pPr>
            <a:endParaRPr lang="en-US" dirty="0">
              <a:solidFill>
                <a:schemeClr val="tx1">
                  <a:lumMod val="95000"/>
                  <a:lumOff val="5000"/>
                </a:schemeClr>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457200" y="0"/>
            <a:ext cx="8229600" cy="1143000"/>
          </a:xfrm>
        </p:spPr>
        <p:txBody>
          <a:bodyPr/>
          <a:lstStyle/>
          <a:p>
            <a:pPr eaLnBrk="1" hangingPunct="1"/>
            <a:r>
              <a:rPr lang="en-US" altLang="en-US"/>
              <a:t>CONSTRUCTION – PLAN REVIEW</a:t>
            </a:r>
          </a:p>
        </p:txBody>
      </p:sp>
      <p:sp>
        <p:nvSpPr>
          <p:cNvPr id="3" name="Content Placeholder 2"/>
          <p:cNvSpPr>
            <a:spLocks noGrp="1"/>
          </p:cNvSpPr>
          <p:nvPr>
            <p:ph sz="half" idx="1"/>
          </p:nvPr>
        </p:nvSpPr>
        <p:spPr>
          <a:xfrm>
            <a:off x="457200" y="1143000"/>
            <a:ext cx="7924800" cy="5257800"/>
          </a:xfrm>
        </p:spPr>
        <p:txBody>
          <a:bodyPr rtlCol="0">
            <a:normAutofit/>
          </a:bodyPr>
          <a:lstStyle/>
          <a:p>
            <a:pPr eaLnBrk="1" fontAlgn="auto" hangingPunct="1">
              <a:spcAft>
                <a:spcPts val="0"/>
              </a:spcAft>
              <a:buFont typeface="Arial" pitchFamily="34" charset="0"/>
              <a:buChar char="•"/>
              <a:defRPr/>
            </a:pPr>
            <a:r>
              <a:rPr lang="en-US" dirty="0"/>
              <a:t>Plan Review is NOT required for certain O&amp;M procedures such as:</a:t>
            </a:r>
          </a:p>
          <a:p>
            <a:pPr lvl="1" eaLnBrk="1" fontAlgn="auto" hangingPunct="1">
              <a:spcAft>
                <a:spcPts val="0"/>
              </a:spcAft>
              <a:buFont typeface="Arial" pitchFamily="34" charset="0"/>
              <a:buChar char="–"/>
              <a:defRPr/>
            </a:pPr>
            <a:r>
              <a:rPr lang="en-US" dirty="0"/>
              <a:t>Repair leaky pipelines</a:t>
            </a:r>
          </a:p>
          <a:p>
            <a:pPr lvl="1" eaLnBrk="1" fontAlgn="auto" hangingPunct="1">
              <a:spcAft>
                <a:spcPts val="0"/>
              </a:spcAft>
              <a:buFont typeface="Arial" pitchFamily="34" charset="0"/>
              <a:buChar char="–"/>
              <a:defRPr/>
            </a:pPr>
            <a:r>
              <a:rPr lang="en-US" dirty="0"/>
              <a:t>Replace existing pipeline of the same size or upgrade to meet minimum size requirement</a:t>
            </a:r>
          </a:p>
          <a:p>
            <a:pPr lvl="1" eaLnBrk="1" fontAlgn="auto" hangingPunct="1">
              <a:spcAft>
                <a:spcPts val="0"/>
              </a:spcAft>
              <a:buFont typeface="Arial" pitchFamily="34" charset="0"/>
              <a:buChar char="–"/>
              <a:defRPr/>
            </a:pPr>
            <a:r>
              <a:rPr lang="en-US" dirty="0"/>
              <a:t>Add new pipeline &lt;500 feet at a time 		 	        or &lt;1,000 feet per year</a:t>
            </a:r>
          </a:p>
          <a:p>
            <a:pPr lvl="1" eaLnBrk="1" fontAlgn="auto" hangingPunct="1">
              <a:spcAft>
                <a:spcPts val="0"/>
              </a:spcAft>
              <a:buFont typeface="Arial" pitchFamily="34" charset="0"/>
              <a:buChar char="–"/>
              <a:defRPr/>
            </a:pPr>
            <a:r>
              <a:rPr lang="en-US" dirty="0"/>
              <a:t>Inspect, clean, and maintain a tank</a:t>
            </a:r>
          </a:p>
          <a:p>
            <a:pPr lvl="1" eaLnBrk="1" fontAlgn="auto" hangingPunct="1">
              <a:spcAft>
                <a:spcPts val="0"/>
              </a:spcAft>
              <a:buFont typeface="Arial" pitchFamily="34" charset="0"/>
              <a:buChar char="–"/>
              <a:defRPr/>
            </a:pPr>
            <a:r>
              <a:rPr lang="en-US" dirty="0"/>
              <a:t>Tap existing water mains to connect 		            new service laterals</a:t>
            </a:r>
          </a:p>
          <a:p>
            <a:pPr lvl="1" eaLnBrk="1" fontAlgn="auto" hangingPunct="1">
              <a:spcAft>
                <a:spcPts val="0"/>
              </a:spcAft>
              <a:buFont typeface="Arial" pitchFamily="34" charset="0"/>
              <a:buChar char="–"/>
              <a:defRPr/>
            </a:pPr>
            <a:r>
              <a:rPr lang="en-US" dirty="0"/>
              <a:t>Replace a pump of the same type,	 	              size, and rated capacity</a:t>
            </a:r>
          </a:p>
          <a:p>
            <a:pPr marL="457200" lvl="1" indent="0" eaLnBrk="1" fontAlgn="auto" hangingPunct="1">
              <a:spcAft>
                <a:spcPts val="0"/>
              </a:spcAft>
              <a:buFont typeface="Arial" pitchFamily="34" charset="0"/>
              <a:buNone/>
              <a:defRPr/>
            </a:pPr>
            <a:endParaRPr lang="en-US" dirty="0"/>
          </a:p>
        </p:txBody>
      </p:sp>
      <p:pic>
        <p:nvPicPr>
          <p:cNvPr id="18436" name="Picture 3"/>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172200" y="2971800"/>
            <a:ext cx="2838450" cy="37846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457200" y="76200"/>
            <a:ext cx="8229600" cy="1143000"/>
          </a:xfrm>
        </p:spPr>
        <p:txBody>
          <a:bodyPr/>
          <a:lstStyle/>
          <a:p>
            <a:pPr eaLnBrk="1" hangingPunct="1"/>
            <a:r>
              <a:rPr lang="en-US" altLang="en-US"/>
              <a:t>OPERATIONAL REQUIREMENTS </a:t>
            </a:r>
          </a:p>
        </p:txBody>
      </p:sp>
      <p:sp>
        <p:nvSpPr>
          <p:cNvPr id="3" name="Content Placeholder 2"/>
          <p:cNvSpPr>
            <a:spLocks noGrp="1"/>
          </p:cNvSpPr>
          <p:nvPr>
            <p:ph idx="1"/>
          </p:nvPr>
        </p:nvSpPr>
        <p:spPr>
          <a:xfrm>
            <a:off x="457200" y="1219200"/>
            <a:ext cx="8229600" cy="5257800"/>
          </a:xfrm>
        </p:spPr>
        <p:txBody>
          <a:bodyPr rtlCol="0">
            <a:normAutofit fontScale="92500" lnSpcReduction="10000"/>
          </a:bodyPr>
          <a:lstStyle/>
          <a:p>
            <a:pPr eaLnBrk="1" fontAlgn="auto" hangingPunct="1">
              <a:spcAft>
                <a:spcPts val="0"/>
              </a:spcAft>
              <a:buFont typeface="Arial" pitchFamily="34" charset="0"/>
              <a:buChar char="•"/>
              <a:defRPr/>
            </a:pPr>
            <a:r>
              <a:rPr lang="en-US" dirty="0">
                <a:solidFill>
                  <a:schemeClr val="tx1">
                    <a:lumMod val="95000"/>
                    <a:lumOff val="5000"/>
                  </a:schemeClr>
                </a:solidFill>
              </a:rPr>
              <a:t>Contaminated facilities must be disinfected before being placed back into service.</a:t>
            </a:r>
          </a:p>
          <a:p>
            <a:pPr eaLnBrk="1" fontAlgn="auto" hangingPunct="1">
              <a:spcAft>
                <a:spcPts val="0"/>
              </a:spcAft>
              <a:buFont typeface="Arial" pitchFamily="34" charset="0"/>
              <a:buChar char="•"/>
              <a:defRPr/>
            </a:pPr>
            <a:r>
              <a:rPr lang="en-US" dirty="0">
                <a:solidFill>
                  <a:schemeClr val="tx1">
                    <a:lumMod val="95000"/>
                    <a:lumOff val="5000"/>
                  </a:schemeClr>
                </a:solidFill>
              </a:rPr>
              <a:t>AWWA disinfection standards (50 ppm chlorine)</a:t>
            </a:r>
          </a:p>
          <a:p>
            <a:pPr lvl="1" eaLnBrk="1" fontAlgn="auto" hangingPunct="1">
              <a:spcAft>
                <a:spcPts val="0"/>
              </a:spcAft>
              <a:buFont typeface="Arial" pitchFamily="34" charset="0"/>
              <a:buChar char="–"/>
              <a:defRPr/>
            </a:pPr>
            <a:r>
              <a:rPr lang="en-US" dirty="0">
                <a:solidFill>
                  <a:schemeClr val="tx1">
                    <a:lumMod val="95000"/>
                    <a:lumOff val="5000"/>
                  </a:schemeClr>
                </a:solidFill>
              </a:rPr>
              <a:t>C651 Water mains</a:t>
            </a:r>
          </a:p>
          <a:p>
            <a:pPr lvl="1" eaLnBrk="1" fontAlgn="auto" hangingPunct="1">
              <a:spcAft>
                <a:spcPts val="0"/>
              </a:spcAft>
              <a:buFont typeface="Arial" pitchFamily="34" charset="0"/>
              <a:buChar char="–"/>
              <a:defRPr/>
            </a:pPr>
            <a:r>
              <a:rPr lang="en-US" dirty="0">
                <a:solidFill>
                  <a:schemeClr val="tx1">
                    <a:lumMod val="95000"/>
                    <a:lumOff val="5000"/>
                  </a:schemeClr>
                </a:solidFill>
              </a:rPr>
              <a:t>C652 Storage tanks</a:t>
            </a:r>
          </a:p>
          <a:p>
            <a:pPr lvl="1" eaLnBrk="1" fontAlgn="auto" hangingPunct="1">
              <a:spcAft>
                <a:spcPts val="0"/>
              </a:spcAft>
              <a:buFont typeface="Arial" pitchFamily="34" charset="0"/>
              <a:buChar char="–"/>
              <a:defRPr/>
            </a:pPr>
            <a:r>
              <a:rPr lang="en-US" dirty="0">
                <a:solidFill>
                  <a:schemeClr val="tx1">
                    <a:lumMod val="95000"/>
                    <a:lumOff val="5000"/>
                  </a:schemeClr>
                </a:solidFill>
              </a:rPr>
              <a:t>C653 Water treatment plants</a:t>
            </a:r>
          </a:p>
          <a:p>
            <a:pPr lvl="1" eaLnBrk="1" fontAlgn="auto" hangingPunct="1">
              <a:spcAft>
                <a:spcPts val="0"/>
              </a:spcAft>
              <a:buFont typeface="Arial" pitchFamily="34" charset="0"/>
              <a:buChar char="–"/>
              <a:defRPr/>
            </a:pPr>
            <a:r>
              <a:rPr lang="en-US" dirty="0">
                <a:solidFill>
                  <a:schemeClr val="tx1">
                    <a:lumMod val="95000"/>
                    <a:lumOff val="5000"/>
                  </a:schemeClr>
                </a:solidFill>
              </a:rPr>
              <a:t>C654 Wells</a:t>
            </a:r>
          </a:p>
          <a:p>
            <a:pPr eaLnBrk="1" fontAlgn="auto" hangingPunct="1">
              <a:spcAft>
                <a:spcPts val="0"/>
              </a:spcAft>
              <a:buFont typeface="Arial" pitchFamily="34" charset="0"/>
              <a:buChar char="•"/>
              <a:defRPr/>
            </a:pPr>
            <a:r>
              <a:rPr lang="en-US" dirty="0">
                <a:solidFill>
                  <a:schemeClr val="tx1">
                    <a:lumMod val="95000"/>
                    <a:lumOff val="5000"/>
                  </a:schemeClr>
                </a:solidFill>
              </a:rPr>
              <a:t>Added chemicals must meet National Sanitation Foundation (NSF) Standard 60.</a:t>
            </a:r>
          </a:p>
          <a:p>
            <a:pPr eaLnBrk="1" fontAlgn="auto" hangingPunct="1">
              <a:spcAft>
                <a:spcPts val="0"/>
              </a:spcAft>
              <a:buFont typeface="Arial" pitchFamily="34" charset="0"/>
              <a:buChar char="•"/>
              <a:defRPr/>
            </a:pPr>
            <a:r>
              <a:rPr lang="en-US" dirty="0">
                <a:solidFill>
                  <a:schemeClr val="tx1">
                    <a:lumMod val="95000"/>
                    <a:lumOff val="5000"/>
                  </a:schemeClr>
                </a:solidFill>
              </a:rPr>
              <a:t>Deep-rooted vegetation in a spring collection area must be mechanically cleaned.</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a:t>IMPROVEMENT PRIORITY SYSTEM (IPS)</a:t>
            </a:r>
          </a:p>
        </p:txBody>
      </p:sp>
      <p:sp>
        <p:nvSpPr>
          <p:cNvPr id="23555" name="Content Placeholder 2"/>
          <p:cNvSpPr>
            <a:spLocks noGrp="1"/>
          </p:cNvSpPr>
          <p:nvPr>
            <p:ph idx="1"/>
          </p:nvPr>
        </p:nvSpPr>
        <p:spPr>
          <a:xfrm>
            <a:off x="457200" y="1600200"/>
            <a:ext cx="5715000" cy="4648200"/>
          </a:xfrm>
        </p:spPr>
        <p:txBody>
          <a:bodyPr/>
          <a:lstStyle/>
          <a:p>
            <a:pPr eaLnBrk="1" hangingPunct="1"/>
            <a:r>
              <a:rPr lang="en-US" altLang="en-US" dirty="0"/>
              <a:t>The way DDW measures the condition and performance of a PWS, based on quality, monitoring, public notification, physical deficiencies, operator certification, cross connection control, and source protection.</a:t>
            </a:r>
          </a:p>
          <a:p>
            <a:pPr eaLnBrk="1" hangingPunct="1"/>
            <a:r>
              <a:rPr lang="en-US" altLang="en-US" dirty="0"/>
              <a:t>The more demerit points a PWS has, the worse off it is!</a:t>
            </a:r>
          </a:p>
        </p:txBody>
      </p:sp>
      <p:pic>
        <p:nvPicPr>
          <p:cNvPr id="23556" name="Picture 15" descr="viol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2386013"/>
            <a:ext cx="2643188" cy="310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a:t>IMPROVEMENT PRIORITY SYSTEM (IPS)</a:t>
            </a:r>
          </a:p>
        </p:txBody>
      </p:sp>
      <p:sp>
        <p:nvSpPr>
          <p:cNvPr id="24579" name="Content Placeholder 2"/>
          <p:cNvSpPr>
            <a:spLocks noGrp="1"/>
          </p:cNvSpPr>
          <p:nvPr>
            <p:ph sz="half" idx="1"/>
          </p:nvPr>
        </p:nvSpPr>
        <p:spPr>
          <a:xfrm>
            <a:off x="457200" y="1600200"/>
            <a:ext cx="8382000" cy="4525963"/>
          </a:xfrm>
        </p:spPr>
        <p:txBody>
          <a:bodyPr/>
          <a:lstStyle/>
          <a:p>
            <a:pPr eaLnBrk="1" hangingPunct="1"/>
            <a:r>
              <a:rPr lang="en-US" altLang="en-US" sz="3200" dirty="0">
                <a:solidFill>
                  <a:schemeClr val="tx1">
                    <a:lumMod val="95000"/>
                    <a:lumOff val="5000"/>
                  </a:schemeClr>
                </a:solidFill>
              </a:rPr>
              <a:t>Points are assessed for deficiencies and violations.</a:t>
            </a:r>
          </a:p>
          <a:p>
            <a:pPr eaLnBrk="1" hangingPunct="1"/>
            <a:r>
              <a:rPr lang="en-US" altLang="en-US" sz="3200" dirty="0">
                <a:solidFill>
                  <a:schemeClr val="tx1">
                    <a:lumMod val="95000"/>
                    <a:lumOff val="5000"/>
                  </a:schemeClr>
                </a:solidFill>
              </a:rPr>
              <a:t>The amount of points assessed is based on the threat to the water quality and public health.</a:t>
            </a:r>
          </a:p>
          <a:p>
            <a:pPr lvl="1" eaLnBrk="1" hangingPunct="1"/>
            <a:r>
              <a:rPr lang="en-US" altLang="en-US" sz="3200" dirty="0">
                <a:solidFill>
                  <a:schemeClr val="tx1">
                    <a:lumMod val="95000"/>
                    <a:lumOff val="5000"/>
                  </a:schemeClr>
                </a:solidFill>
              </a:rPr>
              <a:t>Confirmed E.coli contamination = 50 points</a:t>
            </a:r>
          </a:p>
          <a:p>
            <a:pPr lvl="1" eaLnBrk="1" hangingPunct="1"/>
            <a:r>
              <a:rPr lang="en-US" altLang="en-US" sz="3200" dirty="0">
                <a:solidFill>
                  <a:schemeClr val="tx1">
                    <a:lumMod val="95000"/>
                    <a:lumOff val="5000"/>
                  </a:schemeClr>
                </a:solidFill>
              </a:rPr>
              <a:t>Missing a smooth-			         nosed sampling tap 				     on well discharge 			          piping = 1 point</a:t>
            </a:r>
          </a:p>
        </p:txBody>
      </p:sp>
      <p:pic>
        <p:nvPicPr>
          <p:cNvPr id="24580"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706938" y="4495800"/>
            <a:ext cx="4208462" cy="20574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28600"/>
            <a:ext cx="8991600" cy="1143000"/>
          </a:xfrm>
        </p:spPr>
        <p:txBody>
          <a:bodyPr rtlCol="0">
            <a:normAutofit fontScale="90000"/>
          </a:bodyPr>
          <a:lstStyle/>
          <a:p>
            <a:pPr eaLnBrk="1" fontAlgn="auto" hangingPunct="1">
              <a:spcAft>
                <a:spcPts val="0"/>
              </a:spcAft>
              <a:defRPr/>
            </a:pPr>
            <a:r>
              <a:rPr lang="en-US" dirty="0"/>
              <a:t>DDW REGULATES PUBLIC WATER SYSTEMS</a:t>
            </a:r>
          </a:p>
        </p:txBody>
      </p:sp>
      <p:sp>
        <p:nvSpPr>
          <p:cNvPr id="4099" name="Content Placeholder 2"/>
          <p:cNvSpPr>
            <a:spLocks noGrp="1"/>
          </p:cNvSpPr>
          <p:nvPr>
            <p:ph idx="1"/>
          </p:nvPr>
        </p:nvSpPr>
        <p:spPr>
          <a:xfrm>
            <a:off x="457200" y="1219200"/>
            <a:ext cx="8229600" cy="4525963"/>
          </a:xfrm>
        </p:spPr>
        <p:txBody>
          <a:bodyPr/>
          <a:lstStyle/>
          <a:p>
            <a:pPr eaLnBrk="1" hangingPunct="1"/>
            <a:r>
              <a:rPr lang="en-US" altLang="en-US" dirty="0">
                <a:solidFill>
                  <a:schemeClr val="tx1">
                    <a:lumMod val="95000"/>
                    <a:lumOff val="5000"/>
                  </a:schemeClr>
                </a:solidFill>
              </a:rPr>
              <a:t>Public Water Systems (PWS):</a:t>
            </a:r>
          </a:p>
          <a:p>
            <a:pPr lvl="1" eaLnBrk="1" hangingPunct="1"/>
            <a:r>
              <a:rPr lang="en-US" altLang="en-US" dirty="0">
                <a:solidFill>
                  <a:schemeClr val="tx1">
                    <a:lumMod val="95000"/>
                    <a:lumOff val="5000"/>
                  </a:schemeClr>
                </a:solidFill>
              </a:rPr>
              <a:t>Have 15 services connections AND/OR</a:t>
            </a:r>
          </a:p>
          <a:p>
            <a:pPr lvl="1" eaLnBrk="1" hangingPunct="1"/>
            <a:r>
              <a:rPr lang="en-US" altLang="en-US" dirty="0">
                <a:solidFill>
                  <a:schemeClr val="tx1">
                    <a:lumMod val="95000"/>
                    <a:lumOff val="5000"/>
                  </a:schemeClr>
                </a:solidFill>
              </a:rPr>
              <a:t>Serve at least 25 people  (or 8 service connections) for 60 days </a:t>
            </a:r>
          </a:p>
        </p:txBody>
      </p:sp>
      <p:graphicFrame>
        <p:nvGraphicFramePr>
          <p:cNvPr id="4100" name="Object 3"/>
          <p:cNvGraphicFramePr>
            <a:graphicFrameLocks noChangeAspect="1"/>
          </p:cNvGraphicFramePr>
          <p:nvPr/>
        </p:nvGraphicFramePr>
        <p:xfrm>
          <a:off x="928688" y="3281363"/>
          <a:ext cx="7361237" cy="3167062"/>
        </p:xfrm>
        <a:graphic>
          <a:graphicData uri="http://schemas.openxmlformats.org/presentationml/2006/ole">
            <mc:AlternateContent xmlns:mc="http://schemas.openxmlformats.org/markup-compatibility/2006">
              <mc:Choice xmlns:v="urn:schemas-microsoft-com:vml" Requires="v">
                <p:oleObj name="Organization Chart" r:id="rId2" imgW="5993606" imgH="2528888" progId="OrgPlusWOPX.4">
                  <p:embed followColorScheme="full"/>
                </p:oleObj>
              </mc:Choice>
              <mc:Fallback>
                <p:oleObj name="Organization Chart" r:id="rId2" imgW="5993606" imgH="2528888" progId="OrgPlusWOPX.4">
                  <p:embed followColorScheme="full"/>
                  <p:pic>
                    <p:nvPicPr>
                      <p:cNvPr id="0"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8688" y="3281363"/>
                        <a:ext cx="7361237" cy="316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a:t>IMPROVEMENT PRIORITY SYSTEM (IPS)</a:t>
            </a:r>
          </a:p>
        </p:txBody>
      </p:sp>
      <p:sp>
        <p:nvSpPr>
          <p:cNvPr id="3" name="Content Placeholder 2"/>
          <p:cNvSpPr>
            <a:spLocks noGrp="1"/>
          </p:cNvSpPr>
          <p:nvPr>
            <p:ph idx="1"/>
          </p:nvPr>
        </p:nvSpPr>
        <p:spPr>
          <a:xfrm>
            <a:off x="457200" y="1600200"/>
            <a:ext cx="3581400" cy="4525963"/>
          </a:xfrm>
        </p:spPr>
        <p:txBody>
          <a:bodyPr rtlCol="0">
            <a:normAutofit lnSpcReduction="10000"/>
          </a:bodyPr>
          <a:lstStyle/>
          <a:p>
            <a:pPr eaLnBrk="1" fontAlgn="auto" hangingPunct="1">
              <a:spcAft>
                <a:spcPts val="0"/>
              </a:spcAft>
              <a:buFont typeface="Arial" pitchFamily="34" charset="0"/>
              <a:buChar char="•"/>
              <a:defRPr/>
            </a:pPr>
            <a:r>
              <a:rPr lang="en-US" dirty="0">
                <a:solidFill>
                  <a:schemeClr val="tx1">
                    <a:lumMod val="95000"/>
                    <a:lumOff val="5000"/>
                  </a:schemeClr>
                </a:solidFill>
              </a:rPr>
              <a:t>Thresholds:</a:t>
            </a:r>
          </a:p>
          <a:p>
            <a:pPr lvl="1" eaLnBrk="1" fontAlgn="auto" hangingPunct="1">
              <a:spcAft>
                <a:spcPts val="0"/>
              </a:spcAft>
              <a:buFont typeface="Arial" pitchFamily="34" charset="0"/>
              <a:buChar char="–"/>
              <a:defRPr/>
            </a:pPr>
            <a:r>
              <a:rPr lang="en-US" dirty="0">
                <a:solidFill>
                  <a:schemeClr val="tx1">
                    <a:lumMod val="95000"/>
                    <a:lumOff val="5000"/>
                  </a:schemeClr>
                </a:solidFill>
              </a:rPr>
              <a:t>COM 150 </a:t>
            </a:r>
            <a:r>
              <a:rPr lang="en-US" dirty="0" err="1">
                <a:solidFill>
                  <a:schemeClr val="tx1">
                    <a:lumMod val="95000"/>
                    <a:lumOff val="5000"/>
                  </a:schemeClr>
                </a:solidFill>
              </a:rPr>
              <a:t>pts</a:t>
            </a:r>
            <a:endParaRPr lang="en-US" dirty="0">
              <a:solidFill>
                <a:schemeClr val="tx1">
                  <a:lumMod val="95000"/>
                  <a:lumOff val="5000"/>
                </a:schemeClr>
              </a:solidFill>
            </a:endParaRPr>
          </a:p>
          <a:p>
            <a:pPr lvl="1" eaLnBrk="1" fontAlgn="auto" hangingPunct="1">
              <a:spcAft>
                <a:spcPts val="0"/>
              </a:spcAft>
              <a:buFont typeface="Arial" pitchFamily="34" charset="0"/>
              <a:buChar char="–"/>
              <a:defRPr/>
            </a:pPr>
            <a:r>
              <a:rPr lang="en-US" dirty="0">
                <a:solidFill>
                  <a:schemeClr val="tx1">
                    <a:lumMod val="95000"/>
                    <a:lumOff val="5000"/>
                  </a:schemeClr>
                </a:solidFill>
              </a:rPr>
              <a:t>NTNC 120 </a:t>
            </a:r>
            <a:r>
              <a:rPr lang="en-US" dirty="0" err="1">
                <a:solidFill>
                  <a:schemeClr val="tx1">
                    <a:lumMod val="95000"/>
                    <a:lumOff val="5000"/>
                  </a:schemeClr>
                </a:solidFill>
              </a:rPr>
              <a:t>pts</a:t>
            </a:r>
            <a:endParaRPr lang="en-US" dirty="0">
              <a:solidFill>
                <a:schemeClr val="tx1">
                  <a:lumMod val="95000"/>
                  <a:lumOff val="5000"/>
                </a:schemeClr>
              </a:solidFill>
            </a:endParaRPr>
          </a:p>
          <a:p>
            <a:pPr lvl="1" eaLnBrk="1" fontAlgn="auto" hangingPunct="1">
              <a:spcAft>
                <a:spcPts val="0"/>
              </a:spcAft>
              <a:buFont typeface="Arial" pitchFamily="34" charset="0"/>
              <a:buChar char="–"/>
              <a:defRPr/>
            </a:pPr>
            <a:r>
              <a:rPr lang="en-US" dirty="0">
                <a:solidFill>
                  <a:schemeClr val="tx1">
                    <a:lumMod val="95000"/>
                    <a:lumOff val="5000"/>
                  </a:schemeClr>
                </a:solidFill>
              </a:rPr>
              <a:t>TNC 100 </a:t>
            </a:r>
            <a:r>
              <a:rPr lang="en-US" dirty="0" err="1">
                <a:solidFill>
                  <a:schemeClr val="tx1">
                    <a:lumMod val="95000"/>
                    <a:lumOff val="5000"/>
                  </a:schemeClr>
                </a:solidFill>
              </a:rPr>
              <a:t>pts</a:t>
            </a:r>
            <a:endParaRPr lang="en-US" dirty="0">
              <a:solidFill>
                <a:schemeClr val="tx1">
                  <a:lumMod val="95000"/>
                  <a:lumOff val="5000"/>
                </a:schemeClr>
              </a:solidFill>
            </a:endParaRPr>
          </a:p>
          <a:p>
            <a:pPr eaLnBrk="1" fontAlgn="auto" hangingPunct="1">
              <a:spcAft>
                <a:spcPts val="0"/>
              </a:spcAft>
              <a:buFont typeface="Arial" pitchFamily="34" charset="0"/>
              <a:buChar char="•"/>
              <a:defRPr/>
            </a:pPr>
            <a:r>
              <a:rPr lang="en-US" dirty="0">
                <a:solidFill>
                  <a:schemeClr val="tx1">
                    <a:lumMod val="95000"/>
                    <a:lumOff val="5000"/>
                  </a:schemeClr>
                </a:solidFill>
              </a:rPr>
              <a:t>For an approved rating, a PWS must have LESS than the thresholds above.</a:t>
            </a:r>
          </a:p>
        </p:txBody>
      </p:sp>
      <p:sp>
        <p:nvSpPr>
          <p:cNvPr id="4" name="Content Placeholder 2"/>
          <p:cNvSpPr txBox="1">
            <a:spLocks/>
          </p:cNvSpPr>
          <p:nvPr/>
        </p:nvSpPr>
        <p:spPr>
          <a:xfrm>
            <a:off x="4267200" y="1538288"/>
            <a:ext cx="4572000" cy="4754562"/>
          </a:xfrm>
          <a:prstGeom prst="rect">
            <a:avLst/>
          </a:prstGeom>
        </p:spPr>
        <p:txBody>
          <a:bodyPr>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fontAlgn="auto">
              <a:spcAft>
                <a:spcPts val="0"/>
              </a:spcAft>
              <a:buFont typeface="Arial" pitchFamily="34" charset="0"/>
              <a:buNone/>
              <a:defRPr/>
            </a:pPr>
            <a:r>
              <a:rPr lang="en-US" dirty="0"/>
              <a:t>            </a:t>
            </a:r>
            <a:r>
              <a:rPr lang="en-US" sz="3800" u="sng" dirty="0"/>
              <a:t>RATINGS</a:t>
            </a:r>
            <a:endParaRPr lang="en-US" u="sng" dirty="0"/>
          </a:p>
          <a:p>
            <a:pPr fontAlgn="auto">
              <a:spcAft>
                <a:spcPts val="0"/>
              </a:spcAft>
              <a:defRPr/>
            </a:pPr>
            <a:r>
              <a:rPr lang="en-US" b="1" dirty="0"/>
              <a:t>Approved:</a:t>
            </a:r>
          </a:p>
          <a:p>
            <a:pPr lvl="1" fontAlgn="auto">
              <a:spcAft>
                <a:spcPts val="0"/>
              </a:spcAft>
              <a:defRPr/>
            </a:pPr>
            <a:r>
              <a:rPr lang="en-US" dirty="0"/>
              <a:t>In good compliance</a:t>
            </a:r>
          </a:p>
          <a:p>
            <a:pPr fontAlgn="auto">
              <a:spcAft>
                <a:spcPts val="0"/>
              </a:spcAft>
              <a:defRPr/>
            </a:pPr>
            <a:r>
              <a:rPr lang="en-US" b="1" dirty="0"/>
              <a:t>Corrective Action:</a:t>
            </a:r>
          </a:p>
          <a:p>
            <a:pPr lvl="1" fontAlgn="auto">
              <a:spcAft>
                <a:spcPts val="0"/>
              </a:spcAft>
              <a:defRPr/>
            </a:pPr>
            <a:r>
              <a:rPr lang="en-US" dirty="0"/>
              <a:t>Provisional rating for a PWS that is working on compliance</a:t>
            </a:r>
          </a:p>
          <a:p>
            <a:pPr fontAlgn="auto">
              <a:spcAft>
                <a:spcPts val="0"/>
              </a:spcAft>
              <a:defRPr/>
            </a:pPr>
            <a:r>
              <a:rPr lang="en-US" b="1" dirty="0"/>
              <a:t>Not Approved:</a:t>
            </a:r>
          </a:p>
          <a:p>
            <a:pPr lvl="1" fontAlgn="auto">
              <a:spcAft>
                <a:spcPts val="0"/>
              </a:spcAft>
              <a:defRPr/>
            </a:pPr>
            <a:r>
              <a:rPr lang="en-US" dirty="0"/>
              <a:t>PWS does not fully comply with the rules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rtlCol="0">
            <a:normAutofit fontScale="90000"/>
          </a:bodyPr>
          <a:lstStyle/>
          <a:p>
            <a:pPr eaLnBrk="1" fontAlgn="auto" hangingPunct="1">
              <a:spcAft>
                <a:spcPts val="0"/>
              </a:spcAft>
              <a:defRPr/>
            </a:pPr>
            <a:r>
              <a:rPr lang="en-US" dirty="0"/>
              <a:t>IMPROVEMENT PRIORITY SYSTEM (IPS)</a:t>
            </a:r>
          </a:p>
        </p:txBody>
      </p:sp>
      <p:sp>
        <p:nvSpPr>
          <p:cNvPr id="3" name="Content Placeholder 2"/>
          <p:cNvSpPr>
            <a:spLocks noGrp="1"/>
          </p:cNvSpPr>
          <p:nvPr>
            <p:ph sz="half" idx="1"/>
          </p:nvPr>
        </p:nvSpPr>
        <p:spPr>
          <a:xfrm>
            <a:off x="457200" y="1371600"/>
            <a:ext cx="8382000" cy="5181600"/>
          </a:xfrm>
        </p:spPr>
        <p:txBody>
          <a:bodyPr rtlCol="0">
            <a:normAutofit lnSpcReduction="10000"/>
          </a:bodyPr>
          <a:lstStyle/>
          <a:p>
            <a:pPr eaLnBrk="1" fontAlgn="auto" hangingPunct="1">
              <a:spcAft>
                <a:spcPts val="0"/>
              </a:spcAft>
              <a:buFont typeface="Arial" pitchFamily="34" charset="0"/>
              <a:buChar char="•"/>
              <a:defRPr/>
            </a:pPr>
            <a:r>
              <a:rPr lang="en-US" sz="3200" b="1" dirty="0">
                <a:solidFill>
                  <a:schemeClr val="tx1">
                    <a:lumMod val="95000"/>
                    <a:lumOff val="5000"/>
                  </a:schemeClr>
                </a:solidFill>
              </a:rPr>
              <a:t>Points are added:</a:t>
            </a:r>
            <a:r>
              <a:rPr lang="en-US" sz="3200" dirty="0">
                <a:solidFill>
                  <a:schemeClr val="tx1">
                    <a:lumMod val="95000"/>
                    <a:lumOff val="5000"/>
                  </a:schemeClr>
                </a:solidFill>
              </a:rPr>
              <a:t> </a:t>
            </a:r>
          </a:p>
          <a:p>
            <a:pPr lvl="1" eaLnBrk="1" fontAlgn="auto" hangingPunct="1">
              <a:spcAft>
                <a:spcPts val="0"/>
              </a:spcAft>
              <a:buFont typeface="Arial" pitchFamily="34" charset="0"/>
              <a:buChar char="–"/>
              <a:defRPr/>
            </a:pPr>
            <a:r>
              <a:rPr lang="en-US" sz="2800" dirty="0">
                <a:solidFill>
                  <a:schemeClr val="tx1">
                    <a:lumMod val="95000"/>
                    <a:lumOff val="5000"/>
                  </a:schemeClr>
                </a:solidFill>
              </a:rPr>
              <a:t>At the time of the sanitary survey</a:t>
            </a:r>
          </a:p>
          <a:p>
            <a:pPr lvl="1" eaLnBrk="1" fontAlgn="auto" hangingPunct="1">
              <a:spcAft>
                <a:spcPts val="0"/>
              </a:spcAft>
              <a:buFont typeface="Arial" pitchFamily="34" charset="0"/>
              <a:buChar char="–"/>
              <a:defRPr/>
            </a:pPr>
            <a:r>
              <a:rPr lang="en-US" sz="2800" dirty="0">
                <a:solidFill>
                  <a:schemeClr val="tx1">
                    <a:lumMod val="95000"/>
                    <a:lumOff val="5000"/>
                  </a:schemeClr>
                </a:solidFill>
              </a:rPr>
              <a:t>When the PWS fails to sample</a:t>
            </a:r>
          </a:p>
          <a:p>
            <a:pPr lvl="1" eaLnBrk="1" fontAlgn="auto" hangingPunct="1">
              <a:spcAft>
                <a:spcPts val="0"/>
              </a:spcAft>
              <a:buFont typeface="Arial" pitchFamily="34" charset="0"/>
              <a:buChar char="–"/>
              <a:defRPr/>
            </a:pPr>
            <a:r>
              <a:rPr lang="en-US" sz="2800" dirty="0">
                <a:solidFill>
                  <a:schemeClr val="tx1">
                    <a:lumMod val="95000"/>
                    <a:lumOff val="5000"/>
                  </a:schemeClr>
                </a:solidFill>
              </a:rPr>
              <a:t>There is a quality problem</a:t>
            </a:r>
            <a:endParaRPr lang="en-US" sz="2800" b="1" dirty="0">
              <a:solidFill>
                <a:schemeClr val="tx1">
                  <a:lumMod val="95000"/>
                  <a:lumOff val="5000"/>
                </a:schemeClr>
              </a:solidFill>
            </a:endParaRPr>
          </a:p>
          <a:p>
            <a:pPr eaLnBrk="1" fontAlgn="auto" hangingPunct="1">
              <a:spcAft>
                <a:spcPts val="0"/>
              </a:spcAft>
              <a:buFont typeface="Arial" pitchFamily="34" charset="0"/>
              <a:buChar char="•"/>
              <a:defRPr/>
            </a:pPr>
            <a:endParaRPr lang="en-US" sz="3200" b="1" dirty="0">
              <a:solidFill>
                <a:schemeClr val="tx1">
                  <a:lumMod val="95000"/>
                  <a:lumOff val="5000"/>
                </a:schemeClr>
              </a:solidFill>
            </a:endParaRPr>
          </a:p>
          <a:p>
            <a:pPr eaLnBrk="1" fontAlgn="auto" hangingPunct="1">
              <a:spcAft>
                <a:spcPts val="0"/>
              </a:spcAft>
              <a:buFont typeface="Arial" pitchFamily="34" charset="0"/>
              <a:buChar char="•"/>
              <a:defRPr/>
            </a:pPr>
            <a:r>
              <a:rPr lang="en-US" sz="3200" b="1" dirty="0">
                <a:solidFill>
                  <a:schemeClr val="tx1">
                    <a:lumMod val="95000"/>
                    <a:lumOff val="5000"/>
                  </a:schemeClr>
                </a:solidFill>
              </a:rPr>
              <a:t>Points are deleted:</a:t>
            </a:r>
          </a:p>
          <a:p>
            <a:pPr lvl="1" eaLnBrk="1" fontAlgn="auto" hangingPunct="1">
              <a:spcAft>
                <a:spcPts val="0"/>
              </a:spcAft>
              <a:buFont typeface="Arial" pitchFamily="34" charset="0"/>
              <a:buChar char="–"/>
              <a:defRPr/>
            </a:pPr>
            <a:r>
              <a:rPr lang="en-US" sz="2800" dirty="0">
                <a:solidFill>
                  <a:schemeClr val="tx1">
                    <a:lumMod val="95000"/>
                    <a:lumOff val="5000"/>
                  </a:schemeClr>
                </a:solidFill>
              </a:rPr>
              <a:t>When the physical deficiencies are fixed</a:t>
            </a:r>
          </a:p>
          <a:p>
            <a:pPr lvl="1" eaLnBrk="1" fontAlgn="auto" hangingPunct="1">
              <a:spcAft>
                <a:spcPts val="0"/>
              </a:spcAft>
              <a:buFont typeface="Arial" pitchFamily="34" charset="0"/>
              <a:buChar char="–"/>
              <a:defRPr/>
            </a:pPr>
            <a:r>
              <a:rPr lang="en-US" sz="2800" dirty="0">
                <a:solidFill>
                  <a:schemeClr val="tx1">
                    <a:lumMod val="95000"/>
                    <a:lumOff val="5000"/>
                  </a:schemeClr>
                </a:solidFill>
              </a:rPr>
              <a:t>When samples are taken </a:t>
            </a:r>
          </a:p>
          <a:p>
            <a:pPr lvl="1" eaLnBrk="1" fontAlgn="auto" hangingPunct="1">
              <a:spcAft>
                <a:spcPts val="0"/>
              </a:spcAft>
              <a:buFont typeface="Arial" pitchFamily="34" charset="0"/>
              <a:buChar char="–"/>
              <a:defRPr/>
            </a:pPr>
            <a:r>
              <a:rPr lang="en-US" sz="2800" dirty="0">
                <a:solidFill>
                  <a:schemeClr val="tx1">
                    <a:lumMod val="95000"/>
                    <a:lumOff val="5000"/>
                  </a:schemeClr>
                </a:solidFill>
              </a:rPr>
              <a:t>For coliform, the IPS points stay on for 12 months or 4 consecutive quarters of operation.</a:t>
            </a:r>
          </a:p>
        </p:txBody>
      </p:sp>
      <p:pic>
        <p:nvPicPr>
          <p:cNvPr id="26628"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096000" y="2286000"/>
            <a:ext cx="2838450" cy="21336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a:t>IMPROVEMENT PRIORITY SYSTEM (IPS)</a:t>
            </a:r>
          </a:p>
        </p:txBody>
      </p:sp>
      <p:sp>
        <p:nvSpPr>
          <p:cNvPr id="27651" name="Content Placeholder 2"/>
          <p:cNvSpPr>
            <a:spLocks noGrp="1"/>
          </p:cNvSpPr>
          <p:nvPr>
            <p:ph sz="half" idx="1"/>
          </p:nvPr>
        </p:nvSpPr>
        <p:spPr>
          <a:xfrm>
            <a:off x="457200" y="1447800"/>
            <a:ext cx="8534400" cy="4678363"/>
          </a:xfrm>
        </p:spPr>
        <p:txBody>
          <a:bodyPr/>
          <a:lstStyle/>
          <a:p>
            <a:pPr eaLnBrk="1" hangingPunct="1"/>
            <a:r>
              <a:rPr lang="en-US" altLang="en-US" sz="3200" b="1" dirty="0">
                <a:solidFill>
                  <a:schemeClr val="tx1">
                    <a:lumMod val="95000"/>
                    <a:lumOff val="5000"/>
                  </a:schemeClr>
                </a:solidFill>
              </a:rPr>
              <a:t>Sanitary Survey</a:t>
            </a:r>
          </a:p>
          <a:p>
            <a:pPr lvl="1" eaLnBrk="1" hangingPunct="1"/>
            <a:r>
              <a:rPr lang="en-US" altLang="en-US" sz="2800" dirty="0">
                <a:solidFill>
                  <a:schemeClr val="tx1">
                    <a:lumMod val="95000"/>
                    <a:lumOff val="5000"/>
                  </a:schemeClr>
                </a:solidFill>
              </a:rPr>
              <a:t>During the survey points are given for physical facility deficiencies.</a:t>
            </a:r>
          </a:p>
          <a:p>
            <a:pPr lvl="1" eaLnBrk="1" hangingPunct="1"/>
            <a:r>
              <a:rPr lang="en-US" altLang="en-US" sz="2800" dirty="0">
                <a:solidFill>
                  <a:schemeClr val="tx1">
                    <a:lumMod val="95000"/>
                    <a:lumOff val="5000"/>
                  </a:schemeClr>
                </a:solidFill>
              </a:rPr>
              <a:t>A time period is given for the		 		     problem to be fixed before 			       the points are activated.</a:t>
            </a:r>
          </a:p>
          <a:p>
            <a:pPr lvl="1" eaLnBrk="1" hangingPunct="1"/>
            <a:r>
              <a:rPr lang="en-US" altLang="en-US" sz="2800" dirty="0">
                <a:solidFill>
                  <a:schemeClr val="tx1">
                    <a:lumMod val="95000"/>
                    <a:lumOff val="5000"/>
                  </a:schemeClr>
                </a:solidFill>
              </a:rPr>
              <a:t>Points are only given once for a repeating deficiency.</a:t>
            </a:r>
          </a:p>
          <a:p>
            <a:pPr lvl="1" eaLnBrk="1" hangingPunct="1"/>
            <a:r>
              <a:rPr lang="en-US" altLang="en-US" sz="2800" dirty="0">
                <a:solidFill>
                  <a:schemeClr val="tx1">
                    <a:lumMod val="95000"/>
                    <a:lumOff val="5000"/>
                  </a:schemeClr>
                </a:solidFill>
              </a:rPr>
              <a:t>Some deficiencies may be grandfathered if they will not impact public health.  (See Exceptions in Construction Standards.)  </a:t>
            </a:r>
          </a:p>
        </p:txBody>
      </p:sp>
      <p:pic>
        <p:nvPicPr>
          <p:cNvPr id="27652"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599113" y="2590800"/>
            <a:ext cx="3468687" cy="175577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pPr eaLnBrk="1" hangingPunct="1"/>
            <a:r>
              <a:rPr lang="en-US" altLang="en-US" sz="4000"/>
              <a:t>CROSS-CONNECTION CONTROL</a:t>
            </a:r>
          </a:p>
        </p:txBody>
      </p:sp>
      <p:sp>
        <p:nvSpPr>
          <p:cNvPr id="3" name="Content Placeholder 2"/>
          <p:cNvSpPr>
            <a:spLocks noGrp="1"/>
          </p:cNvSpPr>
          <p:nvPr>
            <p:ph sz="half" idx="1"/>
          </p:nvPr>
        </p:nvSpPr>
        <p:spPr>
          <a:xfrm>
            <a:off x="304800" y="1600200"/>
            <a:ext cx="8534400" cy="4525963"/>
          </a:xfrm>
        </p:spPr>
        <p:txBody>
          <a:bodyPr rtlCol="0">
            <a:normAutofit lnSpcReduction="10000"/>
          </a:bodyPr>
          <a:lstStyle/>
          <a:p>
            <a:pPr marL="0" indent="0" eaLnBrk="1" fontAlgn="auto" hangingPunct="1">
              <a:spcAft>
                <a:spcPts val="0"/>
              </a:spcAft>
              <a:buFont typeface="Arial" pitchFamily="34" charset="0"/>
              <a:buNone/>
              <a:defRPr/>
            </a:pPr>
            <a:r>
              <a:rPr lang="en-US" dirty="0"/>
              <a:t>There are 5 required components:</a:t>
            </a:r>
          </a:p>
          <a:p>
            <a:pPr eaLnBrk="1" fontAlgn="auto" hangingPunct="1">
              <a:spcAft>
                <a:spcPts val="0"/>
              </a:spcAft>
              <a:buFont typeface="Arial" pitchFamily="34" charset="0"/>
              <a:buChar char="•"/>
              <a:defRPr/>
            </a:pPr>
            <a:endParaRPr lang="en-US" sz="1400" dirty="0"/>
          </a:p>
          <a:p>
            <a:pPr marL="514350" indent="-514350" eaLnBrk="1" fontAlgn="auto" hangingPunct="1">
              <a:spcAft>
                <a:spcPts val="0"/>
              </a:spcAft>
              <a:buFont typeface="+mj-lt"/>
              <a:buAutoNum type="arabicPeriod"/>
              <a:defRPr/>
            </a:pPr>
            <a:r>
              <a:rPr lang="en-US" b="1" dirty="0"/>
              <a:t>Local Authority:			</a:t>
            </a:r>
            <a:r>
              <a:rPr lang="en-US" dirty="0"/>
              <a:t>			  </a:t>
            </a:r>
            <a:r>
              <a:rPr lang="en-US" dirty="0">
                <a:solidFill>
                  <a:schemeClr val="tx1">
                    <a:lumMod val="95000"/>
                    <a:lumOff val="5000"/>
                  </a:schemeClr>
                </a:solidFill>
              </a:rPr>
              <a:t>Identifies a person to administer 			        the program, must require 			        protection for cross connections,				 must require periodic testing of 			         all backflow prevention assemblies, must require hazard assessments, identifies and authorizes enforcement methods, requires inspection of new construction and existing privately-owned PWS.</a:t>
            </a:r>
          </a:p>
        </p:txBody>
      </p:sp>
      <p:pic>
        <p:nvPicPr>
          <p:cNvPr id="28676"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727700" y="1831975"/>
            <a:ext cx="3416300" cy="228282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pPr eaLnBrk="1" hangingPunct="1"/>
            <a:r>
              <a:rPr lang="en-US" altLang="en-US"/>
              <a:t>CROSS-CONNECTION CONTROL</a:t>
            </a:r>
          </a:p>
        </p:txBody>
      </p:sp>
      <p:sp>
        <p:nvSpPr>
          <p:cNvPr id="3" name="Content Placeholder 2"/>
          <p:cNvSpPr>
            <a:spLocks noGrp="1"/>
          </p:cNvSpPr>
          <p:nvPr>
            <p:ph idx="1"/>
          </p:nvPr>
        </p:nvSpPr>
        <p:spPr/>
        <p:txBody>
          <a:bodyPr rtlCol="0">
            <a:normAutofit fontScale="92500" lnSpcReduction="20000"/>
          </a:bodyPr>
          <a:lstStyle/>
          <a:p>
            <a:pPr marL="514350" indent="-514350" eaLnBrk="1" fontAlgn="auto" hangingPunct="1">
              <a:spcAft>
                <a:spcPts val="0"/>
              </a:spcAft>
              <a:buFont typeface="Arial" pitchFamily="34" charset="0"/>
              <a:buAutoNum type="arabicPeriod" startAt="2"/>
              <a:defRPr/>
            </a:pPr>
            <a:r>
              <a:rPr lang="en-US" b="1" dirty="0"/>
              <a:t>Public Awareness/Education:			  bill </a:t>
            </a:r>
          </a:p>
          <a:p>
            <a:pPr marL="0" indent="0" eaLnBrk="1" fontAlgn="auto" hangingPunct="1">
              <a:spcAft>
                <a:spcPts val="0"/>
              </a:spcAft>
              <a:buFont typeface="Arial" pitchFamily="34" charset="0"/>
              <a:buNone/>
              <a:defRPr/>
            </a:pPr>
            <a:r>
              <a:rPr lang="en-US" dirty="0"/>
              <a:t>      Stuffers, newspaper, town meetings, </a:t>
            </a:r>
          </a:p>
          <a:p>
            <a:pPr marL="0" indent="0" eaLnBrk="1" fontAlgn="auto" hangingPunct="1">
              <a:spcAft>
                <a:spcPts val="0"/>
              </a:spcAft>
              <a:buFont typeface="Arial" pitchFamily="34" charset="0"/>
              <a:buNone/>
              <a:defRPr/>
            </a:pPr>
            <a:r>
              <a:rPr lang="en-US" dirty="0"/>
              <a:t>      consumer confidence reports</a:t>
            </a:r>
          </a:p>
          <a:p>
            <a:pPr marL="514350" indent="-514350" eaLnBrk="1" fontAlgn="auto" hangingPunct="1">
              <a:spcAft>
                <a:spcPts val="0"/>
              </a:spcAft>
              <a:buFont typeface="Arial" pitchFamily="34" charset="0"/>
              <a:buAutoNum type="arabicPeriod" startAt="3"/>
              <a:defRPr/>
            </a:pPr>
            <a:r>
              <a:rPr lang="en-US" b="1" dirty="0"/>
              <a:t>Trained or Certified Staff:  </a:t>
            </a:r>
            <a:r>
              <a:rPr lang="en-US" dirty="0"/>
              <a:t>			          ABPA evening seminars, backflow certification course, Rural Water seminars</a:t>
            </a:r>
          </a:p>
          <a:p>
            <a:pPr marL="514350" indent="-514350" eaLnBrk="1" fontAlgn="auto" hangingPunct="1">
              <a:spcAft>
                <a:spcPts val="0"/>
              </a:spcAft>
              <a:buFont typeface="Arial" pitchFamily="34" charset="0"/>
              <a:buAutoNum type="arabicPeriod" startAt="3"/>
              <a:defRPr/>
            </a:pPr>
            <a:r>
              <a:rPr lang="en-US" b="1" dirty="0"/>
              <a:t>Records of Program Activities:  </a:t>
            </a:r>
            <a:r>
              <a:rPr lang="en-US" dirty="0"/>
              <a:t>		    Inventory of testable assemblies, inventory of health (high) hazard air gaps, records of hazard assessment surveys, records of enforcement actions</a:t>
            </a:r>
          </a:p>
          <a:p>
            <a:pPr marL="914400" lvl="1" indent="-514350" eaLnBrk="1" fontAlgn="auto" hangingPunct="1">
              <a:spcAft>
                <a:spcPts val="0"/>
              </a:spcAft>
              <a:buFont typeface="Arial" pitchFamily="34" charset="0"/>
              <a:buChar char="–"/>
              <a:defRPr/>
            </a:pPr>
            <a:endParaRPr lang="en-US" dirty="0"/>
          </a:p>
        </p:txBody>
      </p:sp>
      <p:pic>
        <p:nvPicPr>
          <p:cNvPr id="29700" name="Picture 1029" descr="checkli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2800" y="1066800"/>
            <a:ext cx="1778000" cy="195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pPr eaLnBrk="1" hangingPunct="1"/>
            <a:r>
              <a:rPr lang="en-US" altLang="en-US"/>
              <a:t>CROSS-CONNECTION CONTROL</a:t>
            </a:r>
          </a:p>
        </p:txBody>
      </p:sp>
      <p:sp>
        <p:nvSpPr>
          <p:cNvPr id="30723" name="Content Placeholder 2"/>
          <p:cNvSpPr>
            <a:spLocks noGrp="1"/>
          </p:cNvSpPr>
          <p:nvPr>
            <p:ph idx="1"/>
          </p:nvPr>
        </p:nvSpPr>
        <p:spPr>
          <a:xfrm>
            <a:off x="762000" y="1600200"/>
            <a:ext cx="8001000" cy="2438400"/>
          </a:xfrm>
        </p:spPr>
        <p:txBody>
          <a:bodyPr/>
          <a:lstStyle/>
          <a:p>
            <a:pPr marL="514350" indent="-514350" eaLnBrk="1" hangingPunct="1">
              <a:buFont typeface="Arial" charset="0"/>
              <a:buAutoNum type="arabicPeriod" startAt="5"/>
            </a:pPr>
            <a:r>
              <a:rPr lang="en-US" altLang="en-US" sz="3000" b="1" dirty="0"/>
              <a:t>Ongoing Enforcement:  </a:t>
            </a:r>
            <a:r>
              <a:rPr lang="en-US" altLang="en-US" sz="3000" dirty="0"/>
              <a:t>			      Hazard assessment surveys/appropriate protection provided, tracking annual testing of devices, continues public education, </a:t>
            </a:r>
            <a:r>
              <a:rPr lang="en-US" altLang="en-US" sz="3000" dirty="0">
                <a:solidFill>
                  <a:schemeClr val="tx1">
                    <a:lumMod val="95000"/>
                    <a:lumOff val="5000"/>
                  </a:schemeClr>
                </a:solidFill>
              </a:rPr>
              <a:t>assemblies tested annually</a:t>
            </a:r>
          </a:p>
        </p:txBody>
      </p:sp>
      <p:pic>
        <p:nvPicPr>
          <p:cNvPr id="30724" name="Picture 5" descr="airg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3867150"/>
            <a:ext cx="3352800"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457200" y="76200"/>
            <a:ext cx="8229600" cy="1143000"/>
          </a:xfrm>
        </p:spPr>
        <p:txBody>
          <a:bodyPr/>
          <a:lstStyle/>
          <a:p>
            <a:pPr eaLnBrk="1" hangingPunct="1"/>
            <a:r>
              <a:rPr lang="en-US" altLang="en-US"/>
              <a:t>CROSS-CONNECTION CONTROL</a:t>
            </a:r>
          </a:p>
        </p:txBody>
      </p:sp>
      <p:sp>
        <p:nvSpPr>
          <p:cNvPr id="5" name="TextBox 4"/>
          <p:cNvSpPr txBox="1"/>
          <p:nvPr/>
        </p:nvSpPr>
        <p:spPr>
          <a:xfrm>
            <a:off x="514350" y="1143000"/>
            <a:ext cx="8035925" cy="5694363"/>
          </a:xfrm>
          <a:prstGeom prst="rect">
            <a:avLst/>
          </a:prstGeom>
          <a:noFill/>
        </p:spPr>
        <p:txBody>
          <a:bodyPr>
            <a:spAutoFit/>
          </a:bodyPr>
          <a:lstStyle/>
          <a:p>
            <a:pPr fontAlgn="auto">
              <a:spcBef>
                <a:spcPts val="0"/>
              </a:spcBef>
              <a:spcAft>
                <a:spcPts val="0"/>
              </a:spcAft>
              <a:defRPr/>
            </a:pPr>
            <a:r>
              <a:rPr lang="en-US" sz="2800" b="1" dirty="0">
                <a:latin typeface="+mn-lt"/>
                <a:cs typeface="+mn-cs"/>
              </a:rPr>
              <a:t>Degree of Hazard Protection</a:t>
            </a:r>
          </a:p>
          <a:p>
            <a:pPr marL="285750" indent="-285750" fontAlgn="auto">
              <a:spcBef>
                <a:spcPts val="0"/>
              </a:spcBef>
              <a:spcAft>
                <a:spcPts val="0"/>
              </a:spcAft>
              <a:buFont typeface="Arial" pitchFamily="34" charset="0"/>
              <a:buChar char="•"/>
              <a:defRPr/>
            </a:pPr>
            <a:r>
              <a:rPr lang="en-US" sz="2800" dirty="0">
                <a:solidFill>
                  <a:schemeClr val="tx1">
                    <a:lumMod val="95000"/>
                    <a:lumOff val="5000"/>
                  </a:schemeClr>
                </a:solidFill>
                <a:latin typeface="+mn-lt"/>
                <a:cs typeface="+mn-cs"/>
              </a:rPr>
              <a:t>Sewage:  Air gap - minimum 1” or twice the diameter of the pipe &amp; best form of CCC</a:t>
            </a:r>
          </a:p>
          <a:p>
            <a:pPr marL="285750" indent="-285750" fontAlgn="auto">
              <a:spcBef>
                <a:spcPts val="0"/>
              </a:spcBef>
              <a:spcAft>
                <a:spcPts val="0"/>
              </a:spcAft>
              <a:buFont typeface="Arial" pitchFamily="34" charset="0"/>
              <a:buChar char="•"/>
              <a:defRPr/>
            </a:pPr>
            <a:r>
              <a:rPr lang="en-US" sz="2800" dirty="0">
                <a:latin typeface="+mn-lt"/>
                <a:cs typeface="+mn-cs"/>
              </a:rPr>
              <a:t>High Hazard: Backpressure or </a:t>
            </a:r>
            <a:r>
              <a:rPr lang="en-US" sz="2800" dirty="0" err="1">
                <a:latin typeface="+mn-lt"/>
                <a:cs typeface="+mn-cs"/>
              </a:rPr>
              <a:t>backsiphonage</a:t>
            </a:r>
            <a:r>
              <a:rPr lang="en-US" sz="2800" dirty="0">
                <a:latin typeface="+mn-lt"/>
                <a:cs typeface="+mn-cs"/>
              </a:rPr>
              <a:t>, requires Reduced Pressure (RP) backflow assembly </a:t>
            </a:r>
          </a:p>
          <a:p>
            <a:pPr marL="285750" indent="-285750" fontAlgn="auto">
              <a:spcBef>
                <a:spcPts val="0"/>
              </a:spcBef>
              <a:spcAft>
                <a:spcPts val="0"/>
              </a:spcAft>
              <a:buFont typeface="Arial" pitchFamily="34" charset="0"/>
              <a:buChar char="•"/>
              <a:defRPr/>
            </a:pPr>
            <a:r>
              <a:rPr lang="en-US" sz="2800" dirty="0">
                <a:latin typeface="+mn-lt"/>
                <a:cs typeface="+mn-cs"/>
              </a:rPr>
              <a:t>High Hazard: </a:t>
            </a:r>
            <a:r>
              <a:rPr lang="en-US" sz="2800" dirty="0" err="1">
                <a:latin typeface="+mn-lt"/>
                <a:cs typeface="+mn-cs"/>
              </a:rPr>
              <a:t>Backsiphonage</a:t>
            </a:r>
            <a:r>
              <a:rPr lang="en-US" sz="2800" dirty="0">
                <a:latin typeface="+mn-lt"/>
                <a:cs typeface="+mn-cs"/>
              </a:rPr>
              <a:t> only, requires Pressure Vacuum Breaker (PVB) assembly, spill resistant vacuum (SVB) breaker assembly or atmosphere vacuum breaker device (AVB)</a:t>
            </a:r>
          </a:p>
          <a:p>
            <a:pPr marL="285750" indent="-285750" fontAlgn="auto">
              <a:spcBef>
                <a:spcPts val="0"/>
              </a:spcBef>
              <a:spcAft>
                <a:spcPts val="0"/>
              </a:spcAft>
              <a:buFont typeface="Arial" pitchFamily="34" charset="0"/>
              <a:buChar char="•"/>
              <a:defRPr/>
            </a:pPr>
            <a:r>
              <a:rPr lang="en-US" sz="2800" dirty="0">
                <a:latin typeface="+mn-lt"/>
                <a:cs typeface="+mn-cs"/>
              </a:rPr>
              <a:t>Low Hazard:  Backpressure of </a:t>
            </a:r>
            <a:r>
              <a:rPr lang="en-US" sz="2800" dirty="0" err="1">
                <a:latin typeface="+mn-lt"/>
                <a:cs typeface="+mn-cs"/>
              </a:rPr>
              <a:t>backsiphonage</a:t>
            </a:r>
            <a:r>
              <a:rPr lang="en-US" sz="2800" dirty="0">
                <a:latin typeface="+mn-lt"/>
                <a:cs typeface="+mn-cs"/>
              </a:rPr>
              <a:t>, requires double check valve</a:t>
            </a:r>
          </a:p>
          <a:p>
            <a:pPr marL="285750" indent="-285750" fontAlgn="auto">
              <a:spcBef>
                <a:spcPts val="0"/>
              </a:spcBef>
              <a:spcAft>
                <a:spcPts val="0"/>
              </a:spcAft>
              <a:buFont typeface="Arial" pitchFamily="34" charset="0"/>
              <a:buChar char="•"/>
              <a:defRPr/>
            </a:pPr>
            <a:r>
              <a:rPr lang="en-US" sz="2800" dirty="0">
                <a:latin typeface="+mn-lt"/>
                <a:cs typeface="+mn-cs"/>
              </a:rPr>
              <a:t>Low Hazard:  </a:t>
            </a:r>
            <a:r>
              <a:rPr lang="en-US" sz="2800" dirty="0" err="1">
                <a:latin typeface="+mn-lt"/>
                <a:cs typeface="+mn-cs"/>
              </a:rPr>
              <a:t>Backsiphonage</a:t>
            </a:r>
            <a:r>
              <a:rPr lang="en-US" sz="2800" dirty="0">
                <a:latin typeface="+mn-lt"/>
                <a:cs typeface="+mn-cs"/>
              </a:rPr>
              <a:t> only, requires PVB, SVB, or AVB</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457200" y="76200"/>
            <a:ext cx="8229600" cy="1143000"/>
          </a:xfrm>
        </p:spPr>
        <p:txBody>
          <a:bodyPr/>
          <a:lstStyle/>
          <a:p>
            <a:pPr eaLnBrk="1" hangingPunct="1"/>
            <a:r>
              <a:rPr lang="en-US" altLang="en-US" sz="4000"/>
              <a:t>SOURCE PROTECTION PLANS</a:t>
            </a:r>
          </a:p>
        </p:txBody>
      </p:sp>
      <p:sp>
        <p:nvSpPr>
          <p:cNvPr id="3" name="Content Placeholder 2"/>
          <p:cNvSpPr>
            <a:spLocks noGrp="1"/>
          </p:cNvSpPr>
          <p:nvPr>
            <p:ph sz="half" idx="1"/>
          </p:nvPr>
        </p:nvSpPr>
        <p:spPr>
          <a:xfrm>
            <a:off x="457200" y="1295400"/>
            <a:ext cx="8229600" cy="5029200"/>
          </a:xfrm>
        </p:spPr>
        <p:txBody>
          <a:bodyPr rtlCol="0">
            <a:normAutofit/>
          </a:bodyPr>
          <a:lstStyle/>
          <a:p>
            <a:pPr eaLnBrk="1" fontAlgn="auto" hangingPunct="1">
              <a:spcAft>
                <a:spcPts val="0"/>
              </a:spcAft>
              <a:buFont typeface="Arial" pitchFamily="34" charset="0"/>
              <a:buChar char="•"/>
              <a:defRPr/>
            </a:pPr>
            <a:r>
              <a:rPr lang="en-US" sz="3000" dirty="0"/>
              <a:t>Required for all new sources for all PWS, but TNC sources built before 1993 are exempt.</a:t>
            </a:r>
          </a:p>
          <a:p>
            <a:pPr lvl="1" eaLnBrk="1" fontAlgn="auto" hangingPunct="1">
              <a:spcAft>
                <a:spcPts val="0"/>
              </a:spcAft>
              <a:buFont typeface="Arial" pitchFamily="34" charset="0"/>
              <a:buChar char="–"/>
              <a:defRPr/>
            </a:pPr>
            <a:r>
              <a:rPr lang="en-US" sz="2800" dirty="0"/>
              <a:t>TNC systems have Source Water Assessments </a:t>
            </a:r>
          </a:p>
          <a:p>
            <a:pPr eaLnBrk="1" fontAlgn="auto" hangingPunct="1">
              <a:spcAft>
                <a:spcPts val="0"/>
              </a:spcAft>
              <a:buFont typeface="Arial" pitchFamily="34" charset="0"/>
              <a:buChar char="•"/>
              <a:defRPr/>
            </a:pPr>
            <a:r>
              <a:rPr lang="en-US" sz="3000" dirty="0"/>
              <a:t>There are five required components:</a:t>
            </a:r>
          </a:p>
          <a:p>
            <a:pPr marL="971550" lvl="1" indent="-514350" eaLnBrk="1" fontAlgn="auto" hangingPunct="1">
              <a:spcAft>
                <a:spcPts val="0"/>
              </a:spcAft>
              <a:buFont typeface="+mj-lt"/>
              <a:buAutoNum type="arabicPeriod"/>
              <a:defRPr/>
            </a:pPr>
            <a:r>
              <a:rPr lang="en-US" sz="2600" dirty="0"/>
              <a:t>Identify a designated person</a:t>
            </a:r>
          </a:p>
          <a:p>
            <a:pPr marL="971550" lvl="1" indent="-514350" eaLnBrk="1" fontAlgn="auto" hangingPunct="1">
              <a:spcAft>
                <a:spcPts val="0"/>
              </a:spcAft>
              <a:buFont typeface="+mj-lt"/>
              <a:buAutoNum type="arabicPeriod"/>
              <a:defRPr/>
            </a:pPr>
            <a:r>
              <a:rPr lang="en-US" sz="2600" dirty="0"/>
              <a:t>Inventory all potential sources of contamination</a:t>
            </a:r>
          </a:p>
          <a:p>
            <a:pPr marL="971550" lvl="1" indent="-514350" eaLnBrk="1" fontAlgn="auto" hangingPunct="1">
              <a:spcAft>
                <a:spcPts val="0"/>
              </a:spcAft>
              <a:buFont typeface="+mj-lt"/>
              <a:buAutoNum type="arabicPeriod"/>
              <a:defRPr/>
            </a:pPr>
            <a:r>
              <a:rPr lang="en-US" sz="2600" dirty="0"/>
              <a:t>Management plan to manage and 		           prevent contamination</a:t>
            </a:r>
          </a:p>
          <a:p>
            <a:pPr marL="971550" lvl="1" indent="-514350" eaLnBrk="1" fontAlgn="auto" hangingPunct="1">
              <a:spcAft>
                <a:spcPts val="0"/>
              </a:spcAft>
              <a:buFont typeface="+mj-lt"/>
              <a:buAutoNum type="arabicPeriod"/>
              <a:defRPr/>
            </a:pPr>
            <a:r>
              <a:rPr lang="en-US" sz="2600" dirty="0"/>
              <a:t>Contingency plan</a:t>
            </a:r>
          </a:p>
          <a:p>
            <a:pPr marL="971550" lvl="1" indent="-514350" eaLnBrk="1" fontAlgn="auto" hangingPunct="1">
              <a:spcAft>
                <a:spcPts val="0"/>
              </a:spcAft>
              <a:buFont typeface="+mj-lt"/>
              <a:buAutoNum type="arabicPeriod"/>
              <a:defRPr/>
            </a:pPr>
            <a:r>
              <a:rPr lang="en-US" sz="2600" dirty="0"/>
              <a:t>Source delineation</a:t>
            </a:r>
          </a:p>
        </p:txBody>
      </p:sp>
      <p:pic>
        <p:nvPicPr>
          <p:cNvPr id="32772"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400800" y="4394200"/>
            <a:ext cx="2667000" cy="24384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pPr eaLnBrk="1" hangingPunct="1"/>
            <a:r>
              <a:rPr lang="en-US" altLang="en-US"/>
              <a:t>SOURCE PROTECTION PLANS</a:t>
            </a:r>
          </a:p>
        </p:txBody>
      </p:sp>
      <p:sp>
        <p:nvSpPr>
          <p:cNvPr id="3" name="Content Placeholder 2"/>
          <p:cNvSpPr>
            <a:spLocks noGrp="1"/>
          </p:cNvSpPr>
          <p:nvPr>
            <p:ph idx="1"/>
          </p:nvPr>
        </p:nvSpPr>
        <p:spPr>
          <a:xfrm>
            <a:off x="381000" y="1600200"/>
            <a:ext cx="4572000" cy="4953000"/>
          </a:xfrm>
        </p:spPr>
        <p:txBody>
          <a:bodyPr rtlCol="0">
            <a:normAutofit/>
          </a:bodyPr>
          <a:lstStyle/>
          <a:p>
            <a:pPr eaLnBrk="1" fontAlgn="auto" hangingPunct="1">
              <a:spcAft>
                <a:spcPts val="0"/>
              </a:spcAft>
              <a:buFont typeface="Arial" pitchFamily="34" charset="0"/>
              <a:buChar char="•"/>
              <a:defRPr/>
            </a:pPr>
            <a:r>
              <a:rPr lang="en-US" dirty="0"/>
              <a:t>Delineation</a:t>
            </a:r>
          </a:p>
          <a:p>
            <a:pPr lvl="1" eaLnBrk="1" fontAlgn="auto" hangingPunct="1">
              <a:spcAft>
                <a:spcPts val="0"/>
              </a:spcAft>
              <a:buFont typeface="Arial" pitchFamily="34" charset="0"/>
              <a:buChar char="–"/>
              <a:defRPr/>
            </a:pPr>
            <a:r>
              <a:rPr lang="en-US" dirty="0"/>
              <a:t>Zone 1 = 100-ft radius</a:t>
            </a:r>
          </a:p>
          <a:p>
            <a:pPr lvl="1" eaLnBrk="1" fontAlgn="auto" hangingPunct="1">
              <a:spcAft>
                <a:spcPts val="0"/>
              </a:spcAft>
              <a:buFont typeface="Arial" pitchFamily="34" charset="0"/>
              <a:buChar char="–"/>
              <a:defRPr/>
            </a:pPr>
            <a:r>
              <a:rPr lang="en-US" dirty="0"/>
              <a:t>Zone 2 = 250-day time of travel</a:t>
            </a:r>
          </a:p>
          <a:p>
            <a:pPr lvl="1" eaLnBrk="1" fontAlgn="auto" hangingPunct="1">
              <a:spcAft>
                <a:spcPts val="0"/>
              </a:spcAft>
              <a:buFont typeface="Arial" pitchFamily="34" charset="0"/>
              <a:buChar char="–"/>
              <a:defRPr/>
            </a:pPr>
            <a:r>
              <a:rPr lang="en-US" dirty="0"/>
              <a:t>Zone 3 = 3-year time of travel</a:t>
            </a:r>
          </a:p>
          <a:p>
            <a:pPr lvl="1" eaLnBrk="1" fontAlgn="auto" hangingPunct="1">
              <a:spcAft>
                <a:spcPts val="0"/>
              </a:spcAft>
              <a:buFont typeface="Arial" pitchFamily="34" charset="0"/>
              <a:buChar char="–"/>
              <a:defRPr/>
            </a:pPr>
            <a:r>
              <a:rPr lang="en-US" dirty="0"/>
              <a:t>Zone 4 = 15-year time of travel</a:t>
            </a:r>
          </a:p>
          <a:p>
            <a:pPr marL="457200" lvl="1" indent="0" eaLnBrk="1" fontAlgn="auto" hangingPunct="1">
              <a:spcAft>
                <a:spcPts val="0"/>
              </a:spcAft>
              <a:buFont typeface="Arial" pitchFamily="34" charset="0"/>
              <a:buNone/>
              <a:defRPr/>
            </a:pPr>
            <a:endParaRPr lang="en-US" dirty="0"/>
          </a:p>
          <a:p>
            <a:pPr marL="457200" lvl="1" indent="0" eaLnBrk="1" fontAlgn="auto" hangingPunct="1">
              <a:spcAft>
                <a:spcPts val="0"/>
              </a:spcAft>
              <a:buFont typeface="Arial" pitchFamily="34" charset="0"/>
              <a:buNone/>
              <a:defRPr/>
            </a:pPr>
            <a:r>
              <a:rPr lang="en-US" dirty="0"/>
              <a:t>*Optional 2 mile radius</a:t>
            </a:r>
          </a:p>
        </p:txBody>
      </p:sp>
      <p:graphicFrame>
        <p:nvGraphicFramePr>
          <p:cNvPr id="33796" name="Object 3">
            <a:hlinkClick r:id="" action="ppaction://ole?verb=0"/>
          </p:cNvPr>
          <p:cNvGraphicFramePr>
            <a:graphicFrameLocks/>
          </p:cNvGraphicFramePr>
          <p:nvPr/>
        </p:nvGraphicFramePr>
        <p:xfrm>
          <a:off x="4953000" y="1371600"/>
          <a:ext cx="4343400" cy="5334000"/>
        </p:xfrm>
        <a:graphic>
          <a:graphicData uri="http://schemas.openxmlformats.org/presentationml/2006/ole">
            <mc:AlternateContent xmlns:mc="http://schemas.openxmlformats.org/markup-compatibility/2006">
              <mc:Choice xmlns:v="urn:schemas-microsoft-com:vml" Requires="v">
                <p:oleObj name="Bitmap Image" r:id="rId2" imgW="6458852" imgH="7621064" progId="PBrush">
                  <p:embed/>
                </p:oleObj>
              </mc:Choice>
              <mc:Fallback>
                <p:oleObj name="Bitmap Image" r:id="rId2" imgW="6458852" imgH="7621064" progId="PBrush">
                  <p:embed/>
                  <p:pic>
                    <p:nvPicPr>
                      <p:cNvPr id="0" name="Object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371600"/>
                        <a:ext cx="43434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pPr eaLnBrk="1" hangingPunct="1"/>
            <a:r>
              <a:rPr lang="en-US" altLang="en-US"/>
              <a:t>SOURCE PROTECTION PLANS</a:t>
            </a:r>
          </a:p>
        </p:txBody>
      </p:sp>
      <p:sp>
        <p:nvSpPr>
          <p:cNvPr id="34819" name="Content Placeholder 2"/>
          <p:cNvSpPr>
            <a:spLocks noGrp="1"/>
          </p:cNvSpPr>
          <p:nvPr>
            <p:ph sz="half" idx="1"/>
          </p:nvPr>
        </p:nvSpPr>
        <p:spPr>
          <a:xfrm>
            <a:off x="381000" y="1600200"/>
            <a:ext cx="5562600" cy="5029200"/>
          </a:xfrm>
        </p:spPr>
        <p:txBody>
          <a:bodyPr/>
          <a:lstStyle/>
          <a:p>
            <a:pPr eaLnBrk="1" hangingPunct="1"/>
            <a:r>
              <a:rPr lang="en-US" altLang="en-US" sz="3200" b="1"/>
              <a:t>Surface Water Zones</a:t>
            </a:r>
          </a:p>
          <a:p>
            <a:pPr lvl="1" eaLnBrk="1" hangingPunct="1"/>
            <a:r>
              <a:rPr lang="en-US" altLang="en-US" sz="2800"/>
              <a:t>Zone 1 = ½ mile from High Water Mark (HWM), 100 ft downstream to 15 miles upstream</a:t>
            </a:r>
          </a:p>
          <a:p>
            <a:pPr lvl="1" eaLnBrk="1" hangingPunct="1"/>
            <a:r>
              <a:rPr lang="en-US" altLang="en-US" sz="2800"/>
              <a:t>Zone 2 = 1,000 ft from HWM, additional 50 miles upstream</a:t>
            </a:r>
          </a:p>
          <a:p>
            <a:pPr lvl="1" eaLnBrk="1" hangingPunct="1"/>
            <a:r>
              <a:rPr lang="en-US" altLang="en-US" sz="2800"/>
              <a:t>Zone 3 = 500 ft from HWM</a:t>
            </a:r>
          </a:p>
          <a:p>
            <a:pPr lvl="1" eaLnBrk="1" hangingPunct="1"/>
            <a:r>
              <a:rPr lang="en-US" altLang="en-US" sz="2800"/>
              <a:t>Zone 4 = remainder of watershed or state line</a:t>
            </a:r>
          </a:p>
          <a:p>
            <a:pPr lvl="1" eaLnBrk="1" hangingPunct="1"/>
            <a:endParaRPr lang="en-US" altLang="en-US"/>
          </a:p>
        </p:txBody>
      </p:sp>
      <p:pic>
        <p:nvPicPr>
          <p:cNvPr id="34820"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715000" y="1600200"/>
            <a:ext cx="3060700" cy="452596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pPr eaLnBrk="1" hangingPunct="1"/>
            <a:r>
              <a:rPr lang="en-US" altLang="en-US"/>
              <a:t>COMMUNITY SYSTEMS (COM)</a:t>
            </a:r>
          </a:p>
        </p:txBody>
      </p:sp>
      <p:sp>
        <p:nvSpPr>
          <p:cNvPr id="3" name="Content Placeholder 2"/>
          <p:cNvSpPr>
            <a:spLocks noGrp="1"/>
          </p:cNvSpPr>
          <p:nvPr>
            <p:ph idx="1"/>
          </p:nvPr>
        </p:nvSpPr>
        <p:spPr>
          <a:xfrm>
            <a:off x="457200" y="1600200"/>
            <a:ext cx="3962400" cy="4525963"/>
          </a:xfrm>
        </p:spPr>
        <p:txBody>
          <a:bodyPr rtlCol="0">
            <a:normAutofit lnSpcReduction="10000"/>
          </a:bodyPr>
          <a:lstStyle/>
          <a:p>
            <a:pPr eaLnBrk="1" fontAlgn="auto" hangingPunct="1">
              <a:lnSpc>
                <a:spcPct val="90000"/>
              </a:lnSpc>
              <a:spcAft>
                <a:spcPts val="0"/>
              </a:spcAft>
              <a:buFont typeface="Arial" pitchFamily="34" charset="0"/>
              <a:buChar char="•"/>
              <a:defRPr/>
            </a:pPr>
            <a:r>
              <a:rPr lang="en-US" dirty="0">
                <a:solidFill>
                  <a:schemeClr val="tx1">
                    <a:lumMod val="95000"/>
                    <a:lumOff val="5000"/>
                  </a:schemeClr>
                </a:solidFill>
              </a:rPr>
              <a:t>Serve year-round residents </a:t>
            </a:r>
          </a:p>
          <a:p>
            <a:pPr eaLnBrk="1" fontAlgn="auto" hangingPunct="1">
              <a:lnSpc>
                <a:spcPct val="90000"/>
              </a:lnSpc>
              <a:spcAft>
                <a:spcPts val="0"/>
              </a:spcAft>
              <a:buFont typeface="Arial" pitchFamily="34" charset="0"/>
              <a:buChar char="•"/>
              <a:defRPr/>
            </a:pPr>
            <a:r>
              <a:rPr lang="en-US" dirty="0">
                <a:solidFill>
                  <a:schemeClr val="tx1">
                    <a:lumMod val="95000"/>
                    <a:lumOff val="5000"/>
                  </a:schemeClr>
                </a:solidFill>
              </a:rPr>
              <a:t>Long-term exposure, most stringent sampling requirements</a:t>
            </a:r>
          </a:p>
          <a:p>
            <a:pPr eaLnBrk="1" fontAlgn="auto" hangingPunct="1">
              <a:lnSpc>
                <a:spcPct val="90000"/>
              </a:lnSpc>
              <a:spcAft>
                <a:spcPts val="0"/>
              </a:spcAft>
              <a:buFont typeface="Arial" pitchFamily="34" charset="0"/>
              <a:buChar char="•"/>
              <a:defRPr/>
            </a:pPr>
            <a:r>
              <a:rPr lang="en-US" dirty="0">
                <a:solidFill>
                  <a:schemeClr val="tx1">
                    <a:lumMod val="95000"/>
                    <a:lumOff val="5000"/>
                  </a:schemeClr>
                </a:solidFill>
              </a:rPr>
              <a:t>Municipalities, districts</a:t>
            </a:r>
          </a:p>
          <a:p>
            <a:pPr eaLnBrk="1" fontAlgn="auto" hangingPunct="1">
              <a:lnSpc>
                <a:spcPct val="90000"/>
              </a:lnSpc>
              <a:spcAft>
                <a:spcPts val="0"/>
              </a:spcAft>
              <a:buFont typeface="Arial" pitchFamily="34" charset="0"/>
              <a:buChar char="•"/>
              <a:defRPr/>
            </a:pPr>
            <a:r>
              <a:rPr lang="en-US" dirty="0">
                <a:solidFill>
                  <a:schemeClr val="tx1">
                    <a:lumMod val="95000"/>
                    <a:lumOff val="5000"/>
                  </a:schemeClr>
                </a:solidFill>
              </a:rPr>
              <a:t>Utah has 474 COM systems.</a:t>
            </a:r>
          </a:p>
          <a:p>
            <a:pPr eaLnBrk="1" fontAlgn="auto" hangingPunct="1">
              <a:spcAft>
                <a:spcPts val="0"/>
              </a:spcAft>
              <a:buFont typeface="Arial" pitchFamily="34" charset="0"/>
              <a:buChar char="•"/>
              <a:defRPr/>
            </a:pPr>
            <a:endParaRPr lang="en-US" dirty="0">
              <a:solidFill>
                <a:schemeClr val="tx1">
                  <a:lumMod val="95000"/>
                  <a:lumOff val="5000"/>
                </a:schemeClr>
              </a:solidFill>
            </a:endParaRPr>
          </a:p>
        </p:txBody>
      </p:sp>
      <p:graphicFrame>
        <p:nvGraphicFramePr>
          <p:cNvPr id="5124" name="Object 3"/>
          <p:cNvGraphicFramePr>
            <a:graphicFrameLocks noChangeAspect="1"/>
          </p:cNvGraphicFramePr>
          <p:nvPr/>
        </p:nvGraphicFramePr>
        <p:xfrm>
          <a:off x="4724400" y="1676400"/>
          <a:ext cx="4140200" cy="3105150"/>
        </p:xfrm>
        <a:graphic>
          <a:graphicData uri="http://schemas.openxmlformats.org/presentationml/2006/ole">
            <mc:AlternateContent xmlns:mc="http://schemas.openxmlformats.org/markup-compatibility/2006">
              <mc:Choice xmlns:v="urn:schemas-microsoft-com:vml" Requires="v">
                <p:oleObj name="Photo Editor Photo" r:id="rId2" imgW="6095238" imgH="4571429" progId="MSPhotoEd.3">
                  <p:embed/>
                </p:oleObj>
              </mc:Choice>
              <mc:Fallback>
                <p:oleObj name="Photo Editor Photo" r:id="rId2" imgW="6095238" imgH="4571429" progId="MSPhotoEd.3">
                  <p:embed/>
                  <p:pic>
                    <p:nvPicPr>
                      <p:cNvPr id="0"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676400"/>
                        <a:ext cx="4140200"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pPr eaLnBrk="1" hangingPunct="1"/>
            <a:r>
              <a:rPr lang="en-US" altLang="en-US"/>
              <a:t>SOURCE PROTECTION PLANS</a:t>
            </a:r>
          </a:p>
        </p:txBody>
      </p:sp>
      <p:sp>
        <p:nvSpPr>
          <p:cNvPr id="3" name="Content Placeholder 2"/>
          <p:cNvSpPr>
            <a:spLocks noGrp="1"/>
          </p:cNvSpPr>
          <p:nvPr>
            <p:ph idx="1"/>
          </p:nvPr>
        </p:nvSpPr>
        <p:spPr>
          <a:xfrm>
            <a:off x="228600" y="1600200"/>
            <a:ext cx="8763000" cy="5334000"/>
          </a:xfrm>
        </p:spPr>
        <p:txBody>
          <a:bodyPr rtlCol="0">
            <a:normAutofit lnSpcReduction="10000"/>
          </a:bodyPr>
          <a:lstStyle/>
          <a:p>
            <a:pPr eaLnBrk="1" fontAlgn="auto" hangingPunct="1">
              <a:spcAft>
                <a:spcPts val="0"/>
              </a:spcAft>
              <a:buFont typeface="Arial" pitchFamily="34" charset="0"/>
              <a:buChar char="•"/>
              <a:defRPr/>
            </a:pPr>
            <a:r>
              <a:rPr lang="en-US" dirty="0"/>
              <a:t>Monitoring reduction waivers for VOCs and pesticides</a:t>
            </a:r>
          </a:p>
          <a:p>
            <a:pPr eaLnBrk="1" fontAlgn="auto" hangingPunct="1">
              <a:spcAft>
                <a:spcPts val="0"/>
              </a:spcAft>
              <a:buFont typeface="Arial" pitchFamily="34" charset="0"/>
              <a:buChar char="•"/>
              <a:defRPr/>
            </a:pPr>
            <a:r>
              <a:rPr lang="en-US" dirty="0"/>
              <a:t>There is an implementation schedule for the plan.</a:t>
            </a:r>
          </a:p>
          <a:p>
            <a:pPr eaLnBrk="1" fontAlgn="auto" hangingPunct="1">
              <a:spcAft>
                <a:spcPts val="0"/>
              </a:spcAft>
              <a:buFont typeface="Arial" pitchFamily="34" charset="0"/>
              <a:buChar char="•"/>
              <a:defRPr/>
            </a:pPr>
            <a:r>
              <a:rPr lang="en-US" dirty="0"/>
              <a:t>There is a resource evaluation that lists resources to implement the plan.</a:t>
            </a:r>
          </a:p>
          <a:p>
            <a:pPr eaLnBrk="1" fontAlgn="auto" hangingPunct="1">
              <a:spcAft>
                <a:spcPts val="0"/>
              </a:spcAft>
              <a:buFont typeface="Arial" pitchFamily="34" charset="0"/>
              <a:buChar char="•"/>
              <a:defRPr/>
            </a:pPr>
            <a:r>
              <a:rPr lang="en-US" dirty="0"/>
              <a:t>The contingency plan includes all drinking water sources.</a:t>
            </a:r>
          </a:p>
          <a:p>
            <a:pPr eaLnBrk="1" fontAlgn="auto" hangingPunct="1">
              <a:spcAft>
                <a:spcPts val="0"/>
              </a:spcAft>
              <a:buFont typeface="Arial" pitchFamily="34" charset="0"/>
              <a:buChar char="•"/>
              <a:defRPr/>
            </a:pPr>
            <a:r>
              <a:rPr lang="en-US" dirty="0"/>
              <a:t>Must notify the public of your source protection plan, usually a part of the consumer confidence report (CCR).</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pPr eaLnBrk="1" hangingPunct="1"/>
            <a:r>
              <a:rPr lang="en-US" altLang="en-US" sz="4000"/>
              <a:t>WATER QUALITY</a:t>
            </a:r>
            <a:endParaRPr lang="en-US" altLang="en-US"/>
          </a:p>
        </p:txBody>
      </p:sp>
      <p:sp>
        <p:nvSpPr>
          <p:cNvPr id="3" name="Content Placeholder 2"/>
          <p:cNvSpPr>
            <a:spLocks noGrp="1"/>
          </p:cNvSpPr>
          <p:nvPr>
            <p:ph sz="half" idx="1"/>
          </p:nvPr>
        </p:nvSpPr>
        <p:spPr>
          <a:xfrm>
            <a:off x="457200" y="1447800"/>
            <a:ext cx="8001000" cy="4525963"/>
          </a:xfrm>
        </p:spPr>
        <p:txBody>
          <a:bodyPr rtlCol="0">
            <a:noAutofit/>
          </a:bodyPr>
          <a:lstStyle/>
          <a:p>
            <a:pPr eaLnBrk="1" fontAlgn="auto" hangingPunct="1">
              <a:spcAft>
                <a:spcPts val="0"/>
              </a:spcAft>
              <a:buFont typeface="Arial" pitchFamily="34" charset="0"/>
              <a:buChar char="•"/>
              <a:defRPr/>
            </a:pPr>
            <a:r>
              <a:rPr lang="en-US" sz="3200" dirty="0">
                <a:solidFill>
                  <a:schemeClr val="tx1">
                    <a:lumMod val="95000"/>
                    <a:lumOff val="5000"/>
                  </a:schemeClr>
                </a:solidFill>
              </a:rPr>
              <a:t>Primary Drinking Water Standards</a:t>
            </a:r>
          </a:p>
          <a:p>
            <a:pPr lvl="1" eaLnBrk="1" fontAlgn="auto" hangingPunct="1">
              <a:spcAft>
                <a:spcPts val="0"/>
              </a:spcAft>
              <a:buFont typeface="Arial" pitchFamily="34" charset="0"/>
              <a:buChar char="–"/>
              <a:defRPr/>
            </a:pPr>
            <a:r>
              <a:rPr lang="en-US" sz="2800" dirty="0">
                <a:solidFill>
                  <a:schemeClr val="tx1">
                    <a:lumMod val="95000"/>
                    <a:lumOff val="5000"/>
                  </a:schemeClr>
                </a:solidFill>
              </a:rPr>
              <a:t>Health based, sampling is required</a:t>
            </a:r>
          </a:p>
          <a:p>
            <a:pPr eaLnBrk="1" fontAlgn="auto" hangingPunct="1">
              <a:spcAft>
                <a:spcPts val="0"/>
              </a:spcAft>
              <a:buFont typeface="Arial" pitchFamily="34" charset="0"/>
              <a:buChar char="•"/>
              <a:defRPr/>
            </a:pPr>
            <a:r>
              <a:rPr lang="en-US" sz="3200" dirty="0">
                <a:solidFill>
                  <a:schemeClr val="tx1">
                    <a:lumMod val="95000"/>
                    <a:lumOff val="5000"/>
                  </a:schemeClr>
                </a:solidFill>
              </a:rPr>
              <a:t>Secondary Drinking Water Standards</a:t>
            </a:r>
          </a:p>
          <a:p>
            <a:pPr lvl="1" eaLnBrk="1" fontAlgn="auto" hangingPunct="1">
              <a:spcAft>
                <a:spcPts val="0"/>
              </a:spcAft>
              <a:buFont typeface="Arial" pitchFamily="34" charset="0"/>
              <a:buChar char="–"/>
              <a:defRPr/>
            </a:pPr>
            <a:r>
              <a:rPr lang="en-US" sz="2800" dirty="0">
                <a:solidFill>
                  <a:schemeClr val="tx1">
                    <a:lumMod val="95000"/>
                    <a:lumOff val="5000"/>
                  </a:schemeClr>
                </a:solidFill>
              </a:rPr>
              <a:t>Aesthetic based, sampling is not required</a:t>
            </a:r>
          </a:p>
          <a:p>
            <a:pPr eaLnBrk="1" fontAlgn="auto" hangingPunct="1">
              <a:spcAft>
                <a:spcPts val="0"/>
              </a:spcAft>
              <a:buFont typeface="Arial" pitchFamily="34" charset="0"/>
              <a:buChar char="•"/>
              <a:defRPr/>
            </a:pPr>
            <a:r>
              <a:rPr lang="en-US" sz="3200" dirty="0">
                <a:solidFill>
                  <a:schemeClr val="tx1">
                    <a:lumMod val="95000"/>
                    <a:lumOff val="5000"/>
                  </a:schemeClr>
                </a:solidFill>
              </a:rPr>
              <a:t>Treatment Technique</a:t>
            </a:r>
          </a:p>
          <a:p>
            <a:pPr lvl="1" eaLnBrk="1" fontAlgn="auto" hangingPunct="1">
              <a:spcAft>
                <a:spcPts val="0"/>
              </a:spcAft>
              <a:buFont typeface="Arial" pitchFamily="34" charset="0"/>
              <a:buChar char="–"/>
              <a:defRPr/>
            </a:pPr>
            <a:r>
              <a:rPr lang="en-US" sz="2800" dirty="0">
                <a:solidFill>
                  <a:schemeClr val="tx1">
                    <a:lumMod val="95000"/>
                    <a:lumOff val="5000"/>
                  </a:schemeClr>
                </a:solidFill>
              </a:rPr>
              <a:t>Only for surface water </a:t>
            </a:r>
          </a:p>
          <a:p>
            <a:pPr marL="457200" lvl="1" indent="0" eaLnBrk="1" fontAlgn="auto" hangingPunct="1">
              <a:spcAft>
                <a:spcPts val="0"/>
              </a:spcAft>
              <a:buFont typeface="Arial" pitchFamily="34" charset="0"/>
              <a:buNone/>
              <a:defRPr/>
            </a:pPr>
            <a:r>
              <a:rPr lang="en-US" sz="2800" dirty="0">
                <a:solidFill>
                  <a:schemeClr val="tx1">
                    <a:lumMod val="95000"/>
                    <a:lumOff val="5000"/>
                  </a:schemeClr>
                </a:solidFill>
              </a:rPr>
              <a:t>    treatment systems</a:t>
            </a:r>
          </a:p>
          <a:p>
            <a:pPr eaLnBrk="1" fontAlgn="auto" hangingPunct="1">
              <a:spcAft>
                <a:spcPts val="0"/>
              </a:spcAft>
              <a:buFont typeface="Arial" pitchFamily="34" charset="0"/>
              <a:buChar char="•"/>
              <a:defRPr/>
            </a:pPr>
            <a:r>
              <a:rPr lang="en-US" sz="3200" dirty="0">
                <a:solidFill>
                  <a:schemeClr val="tx1">
                    <a:lumMod val="95000"/>
                    <a:lumOff val="5000"/>
                  </a:schemeClr>
                </a:solidFill>
              </a:rPr>
              <a:t>Action Levels</a:t>
            </a:r>
          </a:p>
          <a:p>
            <a:pPr lvl="1" eaLnBrk="1" fontAlgn="auto" hangingPunct="1">
              <a:spcAft>
                <a:spcPts val="0"/>
              </a:spcAft>
              <a:buFont typeface="Arial" pitchFamily="34" charset="0"/>
              <a:buChar char="–"/>
              <a:defRPr/>
            </a:pPr>
            <a:r>
              <a:rPr lang="en-US" sz="2800" dirty="0">
                <a:solidFill>
                  <a:schemeClr val="tx1">
                    <a:lumMod val="95000"/>
                    <a:lumOff val="5000"/>
                  </a:schemeClr>
                </a:solidFill>
              </a:rPr>
              <a:t>Only for lead/copper</a:t>
            </a:r>
          </a:p>
        </p:txBody>
      </p:sp>
      <p:pic>
        <p:nvPicPr>
          <p:cNvPr id="36868"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l="13194"/>
          <a:stretch>
            <a:fillRect/>
          </a:stretch>
        </p:blipFill>
        <p:spPr>
          <a:xfrm>
            <a:off x="5410200" y="3646488"/>
            <a:ext cx="3543300" cy="30591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a:t>WATER QUALITY – </a:t>
            </a:r>
            <a:br>
              <a:rPr lang="en-US" dirty="0"/>
            </a:br>
            <a:r>
              <a:rPr lang="en-US" dirty="0"/>
              <a:t>VARIANCES &amp; EXEMPTIONS</a:t>
            </a:r>
          </a:p>
        </p:txBody>
      </p:sp>
      <p:sp>
        <p:nvSpPr>
          <p:cNvPr id="37891" name="Content Placeholder 2"/>
          <p:cNvSpPr>
            <a:spLocks noGrp="1"/>
          </p:cNvSpPr>
          <p:nvPr>
            <p:ph sz="half" idx="1"/>
          </p:nvPr>
        </p:nvSpPr>
        <p:spPr>
          <a:xfrm>
            <a:off x="457200" y="1600200"/>
            <a:ext cx="8382000" cy="4953000"/>
          </a:xfrm>
        </p:spPr>
        <p:txBody>
          <a:bodyPr/>
          <a:lstStyle/>
          <a:p>
            <a:pPr eaLnBrk="1" hangingPunct="1"/>
            <a:r>
              <a:rPr lang="en-US" altLang="en-US" dirty="0">
                <a:solidFill>
                  <a:schemeClr val="tx1">
                    <a:lumMod val="95000"/>
                    <a:lumOff val="5000"/>
                  </a:schemeClr>
                </a:solidFill>
              </a:rPr>
              <a:t>Variances &amp; exemptions are not available for total coliform and surface water treatment.</a:t>
            </a:r>
          </a:p>
          <a:p>
            <a:pPr eaLnBrk="1" hangingPunct="1"/>
            <a:r>
              <a:rPr lang="en-US" altLang="en-US" dirty="0">
                <a:solidFill>
                  <a:schemeClr val="tx1">
                    <a:lumMod val="95000"/>
                    <a:lumOff val="5000"/>
                  </a:schemeClr>
                </a:solidFill>
              </a:rPr>
              <a:t>A variance or exemption must not result in an unreasonable risk to human health.</a:t>
            </a:r>
          </a:p>
          <a:p>
            <a:pPr eaLnBrk="1" hangingPunct="1"/>
            <a:r>
              <a:rPr lang="en-US" altLang="en-US" dirty="0">
                <a:solidFill>
                  <a:schemeClr val="tx1">
                    <a:lumMod val="95000"/>
                    <a:lumOff val="5000"/>
                  </a:schemeClr>
                </a:solidFill>
              </a:rPr>
              <a:t>Variances are based on raw water quality.</a:t>
            </a:r>
          </a:p>
          <a:p>
            <a:pPr eaLnBrk="1" hangingPunct="1"/>
            <a:r>
              <a:rPr lang="en-US" altLang="en-US" dirty="0">
                <a:solidFill>
                  <a:schemeClr val="tx1">
                    <a:lumMod val="95000"/>
                    <a:lumOff val="5000"/>
                  </a:schemeClr>
                </a:solidFill>
              </a:rPr>
              <a:t>Exemptions are based on availability		        of feasible treatment.</a:t>
            </a:r>
          </a:p>
          <a:p>
            <a:pPr eaLnBrk="1" hangingPunct="1"/>
            <a:r>
              <a:rPr lang="en-US" altLang="en-US" dirty="0">
                <a:solidFill>
                  <a:schemeClr val="tx1">
                    <a:lumMod val="95000"/>
                    <a:lumOff val="5000"/>
                  </a:schemeClr>
                </a:solidFill>
              </a:rPr>
              <a:t>Additional time is given to meet 			     the MCL or BAT (best available 	            technology).</a:t>
            </a:r>
          </a:p>
        </p:txBody>
      </p:sp>
      <p:pic>
        <p:nvPicPr>
          <p:cNvPr id="37892"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908675" y="4419600"/>
            <a:ext cx="3235325" cy="2362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pPr eaLnBrk="1" hangingPunct="1"/>
            <a:r>
              <a:rPr lang="en-US" altLang="en-US" sz="4000"/>
              <a:t>WATER QUALITY - MONITORING</a:t>
            </a:r>
          </a:p>
        </p:txBody>
      </p:sp>
      <p:sp>
        <p:nvSpPr>
          <p:cNvPr id="38915" name="Content Placeholder 2"/>
          <p:cNvSpPr>
            <a:spLocks noGrp="1"/>
          </p:cNvSpPr>
          <p:nvPr>
            <p:ph sz="half" idx="1"/>
          </p:nvPr>
        </p:nvSpPr>
        <p:spPr>
          <a:xfrm>
            <a:off x="152400" y="1600200"/>
            <a:ext cx="4038600" cy="4525963"/>
          </a:xfrm>
        </p:spPr>
        <p:txBody>
          <a:bodyPr/>
          <a:lstStyle/>
          <a:p>
            <a:pPr eaLnBrk="1" hangingPunct="1"/>
            <a:r>
              <a:rPr lang="en-US" altLang="en-US" sz="3200" b="1"/>
              <a:t>Distribution</a:t>
            </a:r>
          </a:p>
          <a:p>
            <a:pPr lvl="1" eaLnBrk="1" hangingPunct="1"/>
            <a:r>
              <a:rPr lang="en-US" altLang="en-US" sz="2800"/>
              <a:t>Coliform bacteria</a:t>
            </a:r>
          </a:p>
          <a:p>
            <a:pPr lvl="1" eaLnBrk="1" hangingPunct="1"/>
            <a:r>
              <a:rPr lang="en-US" altLang="en-US" sz="2800"/>
              <a:t>Lead &amp; Copper</a:t>
            </a:r>
          </a:p>
          <a:p>
            <a:pPr lvl="1" eaLnBrk="1" hangingPunct="1"/>
            <a:r>
              <a:rPr lang="en-US" altLang="en-US" sz="2800"/>
              <a:t>Asbestos</a:t>
            </a:r>
          </a:p>
          <a:p>
            <a:pPr lvl="1" eaLnBrk="1" hangingPunct="1"/>
            <a:r>
              <a:rPr lang="en-US" altLang="en-US" sz="2800"/>
              <a:t>Disinfection Byproducts</a:t>
            </a:r>
          </a:p>
        </p:txBody>
      </p:sp>
      <p:sp>
        <p:nvSpPr>
          <p:cNvPr id="38916" name="Content Placeholder 2"/>
          <p:cNvSpPr txBox="1">
            <a:spLocks/>
          </p:cNvSpPr>
          <p:nvPr/>
        </p:nvSpPr>
        <p:spPr bwMode="auto">
          <a:xfrm>
            <a:off x="3581400" y="1566863"/>
            <a:ext cx="3505200" cy="466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r>
              <a:rPr lang="en-US" altLang="en-US" b="1"/>
              <a:t>Source</a:t>
            </a:r>
          </a:p>
          <a:p>
            <a:pPr lvl="1" eaLnBrk="1" hangingPunct="1"/>
            <a:r>
              <a:rPr lang="en-US" altLang="en-US"/>
              <a:t>Asbestos </a:t>
            </a:r>
          </a:p>
          <a:p>
            <a:pPr lvl="1" eaLnBrk="1" hangingPunct="1"/>
            <a:r>
              <a:rPr lang="en-US" altLang="en-US"/>
              <a:t>Inorganics &amp; Metals</a:t>
            </a:r>
          </a:p>
          <a:p>
            <a:pPr lvl="1" eaLnBrk="1" hangingPunct="1"/>
            <a:r>
              <a:rPr lang="en-US" altLang="en-US"/>
              <a:t>Nitrate, Nitrite</a:t>
            </a:r>
          </a:p>
          <a:p>
            <a:pPr lvl="1" eaLnBrk="1" hangingPunct="1"/>
            <a:r>
              <a:rPr lang="en-US" altLang="en-US"/>
              <a:t>Sulfate</a:t>
            </a:r>
          </a:p>
          <a:p>
            <a:pPr lvl="1" eaLnBrk="1" hangingPunct="1"/>
            <a:r>
              <a:rPr lang="en-US" altLang="en-US"/>
              <a:t>VOCs</a:t>
            </a:r>
          </a:p>
          <a:p>
            <a:pPr lvl="1" eaLnBrk="1" hangingPunct="1"/>
            <a:r>
              <a:rPr lang="en-US" altLang="en-US"/>
              <a:t>Pesticides</a:t>
            </a:r>
          </a:p>
          <a:p>
            <a:pPr lvl="1" eaLnBrk="1" hangingPunct="1"/>
            <a:r>
              <a:rPr lang="en-US" altLang="en-US"/>
              <a:t>Radionuclides</a:t>
            </a:r>
          </a:p>
        </p:txBody>
      </p:sp>
      <p:pic>
        <p:nvPicPr>
          <p:cNvPr id="38917"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751638" y="1371600"/>
            <a:ext cx="2041525" cy="30416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1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8150" y="4424363"/>
            <a:ext cx="2084388" cy="168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900" y="152400"/>
            <a:ext cx="8699500" cy="1143000"/>
          </a:xfrm>
        </p:spPr>
        <p:txBody>
          <a:bodyPr rtlCol="0">
            <a:normAutofit fontScale="90000"/>
          </a:bodyPr>
          <a:lstStyle/>
          <a:p>
            <a:pPr eaLnBrk="1" fontAlgn="auto" hangingPunct="1">
              <a:spcAft>
                <a:spcPts val="0"/>
              </a:spcAft>
              <a:defRPr/>
            </a:pPr>
            <a:r>
              <a:rPr lang="en-US" dirty="0"/>
              <a:t>WATER QUALITY – COLIFORM BACTERIA</a:t>
            </a:r>
          </a:p>
        </p:txBody>
      </p:sp>
      <p:sp>
        <p:nvSpPr>
          <p:cNvPr id="39939" name="TextBox 3"/>
          <p:cNvSpPr txBox="1">
            <a:spLocks noChangeArrowheads="1"/>
          </p:cNvSpPr>
          <p:nvPr/>
        </p:nvSpPr>
        <p:spPr bwMode="auto">
          <a:xfrm>
            <a:off x="228600" y="1219200"/>
            <a:ext cx="868680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pPr>
            <a:r>
              <a:rPr lang="en-US" altLang="en-US" dirty="0">
                <a:solidFill>
                  <a:schemeClr val="tx1">
                    <a:lumMod val="95000"/>
                    <a:lumOff val="5000"/>
                  </a:schemeClr>
                </a:solidFill>
              </a:rPr>
              <a:t>Coliform bacteria is an indicator bacteria</a:t>
            </a:r>
          </a:p>
          <a:p>
            <a:pPr eaLnBrk="1" hangingPunct="1">
              <a:spcBef>
                <a:spcPct val="0"/>
              </a:spcBef>
            </a:pPr>
            <a:r>
              <a:rPr lang="en-US" altLang="en-US" dirty="0">
                <a:solidFill>
                  <a:schemeClr val="tx1">
                    <a:lumMod val="95000"/>
                    <a:lumOff val="5000"/>
                  </a:schemeClr>
                </a:solidFill>
              </a:rPr>
              <a:t>Coliform is a family of bacteria. Some cause illness; others do not.</a:t>
            </a:r>
          </a:p>
          <a:p>
            <a:pPr eaLnBrk="1" hangingPunct="1">
              <a:spcBef>
                <a:spcPct val="0"/>
              </a:spcBef>
            </a:pPr>
            <a:r>
              <a:rPr lang="en-US" altLang="en-US" dirty="0">
                <a:solidFill>
                  <a:schemeClr val="tx1">
                    <a:lumMod val="95000"/>
                    <a:lumOff val="5000"/>
                  </a:schemeClr>
                </a:solidFill>
              </a:rPr>
              <a:t>All samples are tested for </a:t>
            </a:r>
            <a:r>
              <a:rPr lang="en-US" altLang="en-US" i="1" dirty="0">
                <a:solidFill>
                  <a:schemeClr val="tx1">
                    <a:lumMod val="95000"/>
                    <a:lumOff val="5000"/>
                  </a:schemeClr>
                </a:solidFill>
              </a:rPr>
              <a:t>Escherichia coli (E. coli)</a:t>
            </a:r>
            <a:endParaRPr lang="en-US" altLang="en-US" dirty="0">
              <a:solidFill>
                <a:schemeClr val="tx1">
                  <a:lumMod val="95000"/>
                  <a:lumOff val="5000"/>
                </a:schemeClr>
              </a:solidFill>
            </a:endParaRPr>
          </a:p>
          <a:p>
            <a:pPr eaLnBrk="1" hangingPunct="1">
              <a:spcBef>
                <a:spcPct val="0"/>
              </a:spcBef>
            </a:pPr>
            <a:r>
              <a:rPr lang="en-US" altLang="en-US" dirty="0">
                <a:solidFill>
                  <a:schemeClr val="tx1">
                    <a:lumMod val="95000"/>
                    <a:lumOff val="5000"/>
                  </a:schemeClr>
                </a:solidFill>
              </a:rPr>
              <a:t>All PWS must sample monthly.</a:t>
            </a:r>
          </a:p>
          <a:p>
            <a:pPr eaLnBrk="1" hangingPunct="1">
              <a:spcBef>
                <a:spcPct val="0"/>
              </a:spcBef>
            </a:pPr>
            <a:r>
              <a:rPr lang="en-US" altLang="en-US" dirty="0">
                <a:solidFill>
                  <a:schemeClr val="tx1">
                    <a:lumMod val="95000"/>
                    <a:lumOff val="5000"/>
                  </a:schemeClr>
                </a:solidFill>
              </a:rPr>
              <a:t>The number of samples required depends on the system population.</a:t>
            </a:r>
          </a:p>
          <a:p>
            <a:pPr eaLnBrk="1" hangingPunct="1">
              <a:spcBef>
                <a:spcPct val="0"/>
              </a:spcBef>
            </a:pPr>
            <a:r>
              <a:rPr lang="en-US" altLang="en-US" dirty="0">
                <a:solidFill>
                  <a:schemeClr val="tx1">
                    <a:lumMod val="95000"/>
                    <a:lumOff val="5000"/>
                  </a:schemeClr>
                </a:solidFill>
              </a:rPr>
              <a:t>PWS keeps records of 			         coliform results for 5 years.</a:t>
            </a:r>
          </a:p>
        </p:txBody>
      </p:sp>
      <p:pic>
        <p:nvPicPr>
          <p:cNvPr id="39940"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178425" y="4495800"/>
            <a:ext cx="3813175" cy="21336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sz="4000" dirty="0"/>
              <a:t>WATER QUALITY – COLIFORM BACTERIA</a:t>
            </a:r>
          </a:p>
        </p:txBody>
      </p:sp>
      <p:graphicFrame>
        <p:nvGraphicFramePr>
          <p:cNvPr id="4" name="Group 22"/>
          <p:cNvGraphicFramePr>
            <a:graphicFrameLocks/>
          </p:cNvGraphicFramePr>
          <p:nvPr>
            <p:extLst>
              <p:ext uri="{D42A27DB-BD31-4B8C-83A1-F6EECF244321}">
                <p14:modId xmlns:p14="http://schemas.microsoft.com/office/powerpoint/2010/main" val="444273858"/>
              </p:ext>
            </p:extLst>
          </p:nvPr>
        </p:nvGraphicFramePr>
        <p:xfrm>
          <a:off x="457200" y="1519238"/>
          <a:ext cx="8229600" cy="5170487"/>
        </p:xfrm>
        <a:graphic>
          <a:graphicData uri="http://schemas.openxmlformats.org/drawingml/2006/table">
            <a:tbl>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1066826">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0" i="0" u="none" strike="noStrike" cap="none" normalizeH="0" baseline="0" dirty="0">
                          <a:ln>
                            <a:noFill/>
                          </a:ln>
                          <a:solidFill>
                            <a:schemeClr val="tx1">
                              <a:lumMod val="95000"/>
                              <a:lumOff val="5000"/>
                            </a:schemeClr>
                          </a:solidFill>
                          <a:effectLst/>
                          <a:latin typeface="+mn-lt"/>
                        </a:rPr>
                        <a:t>Community</a:t>
                      </a: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dirty="0">
                          <a:ln>
                            <a:noFill/>
                          </a:ln>
                          <a:solidFill>
                            <a:schemeClr val="tx1">
                              <a:lumMod val="95000"/>
                              <a:lumOff val="5000"/>
                            </a:schemeClr>
                          </a:solidFill>
                          <a:effectLst/>
                          <a:latin typeface="+mn-lt"/>
                        </a:rPr>
                        <a:t>Sample every month</a:t>
                      </a:r>
                    </a:p>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dirty="0">
                          <a:ln>
                            <a:noFill/>
                          </a:ln>
                          <a:solidFill>
                            <a:schemeClr val="tx1">
                              <a:lumMod val="95000"/>
                              <a:lumOff val="5000"/>
                            </a:schemeClr>
                          </a:solidFill>
                          <a:effectLst/>
                          <a:latin typeface="+mn-lt"/>
                        </a:rPr>
                        <a:t>The # of samples depends on population </a:t>
                      </a:r>
                    </a:p>
                  </a:txBody>
                  <a:tcPr marT="45721" marB="45721"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061708">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0" i="0" u="none" strike="noStrike" cap="none" normalizeH="0" baseline="0" dirty="0" err="1">
                          <a:ln>
                            <a:noFill/>
                          </a:ln>
                          <a:solidFill>
                            <a:schemeClr val="tx1">
                              <a:lumMod val="95000"/>
                              <a:lumOff val="5000"/>
                            </a:schemeClr>
                          </a:solidFill>
                          <a:effectLst/>
                          <a:latin typeface="+mn-lt"/>
                        </a:rPr>
                        <a:t>Nontransient</a:t>
                      </a:r>
                      <a:r>
                        <a:rPr kumimoji="0" lang="en-US" sz="2800" b="0" i="0" u="none" strike="noStrike" cap="none" normalizeH="0" baseline="0" dirty="0">
                          <a:ln>
                            <a:noFill/>
                          </a:ln>
                          <a:solidFill>
                            <a:schemeClr val="tx1">
                              <a:lumMod val="95000"/>
                              <a:lumOff val="5000"/>
                            </a:schemeClr>
                          </a:solidFill>
                          <a:effectLst/>
                          <a:latin typeface="+mn-lt"/>
                        </a:rPr>
                        <a:t> </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0" i="0" u="none" strike="noStrike" cap="none" normalizeH="0" baseline="0" dirty="0" err="1">
                          <a:ln>
                            <a:noFill/>
                          </a:ln>
                          <a:solidFill>
                            <a:schemeClr val="tx1">
                              <a:lumMod val="95000"/>
                              <a:lumOff val="5000"/>
                            </a:schemeClr>
                          </a:solidFill>
                          <a:effectLst/>
                          <a:latin typeface="+mn-lt"/>
                        </a:rPr>
                        <a:t>Noncommunity</a:t>
                      </a:r>
                      <a:r>
                        <a:rPr kumimoji="0" lang="en-US" sz="2800" b="0" i="0" u="none" strike="noStrike" cap="none" normalizeH="0" baseline="0" dirty="0">
                          <a:ln>
                            <a:noFill/>
                          </a:ln>
                          <a:solidFill>
                            <a:schemeClr val="tx1">
                              <a:lumMod val="95000"/>
                              <a:lumOff val="5000"/>
                            </a:schemeClr>
                          </a:solidFill>
                          <a:effectLst/>
                          <a:latin typeface="+mn-lt"/>
                        </a:rPr>
                        <a:t> (NTNC)</a:t>
                      </a: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just"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2000" b="0" i="0" u="none" strike="noStrike" cap="none" normalizeH="0" baseline="0" dirty="0">
                        <a:ln>
                          <a:noFill/>
                        </a:ln>
                        <a:solidFill>
                          <a:schemeClr val="tx1"/>
                        </a:solidFill>
                        <a:effectLst/>
                        <a:latin typeface="+mn-lt"/>
                      </a:endParaRP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041953">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0" i="0" u="none" strike="noStrike" cap="none" normalizeH="0" baseline="0" dirty="0" err="1">
                          <a:ln>
                            <a:noFill/>
                          </a:ln>
                          <a:solidFill>
                            <a:schemeClr val="tx1">
                              <a:lumMod val="95000"/>
                              <a:lumOff val="5000"/>
                            </a:schemeClr>
                          </a:solidFill>
                          <a:effectLst/>
                          <a:latin typeface="+mn-lt"/>
                        </a:rPr>
                        <a:t>Noncommunity</a:t>
                      </a:r>
                      <a:r>
                        <a:rPr kumimoji="0" lang="en-US" sz="2800" b="0" i="0" u="none" strike="noStrike" cap="none" normalizeH="0" baseline="0" dirty="0">
                          <a:ln>
                            <a:noFill/>
                          </a:ln>
                          <a:solidFill>
                            <a:schemeClr val="tx1">
                              <a:lumMod val="95000"/>
                              <a:lumOff val="5000"/>
                            </a:schemeClr>
                          </a:solidFill>
                          <a:effectLst/>
                          <a:latin typeface="+mn-lt"/>
                        </a:rPr>
                        <a:t> (NC)</a:t>
                      </a: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2000" b="0" i="0" u="none" strike="noStrike" cap="none" normalizeH="0" baseline="0" dirty="0">
                        <a:ln>
                          <a:noFill/>
                        </a:ln>
                        <a:solidFill>
                          <a:schemeClr val="tx1"/>
                        </a:solidFill>
                        <a:effectLst/>
                        <a:latin typeface="+mn-lt"/>
                      </a:endParaRP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sz="4000" dirty="0"/>
              <a:t>WATER QUALITY – COLIFORM BACTERIA</a:t>
            </a:r>
          </a:p>
        </p:txBody>
      </p:sp>
      <p:sp>
        <p:nvSpPr>
          <p:cNvPr id="3" name="Content Placeholder 2"/>
          <p:cNvSpPr>
            <a:spLocks noGrp="1"/>
          </p:cNvSpPr>
          <p:nvPr>
            <p:ph sz="half" idx="1"/>
          </p:nvPr>
        </p:nvSpPr>
        <p:spPr>
          <a:xfrm>
            <a:off x="76200" y="1219200"/>
            <a:ext cx="8382000" cy="4525963"/>
          </a:xfrm>
        </p:spPr>
        <p:txBody>
          <a:bodyPr rtlCol="0">
            <a:normAutofit fontScale="92500"/>
          </a:bodyPr>
          <a:lstStyle/>
          <a:p>
            <a:pPr eaLnBrk="1" fontAlgn="auto" hangingPunct="1">
              <a:spcAft>
                <a:spcPts val="0"/>
              </a:spcAft>
              <a:buFont typeface="Arial" pitchFamily="34" charset="0"/>
              <a:buChar char="•"/>
              <a:defRPr/>
            </a:pPr>
            <a:r>
              <a:rPr lang="en-US" b="1" dirty="0">
                <a:solidFill>
                  <a:schemeClr val="tx1">
                    <a:lumMod val="95000"/>
                    <a:lumOff val="5000"/>
                  </a:schemeClr>
                </a:solidFill>
              </a:rPr>
              <a:t>Sampling Site Plan</a:t>
            </a:r>
          </a:p>
          <a:p>
            <a:pPr lvl="1" eaLnBrk="1" fontAlgn="auto" hangingPunct="1">
              <a:spcAft>
                <a:spcPts val="0"/>
              </a:spcAft>
              <a:buFont typeface="Arial" pitchFamily="34" charset="0"/>
              <a:buChar char="–"/>
              <a:defRPr/>
            </a:pPr>
            <a:r>
              <a:rPr lang="en-US" dirty="0">
                <a:solidFill>
                  <a:schemeClr val="tx1">
                    <a:lumMod val="95000"/>
                    <a:lumOff val="5000"/>
                  </a:schemeClr>
                </a:solidFill>
              </a:rPr>
              <a:t>A plan that shows the PWS is rotating its samples throughout representative sites in the system.</a:t>
            </a:r>
          </a:p>
          <a:p>
            <a:pPr lvl="1" eaLnBrk="1" fontAlgn="auto" hangingPunct="1">
              <a:spcAft>
                <a:spcPts val="0"/>
              </a:spcAft>
              <a:buFont typeface="Arial" pitchFamily="34" charset="0"/>
              <a:buChar char="–"/>
              <a:defRPr/>
            </a:pPr>
            <a:r>
              <a:rPr lang="en-US" dirty="0">
                <a:solidFill>
                  <a:schemeClr val="tx1">
                    <a:lumMod val="95000"/>
                    <a:lumOff val="5000"/>
                  </a:schemeClr>
                </a:solidFill>
              </a:rPr>
              <a:t>Must be written, submitted to DDW and is reviewed during the sanitary survey.</a:t>
            </a:r>
          </a:p>
          <a:p>
            <a:pPr lvl="1" eaLnBrk="1" fontAlgn="auto" hangingPunct="1">
              <a:spcAft>
                <a:spcPts val="0"/>
              </a:spcAft>
              <a:buFont typeface="Arial" pitchFamily="34" charset="0"/>
              <a:buChar char="–"/>
              <a:defRPr/>
            </a:pPr>
            <a:r>
              <a:rPr lang="en-US" dirty="0">
                <a:solidFill>
                  <a:schemeClr val="tx1">
                    <a:lumMod val="95000"/>
                    <a:lumOff val="5000"/>
                  </a:schemeClr>
                </a:solidFill>
              </a:rPr>
              <a:t>A PWS must have at least 5 sites in the plan or twice the # of samples required.</a:t>
            </a:r>
          </a:p>
          <a:p>
            <a:pPr lvl="1" eaLnBrk="1" fontAlgn="auto" hangingPunct="1">
              <a:spcAft>
                <a:spcPts val="0"/>
              </a:spcAft>
              <a:buFont typeface="Arial" pitchFamily="34" charset="0"/>
              <a:buChar char="–"/>
              <a:defRPr/>
            </a:pPr>
            <a:r>
              <a:rPr lang="en-US" dirty="0">
                <a:solidFill>
                  <a:schemeClr val="tx1">
                    <a:lumMod val="95000"/>
                    <a:lumOff val="5000"/>
                  </a:schemeClr>
                </a:solidFill>
              </a:rPr>
              <a:t>PWS that collects &gt;5 samples			                      per month should not 					    collect  them on the same day				      day.</a:t>
            </a:r>
          </a:p>
          <a:p>
            <a:pPr lvl="1" eaLnBrk="1" fontAlgn="auto" hangingPunct="1">
              <a:spcAft>
                <a:spcPts val="0"/>
              </a:spcAft>
              <a:buFont typeface="Arial" pitchFamily="34" charset="0"/>
              <a:buChar char="–"/>
              <a:defRPr/>
            </a:pPr>
            <a:r>
              <a:rPr lang="en-US" dirty="0">
                <a:solidFill>
                  <a:schemeClr val="tx1">
                    <a:lumMod val="95000"/>
                    <a:lumOff val="5000"/>
                  </a:schemeClr>
                </a:solidFill>
              </a:rPr>
              <a:t>The PWS is responsible for 				         for taking coliform samples.</a:t>
            </a:r>
          </a:p>
        </p:txBody>
      </p:sp>
      <p:pic>
        <p:nvPicPr>
          <p:cNvPr id="41988"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343400" y="3581400"/>
            <a:ext cx="4724400" cy="29718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458200" cy="1143000"/>
          </a:xfrm>
        </p:spPr>
        <p:txBody>
          <a:bodyPr rtlCol="0">
            <a:normAutofit fontScale="90000"/>
          </a:bodyPr>
          <a:lstStyle/>
          <a:p>
            <a:pPr eaLnBrk="1" fontAlgn="auto" hangingPunct="1">
              <a:spcAft>
                <a:spcPts val="0"/>
              </a:spcAft>
              <a:defRPr/>
            </a:pPr>
            <a:r>
              <a:rPr lang="en-US" dirty="0"/>
              <a:t>WATER QUALITY – COLIFORM BACTERIA</a:t>
            </a:r>
          </a:p>
        </p:txBody>
      </p:sp>
      <p:sp>
        <p:nvSpPr>
          <p:cNvPr id="3" name="Content Placeholder 2"/>
          <p:cNvSpPr>
            <a:spLocks noGrp="1"/>
          </p:cNvSpPr>
          <p:nvPr>
            <p:ph sz="half" idx="1"/>
          </p:nvPr>
        </p:nvSpPr>
        <p:spPr>
          <a:xfrm>
            <a:off x="457200" y="1600200"/>
            <a:ext cx="8153400" cy="4876800"/>
          </a:xfrm>
        </p:spPr>
        <p:txBody>
          <a:bodyPr rtlCol="0">
            <a:normAutofit fontScale="92500" lnSpcReduction="10000"/>
          </a:bodyPr>
          <a:lstStyle/>
          <a:p>
            <a:pPr marL="514350" indent="-514350" eaLnBrk="1" fontAlgn="auto" hangingPunct="1">
              <a:spcAft>
                <a:spcPts val="0"/>
              </a:spcAft>
              <a:buFont typeface="+mj-lt"/>
              <a:buAutoNum type="arabicPeriod"/>
              <a:defRPr/>
            </a:pPr>
            <a:r>
              <a:rPr lang="en-US" sz="3000" dirty="0"/>
              <a:t>You take the routine sample and send it to the lab.</a:t>
            </a:r>
          </a:p>
          <a:p>
            <a:pPr marL="514350" indent="-514350" eaLnBrk="1" fontAlgn="auto" hangingPunct="1">
              <a:spcAft>
                <a:spcPts val="0"/>
              </a:spcAft>
              <a:buFont typeface="+mj-lt"/>
              <a:buAutoNum type="arabicPeriod"/>
              <a:defRPr/>
            </a:pPr>
            <a:r>
              <a:rPr lang="en-US" sz="3000" dirty="0"/>
              <a:t>The lab will mark the results:</a:t>
            </a:r>
          </a:p>
          <a:p>
            <a:pPr marL="914400" lvl="1" indent="-514350" eaLnBrk="1" fontAlgn="auto" hangingPunct="1">
              <a:spcAft>
                <a:spcPts val="0"/>
              </a:spcAft>
              <a:buFont typeface="Arial" pitchFamily="34" charset="0"/>
              <a:buChar char="–"/>
              <a:defRPr/>
            </a:pPr>
            <a:r>
              <a:rPr lang="en-US" sz="2800" dirty="0"/>
              <a:t>Satisfactory (TC -)</a:t>
            </a:r>
          </a:p>
          <a:p>
            <a:pPr marL="914400" lvl="1" indent="-514350" eaLnBrk="1" fontAlgn="auto" hangingPunct="1">
              <a:spcAft>
                <a:spcPts val="0"/>
              </a:spcAft>
              <a:buFont typeface="Arial" pitchFamily="34" charset="0"/>
              <a:buChar char="–"/>
              <a:defRPr/>
            </a:pPr>
            <a:r>
              <a:rPr lang="en-US" sz="2800" dirty="0"/>
              <a:t>Unsatisfactory (TC + EC -, or TC + EC +)</a:t>
            </a:r>
          </a:p>
          <a:p>
            <a:pPr marL="914400" lvl="1" indent="-514350" eaLnBrk="1" fontAlgn="auto" hangingPunct="1">
              <a:spcAft>
                <a:spcPts val="0"/>
              </a:spcAft>
              <a:buFont typeface="Arial" pitchFamily="34" charset="0"/>
              <a:buChar char="–"/>
              <a:defRPr/>
            </a:pPr>
            <a:r>
              <a:rPr lang="en-US" sz="2800" dirty="0"/>
              <a:t>Indeterminate (interfering bacteria, </a:t>
            </a:r>
            <a:r>
              <a:rPr lang="en-US" sz="2800" dirty="0">
                <a:solidFill>
                  <a:schemeClr val="tx1">
                    <a:lumMod val="95000"/>
                    <a:lumOff val="5000"/>
                  </a:schemeClr>
                </a:solidFill>
              </a:rPr>
              <a:t>PWS must take another routine sample within 24 hours.)</a:t>
            </a:r>
          </a:p>
          <a:p>
            <a:pPr marL="514350" indent="-514350" eaLnBrk="1" fontAlgn="auto" hangingPunct="1">
              <a:spcAft>
                <a:spcPts val="0"/>
              </a:spcAft>
              <a:buFont typeface="Arial" pitchFamily="34" charset="0"/>
              <a:buAutoNum type="arabicPeriod" startAt="3"/>
              <a:defRPr/>
            </a:pPr>
            <a:r>
              <a:rPr lang="en-US" sz="3000" dirty="0"/>
              <a:t>If the results are satisfactory, then		 	       no further action is required.</a:t>
            </a:r>
          </a:p>
          <a:p>
            <a:pPr marL="514350" indent="-514350" eaLnBrk="1" fontAlgn="auto" hangingPunct="1">
              <a:spcAft>
                <a:spcPts val="0"/>
              </a:spcAft>
              <a:buFont typeface="Arial" pitchFamily="34" charset="0"/>
              <a:buAutoNum type="arabicPeriod" startAt="3"/>
              <a:defRPr/>
            </a:pPr>
            <a:r>
              <a:rPr lang="en-US" sz="3000" dirty="0"/>
              <a:t>If the results are unsatisfactory, you 	           must take repeat, triggered and 		      possibly investigative samples.</a:t>
            </a:r>
          </a:p>
          <a:p>
            <a:pPr marL="514350" indent="-514350" eaLnBrk="1" fontAlgn="auto" hangingPunct="1">
              <a:spcAft>
                <a:spcPts val="0"/>
              </a:spcAft>
              <a:buFont typeface="Arial" pitchFamily="34" charset="0"/>
              <a:buChar char="•"/>
              <a:defRPr/>
            </a:pPr>
            <a:endParaRPr lang="en-US" dirty="0"/>
          </a:p>
        </p:txBody>
      </p:sp>
      <p:pic>
        <p:nvPicPr>
          <p:cNvPr id="43012"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629400" y="4267200"/>
            <a:ext cx="1957388" cy="24384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rtlCol="0">
            <a:normAutofit fontScale="90000"/>
          </a:bodyPr>
          <a:lstStyle/>
          <a:p>
            <a:pPr eaLnBrk="1" fontAlgn="auto" hangingPunct="1">
              <a:spcAft>
                <a:spcPts val="0"/>
              </a:spcAft>
              <a:defRPr/>
            </a:pPr>
            <a:r>
              <a:rPr lang="en-US" sz="4000" dirty="0"/>
              <a:t>WATER QUALITY – COLIFORM BACTERIA</a:t>
            </a:r>
          </a:p>
        </p:txBody>
      </p:sp>
      <p:sp>
        <p:nvSpPr>
          <p:cNvPr id="44035" name="Content Placeholder 2"/>
          <p:cNvSpPr>
            <a:spLocks noGrp="1"/>
          </p:cNvSpPr>
          <p:nvPr>
            <p:ph idx="1"/>
          </p:nvPr>
        </p:nvSpPr>
        <p:spPr>
          <a:xfrm>
            <a:off x="457200" y="685800"/>
            <a:ext cx="8229600" cy="4525963"/>
          </a:xfrm>
        </p:spPr>
        <p:txBody>
          <a:bodyPr/>
          <a:lstStyle/>
          <a:p>
            <a:pPr marL="0" indent="0" algn="ctr" eaLnBrk="1" hangingPunct="1">
              <a:buFont typeface="Arial" charset="0"/>
              <a:buNone/>
            </a:pPr>
            <a:r>
              <a:rPr lang="en-US" altLang="en-US" sz="2800" u="sng" dirty="0">
                <a:solidFill>
                  <a:schemeClr val="tx1">
                    <a:lumMod val="95000"/>
                    <a:lumOff val="5000"/>
                  </a:schemeClr>
                </a:solidFill>
              </a:rPr>
              <a:t>Types of Samples</a:t>
            </a:r>
          </a:p>
        </p:txBody>
      </p:sp>
      <p:sp>
        <p:nvSpPr>
          <p:cNvPr id="44036" name="TextBox 3"/>
          <p:cNvSpPr txBox="1">
            <a:spLocks noChangeArrowheads="1"/>
          </p:cNvSpPr>
          <p:nvPr/>
        </p:nvSpPr>
        <p:spPr bwMode="auto">
          <a:xfrm>
            <a:off x="304800" y="1219200"/>
            <a:ext cx="8763000" cy="489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2400" dirty="0"/>
          </a:p>
          <a:p>
            <a:pPr eaLnBrk="1" hangingPunct="1">
              <a:spcBef>
                <a:spcPct val="0"/>
              </a:spcBef>
              <a:buFontTx/>
              <a:buNone/>
            </a:pPr>
            <a:r>
              <a:rPr lang="en-US" altLang="en-US" sz="2400" b="1" dirty="0"/>
              <a:t>ROUTINE </a:t>
            </a:r>
            <a:r>
              <a:rPr lang="en-US" altLang="en-US" sz="2400" dirty="0"/>
              <a:t>= The routine samples required monthly .</a:t>
            </a:r>
          </a:p>
          <a:p>
            <a:pPr eaLnBrk="1" hangingPunct="1">
              <a:spcBef>
                <a:spcPct val="0"/>
              </a:spcBef>
              <a:buFontTx/>
              <a:buNone/>
            </a:pPr>
            <a:r>
              <a:rPr lang="en-US" altLang="en-US" sz="2400" b="1" dirty="0"/>
              <a:t>REPEAT</a:t>
            </a:r>
            <a:r>
              <a:rPr lang="en-US" altLang="en-US" sz="2400" dirty="0"/>
              <a:t> = Samples taken in the distribution system after an unsatisfactory routine</a:t>
            </a:r>
            <a:r>
              <a:rPr lang="en-US" altLang="en-US" sz="2400" dirty="0">
                <a:solidFill>
                  <a:schemeClr val="tx1">
                    <a:lumMod val="95000"/>
                    <a:lumOff val="5000"/>
                  </a:schemeClr>
                </a:solidFill>
              </a:rPr>
              <a:t>.  They must be pulled from within 5 service connections upstream &amp; downstream and one at the original site.</a:t>
            </a:r>
          </a:p>
          <a:p>
            <a:pPr eaLnBrk="1" hangingPunct="1">
              <a:spcBef>
                <a:spcPct val="0"/>
              </a:spcBef>
              <a:buFontTx/>
              <a:buNone/>
            </a:pPr>
            <a:r>
              <a:rPr lang="en-US" altLang="en-US" sz="2400" b="1" dirty="0"/>
              <a:t>TRIGGERED </a:t>
            </a:r>
            <a:r>
              <a:rPr lang="en-US" altLang="en-US" sz="2400" dirty="0"/>
              <a:t>= For groundwater PWS, these samples are taken at all groundwater sources in use.  If a groundwater PWS purchases water, then the wholesale system must be notified so they can take these samples at their sources.</a:t>
            </a:r>
            <a:r>
              <a:rPr lang="en-US" altLang="en-US" sz="2400" b="1" dirty="0"/>
              <a:t> </a:t>
            </a:r>
          </a:p>
          <a:p>
            <a:pPr eaLnBrk="1" hangingPunct="1">
              <a:spcBef>
                <a:spcPct val="0"/>
              </a:spcBef>
              <a:buFontTx/>
              <a:buNone/>
            </a:pPr>
            <a:r>
              <a:rPr lang="en-US" altLang="en-US" sz="2400" b="1" dirty="0"/>
              <a:t>CONFIRMATION= </a:t>
            </a:r>
            <a:r>
              <a:rPr lang="en-US" altLang="en-US" sz="2400" dirty="0"/>
              <a:t>Taken when Triggered GW source sample is E.coli positive.</a:t>
            </a:r>
          </a:p>
          <a:p>
            <a:pPr eaLnBrk="1" hangingPunct="1">
              <a:spcBef>
                <a:spcPct val="0"/>
              </a:spcBef>
              <a:buFontTx/>
              <a:buNone/>
            </a:pPr>
            <a:r>
              <a:rPr lang="en-US" altLang="en-US" sz="2400" b="1" dirty="0"/>
              <a:t>INVESTIGATIVE= </a:t>
            </a:r>
            <a:r>
              <a:rPr lang="en-US" altLang="en-US" sz="2400" dirty="0"/>
              <a:t>Samples taken to identify a potential problem, but do not count toward samples required by monitoring schedule</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610600" cy="1143000"/>
          </a:xfrm>
        </p:spPr>
        <p:txBody>
          <a:bodyPr rtlCol="0">
            <a:normAutofit fontScale="90000"/>
          </a:bodyPr>
          <a:lstStyle/>
          <a:p>
            <a:pPr eaLnBrk="1" fontAlgn="auto" hangingPunct="1">
              <a:spcAft>
                <a:spcPts val="0"/>
              </a:spcAft>
              <a:defRPr/>
            </a:pPr>
            <a:r>
              <a:rPr lang="en-US" dirty="0"/>
              <a:t>WATER QUALITY – COLIFORM BACTERIA</a:t>
            </a:r>
          </a:p>
        </p:txBody>
      </p:sp>
      <p:sp>
        <p:nvSpPr>
          <p:cNvPr id="45059" name="Content Placeholder 2"/>
          <p:cNvSpPr>
            <a:spLocks noGrp="1"/>
          </p:cNvSpPr>
          <p:nvPr>
            <p:ph idx="1"/>
          </p:nvPr>
        </p:nvSpPr>
        <p:spPr>
          <a:xfrm>
            <a:off x="457200" y="990600"/>
            <a:ext cx="8229600" cy="5562600"/>
          </a:xfrm>
        </p:spPr>
        <p:txBody>
          <a:bodyPr/>
          <a:lstStyle/>
          <a:p>
            <a:pPr eaLnBrk="1" hangingPunct="1"/>
            <a:r>
              <a:rPr lang="en-US" altLang="en-US" sz="3300"/>
              <a:t>If the result is unsatisfactory:</a:t>
            </a:r>
          </a:p>
          <a:p>
            <a:pPr lvl="1" eaLnBrk="1" hangingPunct="1"/>
            <a:r>
              <a:rPr lang="en-US" altLang="en-US" sz="3100"/>
              <a:t>The lab analyzes for E.coli (EC).</a:t>
            </a:r>
          </a:p>
          <a:p>
            <a:pPr lvl="1" eaLnBrk="1" hangingPunct="1"/>
            <a:r>
              <a:rPr lang="en-US" altLang="en-US" sz="3100"/>
              <a:t>PWS takes REPEAT, and groundwater systems take TRIGGERED samples within 24 hours of notification.</a:t>
            </a:r>
          </a:p>
          <a:p>
            <a:pPr eaLnBrk="1" hangingPunct="1"/>
            <a:r>
              <a:rPr lang="en-US" altLang="en-US" sz="3300"/>
              <a:t>How many repeats do I take?</a:t>
            </a:r>
          </a:p>
          <a:p>
            <a:pPr lvl="1" eaLnBrk="1" hangingPunct="1">
              <a:buFont typeface="Arial" charset="0"/>
              <a:buChar char="•"/>
            </a:pPr>
            <a:r>
              <a:rPr lang="en-US" altLang="en-US" sz="2900"/>
              <a:t>All systems take 3 repeat samples</a:t>
            </a:r>
          </a:p>
          <a:p>
            <a:pPr lvl="2" eaLnBrk="1" hangingPunct="1"/>
            <a:r>
              <a:rPr lang="en-US" altLang="en-US" sz="2500"/>
              <a:t>Original sample site </a:t>
            </a:r>
          </a:p>
          <a:p>
            <a:pPr lvl="2" eaLnBrk="1" hangingPunct="1"/>
            <a:r>
              <a:rPr lang="en-US" altLang="en-US" sz="2500"/>
              <a:t>5 Connections upstream</a:t>
            </a:r>
          </a:p>
          <a:p>
            <a:pPr lvl="2" eaLnBrk="1" hangingPunct="1"/>
            <a:r>
              <a:rPr lang="en-US" altLang="en-US" sz="2500"/>
              <a:t>5 Connections downstream</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a:t>NONTRANSIENT NONCOMMUNITY SYSTEMS (NTNC)</a:t>
            </a:r>
          </a:p>
        </p:txBody>
      </p:sp>
      <p:sp>
        <p:nvSpPr>
          <p:cNvPr id="6147" name="Content Placeholder 2"/>
          <p:cNvSpPr>
            <a:spLocks noGrp="1"/>
          </p:cNvSpPr>
          <p:nvPr>
            <p:ph idx="1"/>
          </p:nvPr>
        </p:nvSpPr>
        <p:spPr>
          <a:xfrm>
            <a:off x="457200" y="1600200"/>
            <a:ext cx="5029200" cy="4648200"/>
          </a:xfrm>
        </p:spPr>
        <p:txBody>
          <a:bodyPr/>
          <a:lstStyle/>
          <a:p>
            <a:pPr eaLnBrk="1" hangingPunct="1"/>
            <a:r>
              <a:rPr lang="en-US" altLang="en-US" dirty="0">
                <a:solidFill>
                  <a:schemeClr val="tx1">
                    <a:lumMod val="95000"/>
                    <a:lumOff val="5000"/>
                  </a:schemeClr>
                </a:solidFill>
              </a:rPr>
              <a:t>Serve the same people for at least 6 months out of the year</a:t>
            </a:r>
          </a:p>
          <a:p>
            <a:pPr eaLnBrk="1" hangingPunct="1"/>
            <a:r>
              <a:rPr lang="en-US" altLang="en-US" dirty="0">
                <a:solidFill>
                  <a:schemeClr val="tx1">
                    <a:lumMod val="95000"/>
                    <a:lumOff val="5000"/>
                  </a:schemeClr>
                </a:solidFill>
              </a:rPr>
              <a:t>Industry, rural schools</a:t>
            </a:r>
          </a:p>
          <a:p>
            <a:pPr eaLnBrk="1" hangingPunct="1"/>
            <a:r>
              <a:rPr lang="en-US" altLang="en-US" dirty="0">
                <a:solidFill>
                  <a:schemeClr val="tx1">
                    <a:lumMod val="95000"/>
                    <a:lumOff val="5000"/>
                  </a:schemeClr>
                </a:solidFill>
              </a:rPr>
              <a:t>Sampling is less stringent than COM systems.</a:t>
            </a:r>
          </a:p>
          <a:p>
            <a:pPr eaLnBrk="1" hangingPunct="1"/>
            <a:r>
              <a:rPr lang="en-US" altLang="en-US" dirty="0">
                <a:solidFill>
                  <a:schemeClr val="tx1">
                    <a:lumMod val="95000"/>
                    <a:lumOff val="5000"/>
                  </a:schemeClr>
                </a:solidFill>
              </a:rPr>
              <a:t>Utah has 68 NTNC systems</a:t>
            </a:r>
          </a:p>
        </p:txBody>
      </p:sp>
      <p:pic>
        <p:nvPicPr>
          <p:cNvPr id="61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1600200"/>
            <a:ext cx="3160713"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534400" cy="1143000"/>
          </a:xfrm>
        </p:spPr>
        <p:txBody>
          <a:bodyPr rtlCol="0">
            <a:normAutofit fontScale="90000"/>
          </a:bodyPr>
          <a:lstStyle/>
          <a:p>
            <a:pPr eaLnBrk="1" fontAlgn="auto" hangingPunct="1">
              <a:spcAft>
                <a:spcPts val="0"/>
              </a:spcAft>
              <a:defRPr/>
            </a:pPr>
            <a:r>
              <a:rPr lang="en-US" dirty="0"/>
              <a:t>WATER QUALITY – COLIFORM BACTERIA</a:t>
            </a:r>
          </a:p>
        </p:txBody>
      </p:sp>
      <p:sp>
        <p:nvSpPr>
          <p:cNvPr id="3" name="Content Placeholder 2"/>
          <p:cNvSpPr>
            <a:spLocks noGrp="1"/>
          </p:cNvSpPr>
          <p:nvPr>
            <p:ph idx="1"/>
          </p:nvPr>
        </p:nvSpPr>
        <p:spPr>
          <a:xfrm>
            <a:off x="152400" y="1447800"/>
            <a:ext cx="8763000" cy="5181600"/>
          </a:xfrm>
        </p:spPr>
        <p:txBody>
          <a:bodyPr rtlCol="0">
            <a:normAutofit/>
          </a:bodyPr>
          <a:lstStyle/>
          <a:p>
            <a:pPr marL="0" indent="0" algn="ctr" eaLnBrk="1" fontAlgn="auto" hangingPunct="1">
              <a:spcAft>
                <a:spcPts val="0"/>
              </a:spcAft>
              <a:buFont typeface="Arial" pitchFamily="34" charset="0"/>
              <a:buNone/>
              <a:defRPr/>
            </a:pPr>
            <a:r>
              <a:rPr lang="en-US" u="sng" dirty="0"/>
              <a:t>Violations for the Revised Total Coliform Rule</a:t>
            </a:r>
          </a:p>
          <a:p>
            <a:pPr marL="0" indent="0" algn="ctr" eaLnBrk="1" fontAlgn="auto" hangingPunct="1">
              <a:spcAft>
                <a:spcPts val="0"/>
              </a:spcAft>
              <a:buFont typeface="Arial" pitchFamily="34" charset="0"/>
              <a:buNone/>
              <a:defRPr/>
            </a:pPr>
            <a:endParaRPr lang="en-US" sz="1500" u="sng" dirty="0"/>
          </a:p>
          <a:p>
            <a:pPr eaLnBrk="1" fontAlgn="auto" hangingPunct="1">
              <a:spcAft>
                <a:spcPts val="0"/>
              </a:spcAft>
              <a:buFont typeface="Arial" panose="020B0604020202020204" pitchFamily="34" charset="0"/>
              <a:buChar char="•"/>
              <a:defRPr/>
            </a:pPr>
            <a:r>
              <a:rPr lang="en-US" dirty="0"/>
              <a:t>Monitoring Violations:				  </a:t>
            </a:r>
          </a:p>
          <a:p>
            <a:pPr lvl="1" eaLnBrk="1" fontAlgn="auto" hangingPunct="1">
              <a:spcAft>
                <a:spcPts val="0"/>
              </a:spcAft>
              <a:buFont typeface="Arial" panose="020B0604020202020204" pitchFamily="34" charset="0"/>
              <a:buChar char="•"/>
              <a:defRPr/>
            </a:pPr>
            <a:r>
              <a:rPr lang="en-US" dirty="0"/>
              <a:t>Failure to take </a:t>
            </a:r>
            <a:r>
              <a:rPr lang="en-US" i="1" dirty="0"/>
              <a:t>routines</a:t>
            </a:r>
            <a:r>
              <a:rPr lang="en-US" dirty="0"/>
              <a:t> or </a:t>
            </a:r>
            <a:r>
              <a:rPr lang="en-US" i="1" dirty="0"/>
              <a:t>triggered</a:t>
            </a:r>
            <a:r>
              <a:rPr lang="en-US" dirty="0"/>
              <a:t> samples</a:t>
            </a:r>
          </a:p>
          <a:p>
            <a:pPr lvl="1" eaLnBrk="1" fontAlgn="auto" hangingPunct="1">
              <a:spcAft>
                <a:spcPts val="0"/>
              </a:spcAft>
              <a:buFont typeface="Arial" panose="020B0604020202020204" pitchFamily="34" charset="0"/>
              <a:buChar char="•"/>
              <a:defRPr/>
            </a:pPr>
            <a:r>
              <a:rPr lang="en-US" dirty="0"/>
              <a:t>Failure to take </a:t>
            </a:r>
            <a:r>
              <a:rPr lang="en-US" i="1" dirty="0"/>
              <a:t>repeat</a:t>
            </a:r>
            <a:r>
              <a:rPr lang="en-US" dirty="0"/>
              <a:t> samples results in assessment requirement </a:t>
            </a:r>
          </a:p>
          <a:p>
            <a:pPr eaLnBrk="1" fontAlgn="auto" hangingPunct="1">
              <a:spcAft>
                <a:spcPts val="0"/>
              </a:spcAft>
              <a:buFont typeface="Arial" panose="020B0604020202020204" pitchFamily="34" charset="0"/>
              <a:buChar char="•"/>
              <a:defRPr/>
            </a:pPr>
            <a:r>
              <a:rPr lang="en-US" dirty="0"/>
              <a:t>Quality Violations: 				     </a:t>
            </a:r>
          </a:p>
          <a:p>
            <a:pPr lvl="1" eaLnBrk="1" fontAlgn="auto" hangingPunct="1">
              <a:spcAft>
                <a:spcPts val="0"/>
              </a:spcAft>
              <a:buFont typeface="Arial" panose="020B0604020202020204" pitchFamily="34" charset="0"/>
              <a:buChar char="•"/>
              <a:defRPr/>
            </a:pPr>
            <a:r>
              <a:rPr lang="en-US" sz="2600" dirty="0">
                <a:solidFill>
                  <a:schemeClr val="tx1">
                    <a:lumMod val="95000"/>
                    <a:lumOff val="5000"/>
                  </a:schemeClr>
                </a:solidFill>
              </a:rPr>
              <a:t>Acute violations are confirmed E.coli contamination</a:t>
            </a:r>
            <a:r>
              <a:rPr lang="en-US" sz="2600" b="1" dirty="0">
                <a:solidFill>
                  <a:srgbClr val="FF0000"/>
                </a:solidFill>
              </a:rPr>
              <a:t>.</a:t>
            </a:r>
          </a:p>
          <a:p>
            <a:pPr lvl="2" eaLnBrk="1" fontAlgn="auto" hangingPunct="1">
              <a:spcAft>
                <a:spcPts val="0"/>
              </a:spcAft>
              <a:buFont typeface="Arial" panose="020B0604020202020204" pitchFamily="34" charset="0"/>
              <a:buChar char="•"/>
              <a:defRPr/>
            </a:pPr>
            <a:r>
              <a:rPr lang="en-US" sz="2000" dirty="0"/>
              <a:t>Mandatory health effects language with public notice</a:t>
            </a:r>
          </a:p>
          <a:p>
            <a:pPr lvl="1" eaLnBrk="1" fontAlgn="auto" hangingPunct="1">
              <a:spcAft>
                <a:spcPts val="0"/>
              </a:spcAft>
              <a:buFont typeface="Arial" panose="020B0604020202020204" pitchFamily="34" charset="0"/>
              <a:buChar char="•"/>
              <a:defRPr/>
            </a:pPr>
            <a:endParaRPr lang="en-US" sz="2600" b="1" dirty="0">
              <a:solidFill>
                <a:srgbClr val="FF0000"/>
              </a:solidFill>
            </a:endParaRPr>
          </a:p>
          <a:p>
            <a:pPr marL="914400" lvl="1" indent="-514350" eaLnBrk="1" fontAlgn="auto" hangingPunct="1">
              <a:spcAft>
                <a:spcPts val="0"/>
              </a:spcAft>
              <a:buFont typeface="Arial" panose="020B0604020202020204" pitchFamily="34" charset="0"/>
              <a:buChar char="•"/>
              <a:defRPr/>
            </a:pPr>
            <a:endParaRPr lang="en-US" sz="2600" b="1" dirty="0">
              <a:solidFill>
                <a:srgbClr val="FF0000"/>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534400" cy="1143000"/>
          </a:xfrm>
        </p:spPr>
        <p:txBody>
          <a:bodyPr rtlCol="0">
            <a:normAutofit fontScale="90000"/>
          </a:bodyPr>
          <a:lstStyle/>
          <a:p>
            <a:pPr eaLnBrk="1" fontAlgn="auto" hangingPunct="1">
              <a:spcAft>
                <a:spcPts val="0"/>
              </a:spcAft>
              <a:defRPr/>
            </a:pPr>
            <a:r>
              <a:rPr lang="en-US" dirty="0"/>
              <a:t>WATER QUALITY – COLIFORM BACTERIA</a:t>
            </a:r>
          </a:p>
        </p:txBody>
      </p:sp>
      <p:sp>
        <p:nvSpPr>
          <p:cNvPr id="3" name="Content Placeholder 2"/>
          <p:cNvSpPr>
            <a:spLocks noGrp="1"/>
          </p:cNvSpPr>
          <p:nvPr>
            <p:ph idx="1"/>
          </p:nvPr>
        </p:nvSpPr>
        <p:spPr>
          <a:xfrm>
            <a:off x="152400" y="1447800"/>
            <a:ext cx="8763000" cy="5181600"/>
          </a:xfrm>
        </p:spPr>
        <p:txBody>
          <a:bodyPr rtlCol="0">
            <a:normAutofit fontScale="92500"/>
          </a:bodyPr>
          <a:lstStyle/>
          <a:p>
            <a:pPr marL="0" indent="0" algn="ctr" eaLnBrk="1" fontAlgn="auto" hangingPunct="1">
              <a:spcAft>
                <a:spcPts val="0"/>
              </a:spcAft>
              <a:buFont typeface="Arial" pitchFamily="34" charset="0"/>
              <a:buNone/>
              <a:defRPr/>
            </a:pPr>
            <a:r>
              <a:rPr lang="en-US" u="sng" dirty="0"/>
              <a:t>Violations for the Revised Total Coliform Rule</a:t>
            </a:r>
          </a:p>
          <a:p>
            <a:pPr eaLnBrk="1" fontAlgn="auto" hangingPunct="1">
              <a:spcAft>
                <a:spcPts val="0"/>
              </a:spcAft>
              <a:defRPr/>
            </a:pPr>
            <a:r>
              <a:rPr lang="en-US" dirty="0"/>
              <a:t>Treatment Technique Violations:</a:t>
            </a:r>
          </a:p>
          <a:p>
            <a:pPr lvl="1" eaLnBrk="1" fontAlgn="auto" hangingPunct="1">
              <a:spcAft>
                <a:spcPts val="0"/>
              </a:spcAft>
              <a:defRPr/>
            </a:pPr>
            <a:r>
              <a:rPr lang="en-US" dirty="0"/>
              <a:t>Failure to </a:t>
            </a:r>
            <a:r>
              <a:rPr lang="en-US" i="1" dirty="0"/>
              <a:t>conduct</a:t>
            </a:r>
            <a:r>
              <a:rPr lang="en-US" dirty="0"/>
              <a:t> a Level 1 or 2 Assessment</a:t>
            </a:r>
          </a:p>
          <a:p>
            <a:pPr lvl="1" eaLnBrk="1" fontAlgn="auto" hangingPunct="1">
              <a:spcAft>
                <a:spcPts val="0"/>
              </a:spcAft>
              <a:defRPr/>
            </a:pPr>
            <a:r>
              <a:rPr lang="en-US" dirty="0"/>
              <a:t>Failure to correct significant deficiencies</a:t>
            </a:r>
          </a:p>
          <a:p>
            <a:pPr lvl="1" eaLnBrk="1" fontAlgn="auto" hangingPunct="1">
              <a:spcAft>
                <a:spcPts val="0"/>
              </a:spcAft>
              <a:defRPr/>
            </a:pPr>
            <a:r>
              <a:rPr lang="en-US" dirty="0"/>
              <a:t>Failure to </a:t>
            </a:r>
            <a:r>
              <a:rPr lang="en-US" i="1" dirty="0"/>
              <a:t>perform</a:t>
            </a:r>
            <a:r>
              <a:rPr lang="en-US" dirty="0"/>
              <a:t> seasonal start-up procedures</a:t>
            </a:r>
          </a:p>
          <a:p>
            <a:pPr eaLnBrk="1" fontAlgn="auto" hangingPunct="1">
              <a:spcAft>
                <a:spcPts val="0"/>
              </a:spcAft>
              <a:defRPr/>
            </a:pPr>
            <a:r>
              <a:rPr lang="en-US" dirty="0"/>
              <a:t>Reporting Violation: </a:t>
            </a:r>
          </a:p>
          <a:p>
            <a:pPr lvl="1" eaLnBrk="1" fontAlgn="auto" hangingPunct="1">
              <a:spcAft>
                <a:spcPts val="0"/>
              </a:spcAft>
              <a:defRPr/>
            </a:pPr>
            <a:r>
              <a:rPr lang="en-US" dirty="0"/>
              <a:t>Failure to report results (whether they are taken or not)</a:t>
            </a:r>
          </a:p>
          <a:p>
            <a:pPr lvl="1" eaLnBrk="1" fontAlgn="auto" hangingPunct="1">
              <a:spcAft>
                <a:spcPts val="0"/>
              </a:spcAft>
              <a:defRPr/>
            </a:pPr>
            <a:r>
              <a:rPr lang="en-US" dirty="0"/>
              <a:t>Failure to </a:t>
            </a:r>
            <a:r>
              <a:rPr lang="en-US" i="1" dirty="0"/>
              <a:t>report</a:t>
            </a:r>
            <a:r>
              <a:rPr lang="en-US" dirty="0"/>
              <a:t> seasonal start-up procedures</a:t>
            </a:r>
          </a:p>
          <a:p>
            <a:pPr lvl="1" eaLnBrk="1" fontAlgn="auto" hangingPunct="1">
              <a:spcAft>
                <a:spcPts val="0"/>
              </a:spcAft>
              <a:defRPr/>
            </a:pPr>
            <a:r>
              <a:rPr lang="en-US" dirty="0"/>
              <a:t>Failure to </a:t>
            </a:r>
            <a:r>
              <a:rPr lang="en-US" i="1" dirty="0"/>
              <a:t>report</a:t>
            </a:r>
            <a:r>
              <a:rPr lang="en-US" dirty="0"/>
              <a:t> a Level 1 or 2 Assessment</a:t>
            </a:r>
          </a:p>
          <a:p>
            <a:pPr marL="457200" lvl="1" indent="0" eaLnBrk="1" fontAlgn="auto" hangingPunct="1">
              <a:spcAft>
                <a:spcPts val="0"/>
              </a:spcAft>
              <a:buFont typeface="Arial" charset="0"/>
              <a:buNone/>
              <a:defRPr/>
            </a:pPr>
            <a:r>
              <a:rPr lang="en-US" dirty="0"/>
              <a:t>			</a:t>
            </a:r>
            <a:endParaRPr lang="en-US" sz="2200"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458200" cy="1143000"/>
          </a:xfrm>
        </p:spPr>
        <p:txBody>
          <a:bodyPr rtlCol="0">
            <a:normAutofit fontScale="90000"/>
          </a:bodyPr>
          <a:lstStyle/>
          <a:p>
            <a:pPr eaLnBrk="1" fontAlgn="auto" hangingPunct="1">
              <a:spcAft>
                <a:spcPts val="0"/>
              </a:spcAft>
              <a:defRPr/>
            </a:pPr>
            <a:r>
              <a:rPr lang="en-US" dirty="0"/>
              <a:t>WATER QUALITY – COLIFORM BACTERIA</a:t>
            </a:r>
          </a:p>
        </p:txBody>
      </p:sp>
      <p:sp>
        <p:nvSpPr>
          <p:cNvPr id="48131" name="Content Placeholder 2"/>
          <p:cNvSpPr>
            <a:spLocks noGrp="1"/>
          </p:cNvSpPr>
          <p:nvPr>
            <p:ph idx="1"/>
          </p:nvPr>
        </p:nvSpPr>
        <p:spPr>
          <a:xfrm>
            <a:off x="533400" y="1143000"/>
            <a:ext cx="8229600" cy="4525963"/>
          </a:xfrm>
        </p:spPr>
        <p:txBody>
          <a:bodyPr/>
          <a:lstStyle/>
          <a:p>
            <a:pPr marL="0" indent="0" algn="ctr" eaLnBrk="1" hangingPunct="1">
              <a:buFont typeface="Arial" charset="0"/>
              <a:buNone/>
            </a:pPr>
            <a:r>
              <a:rPr lang="en-US" altLang="en-US" sz="2800" dirty="0">
                <a:solidFill>
                  <a:schemeClr val="tx1">
                    <a:lumMod val="95000"/>
                    <a:lumOff val="5000"/>
                  </a:schemeClr>
                </a:solidFill>
              </a:rPr>
              <a:t>Acute Violations: at two points in time (routine, repeat) a PWS has at least one TC+ and one EC+.  </a:t>
            </a:r>
          </a:p>
          <a:p>
            <a:pPr marL="0" indent="0" eaLnBrk="1" hangingPunct="1">
              <a:buFont typeface="Arial" charset="0"/>
              <a:buNone/>
            </a:pPr>
            <a:endParaRPr lang="en-US" altLang="en-US" dirty="0"/>
          </a:p>
        </p:txBody>
      </p:sp>
      <p:graphicFrame>
        <p:nvGraphicFramePr>
          <p:cNvPr id="4" name="Table 3"/>
          <p:cNvGraphicFramePr>
            <a:graphicFrameLocks noGrp="1"/>
          </p:cNvGraphicFramePr>
          <p:nvPr>
            <p:extLst>
              <p:ext uri="{D42A27DB-BD31-4B8C-83A1-F6EECF244321}">
                <p14:modId xmlns:p14="http://schemas.microsoft.com/office/powerpoint/2010/main" val="245177022"/>
              </p:ext>
            </p:extLst>
          </p:nvPr>
        </p:nvGraphicFramePr>
        <p:xfrm>
          <a:off x="762000" y="2209800"/>
          <a:ext cx="7772400" cy="4175190"/>
        </p:xfrm>
        <a:graphic>
          <a:graphicData uri="http://schemas.openxmlformats.org/drawingml/2006/table">
            <a:tbl>
              <a:tblPr firstRow="1" bandRow="1">
                <a:tableStyleId>{5C22544A-7EE6-4342-B048-85BDC9FD1C3A}</a:tableStyleId>
              </a:tblPr>
              <a:tblGrid>
                <a:gridCol w="1219200">
                  <a:extLst>
                    <a:ext uri="{9D8B030D-6E8A-4147-A177-3AD203B41FA5}">
                      <a16:colId xmlns:a16="http://schemas.microsoft.com/office/drawing/2014/main" val="20000"/>
                    </a:ext>
                  </a:extLst>
                </a:gridCol>
                <a:gridCol w="1295400">
                  <a:extLst>
                    <a:ext uri="{9D8B030D-6E8A-4147-A177-3AD203B41FA5}">
                      <a16:colId xmlns:a16="http://schemas.microsoft.com/office/drawing/2014/main" val="20001"/>
                    </a:ext>
                  </a:extLst>
                </a:gridCol>
                <a:gridCol w="2133600">
                  <a:extLst>
                    <a:ext uri="{9D8B030D-6E8A-4147-A177-3AD203B41FA5}">
                      <a16:colId xmlns:a16="http://schemas.microsoft.com/office/drawing/2014/main" val="20002"/>
                    </a:ext>
                  </a:extLst>
                </a:gridCol>
                <a:gridCol w="3124200">
                  <a:extLst>
                    <a:ext uri="{9D8B030D-6E8A-4147-A177-3AD203B41FA5}">
                      <a16:colId xmlns:a16="http://schemas.microsoft.com/office/drawing/2014/main" val="20003"/>
                    </a:ext>
                  </a:extLst>
                </a:gridCol>
              </a:tblGrid>
              <a:tr h="495174">
                <a:tc>
                  <a:txBody>
                    <a:bodyPr/>
                    <a:lstStyle/>
                    <a:p>
                      <a:r>
                        <a:rPr lang="en-US" sz="1800" b="0" dirty="0">
                          <a:solidFill>
                            <a:schemeClr val="tx1">
                              <a:lumMod val="95000"/>
                              <a:lumOff val="5000"/>
                            </a:schemeClr>
                          </a:solidFill>
                        </a:rPr>
                        <a:t>ROUTINE</a:t>
                      </a:r>
                    </a:p>
                  </a:txBody>
                  <a:tcPr marT="45709" marB="45709"/>
                </a:tc>
                <a:tc>
                  <a:txBody>
                    <a:bodyPr/>
                    <a:lstStyle/>
                    <a:p>
                      <a:r>
                        <a:rPr lang="en-US" sz="1800" b="0" dirty="0">
                          <a:solidFill>
                            <a:schemeClr val="tx1">
                              <a:lumMod val="95000"/>
                              <a:lumOff val="5000"/>
                            </a:schemeClr>
                          </a:solidFill>
                        </a:rPr>
                        <a:t>REPEAT</a:t>
                      </a:r>
                    </a:p>
                  </a:txBody>
                  <a:tcPr marT="45709" marB="45709"/>
                </a:tc>
                <a:tc>
                  <a:txBody>
                    <a:bodyPr/>
                    <a:lstStyle/>
                    <a:p>
                      <a:r>
                        <a:rPr lang="en-US" sz="1800" b="0" dirty="0">
                          <a:solidFill>
                            <a:schemeClr val="tx1">
                              <a:lumMod val="95000"/>
                              <a:lumOff val="5000"/>
                            </a:schemeClr>
                          </a:solidFill>
                        </a:rPr>
                        <a:t>Violation</a:t>
                      </a:r>
                    </a:p>
                  </a:txBody>
                  <a:tcPr marT="45709" marB="45709"/>
                </a:tc>
                <a:tc>
                  <a:txBody>
                    <a:bodyPr/>
                    <a:lstStyle/>
                    <a:p>
                      <a:r>
                        <a:rPr lang="en-US" sz="1800" b="0" dirty="0">
                          <a:solidFill>
                            <a:schemeClr val="tx1">
                              <a:lumMod val="95000"/>
                              <a:lumOff val="5000"/>
                            </a:schemeClr>
                          </a:solidFill>
                        </a:rPr>
                        <a:t>Triggers</a:t>
                      </a:r>
                    </a:p>
                  </a:txBody>
                  <a:tcPr marT="45709" marB="45709"/>
                </a:tc>
                <a:extLst>
                  <a:ext uri="{0D108BD9-81ED-4DB2-BD59-A6C34878D82A}">
                    <a16:rowId xmlns:a16="http://schemas.microsoft.com/office/drawing/2014/main" val="10000"/>
                  </a:ext>
                </a:extLst>
              </a:tr>
              <a:tr h="495174">
                <a:tc>
                  <a:txBody>
                    <a:bodyPr/>
                    <a:lstStyle/>
                    <a:p>
                      <a:r>
                        <a:rPr lang="en-US" sz="1800" b="0" dirty="0">
                          <a:solidFill>
                            <a:schemeClr val="tx1">
                              <a:lumMod val="95000"/>
                              <a:lumOff val="5000"/>
                            </a:schemeClr>
                          </a:solidFill>
                        </a:rPr>
                        <a:t>TC+ EC-</a:t>
                      </a:r>
                    </a:p>
                  </a:txBody>
                  <a:tcPr marT="45709" marB="45709"/>
                </a:tc>
                <a:tc>
                  <a:txBody>
                    <a:bodyPr/>
                    <a:lstStyle/>
                    <a:p>
                      <a:r>
                        <a:rPr lang="en-US" sz="1800" b="0" dirty="0">
                          <a:solidFill>
                            <a:schemeClr val="tx1">
                              <a:lumMod val="95000"/>
                              <a:lumOff val="5000"/>
                            </a:schemeClr>
                          </a:solidFill>
                        </a:rPr>
                        <a:t>TC+EC-</a:t>
                      </a:r>
                    </a:p>
                  </a:txBody>
                  <a:tcPr marT="45709" marB="45709"/>
                </a:tc>
                <a:tc>
                  <a:txBody>
                    <a:bodyPr/>
                    <a:lstStyle/>
                    <a:p>
                      <a:r>
                        <a:rPr lang="en-US" sz="1800" b="0" dirty="0">
                          <a:solidFill>
                            <a:schemeClr val="tx1">
                              <a:lumMod val="95000"/>
                              <a:lumOff val="5000"/>
                            </a:schemeClr>
                          </a:solidFill>
                        </a:rPr>
                        <a:t>No Violation</a:t>
                      </a:r>
                    </a:p>
                  </a:txBody>
                  <a:tcPr marT="45709" marB="45709"/>
                </a:tc>
                <a:tc>
                  <a:txBody>
                    <a:bodyPr/>
                    <a:lstStyle/>
                    <a:p>
                      <a:r>
                        <a:rPr lang="en-US" sz="1800" b="0" dirty="0">
                          <a:solidFill>
                            <a:schemeClr val="tx1">
                              <a:lumMod val="95000"/>
                              <a:lumOff val="5000"/>
                            </a:schemeClr>
                          </a:solidFill>
                        </a:rPr>
                        <a:t>Level 1 or 2 Assessment</a:t>
                      </a:r>
                    </a:p>
                  </a:txBody>
                  <a:tcPr marT="45709" marB="45709"/>
                </a:tc>
                <a:extLst>
                  <a:ext uri="{0D108BD9-81ED-4DB2-BD59-A6C34878D82A}">
                    <a16:rowId xmlns:a16="http://schemas.microsoft.com/office/drawing/2014/main" val="10001"/>
                  </a:ext>
                </a:extLst>
              </a:tr>
              <a:tr h="640039">
                <a:tc>
                  <a:txBody>
                    <a:bodyPr/>
                    <a:lstStyle/>
                    <a:p>
                      <a:r>
                        <a:rPr lang="en-US" sz="1800" b="0" dirty="0">
                          <a:solidFill>
                            <a:schemeClr val="tx1">
                              <a:lumMod val="95000"/>
                              <a:lumOff val="5000"/>
                            </a:schemeClr>
                          </a:solidFill>
                        </a:rPr>
                        <a:t>TC+ EC-</a:t>
                      </a:r>
                    </a:p>
                  </a:txBody>
                  <a:tcPr marT="45709" marB="45709"/>
                </a:tc>
                <a:tc>
                  <a:txBody>
                    <a:bodyPr/>
                    <a:lstStyle/>
                    <a:p>
                      <a:r>
                        <a:rPr lang="en-US" sz="1800" b="0" dirty="0">
                          <a:solidFill>
                            <a:schemeClr val="tx1">
                              <a:lumMod val="95000"/>
                              <a:lumOff val="5000"/>
                            </a:schemeClr>
                          </a:solidFill>
                        </a:rPr>
                        <a:t>TC+ EC?</a:t>
                      </a:r>
                    </a:p>
                  </a:txBody>
                  <a:tcPr marT="45709" marB="45709"/>
                </a:tc>
                <a:tc>
                  <a:txBody>
                    <a:bodyPr/>
                    <a:lstStyle/>
                    <a:p>
                      <a:r>
                        <a:rPr lang="en-US" sz="1800" b="0" dirty="0">
                          <a:solidFill>
                            <a:schemeClr val="tx1">
                              <a:lumMod val="95000"/>
                              <a:lumOff val="5000"/>
                            </a:schemeClr>
                          </a:solidFill>
                        </a:rPr>
                        <a:t>E.coli MCL Violation</a:t>
                      </a:r>
                    </a:p>
                  </a:txBody>
                  <a:tcPr marT="45709" marB="45709"/>
                </a:tc>
                <a:tc>
                  <a:txBody>
                    <a:bodyPr/>
                    <a:lstStyle/>
                    <a:p>
                      <a:r>
                        <a:rPr lang="en-US" sz="1800" b="0" dirty="0">
                          <a:solidFill>
                            <a:schemeClr val="tx1">
                              <a:lumMod val="95000"/>
                              <a:lumOff val="5000"/>
                            </a:schemeClr>
                          </a:solidFill>
                        </a:rPr>
                        <a:t>Failure to test</a:t>
                      </a:r>
                      <a:r>
                        <a:rPr lang="en-US" sz="1800" b="0" baseline="0" dirty="0">
                          <a:solidFill>
                            <a:schemeClr val="tx1">
                              <a:lumMod val="95000"/>
                              <a:lumOff val="5000"/>
                            </a:schemeClr>
                          </a:solidFill>
                        </a:rPr>
                        <a:t> for E.coli results MCL and an assessment</a:t>
                      </a:r>
                      <a:endParaRPr lang="en-US" sz="1800" b="0" dirty="0">
                        <a:solidFill>
                          <a:schemeClr val="tx1">
                            <a:lumMod val="95000"/>
                            <a:lumOff val="5000"/>
                          </a:schemeClr>
                        </a:solidFill>
                      </a:endParaRPr>
                    </a:p>
                  </a:txBody>
                  <a:tcPr marT="45709" marB="45709"/>
                </a:tc>
                <a:extLst>
                  <a:ext uri="{0D108BD9-81ED-4DB2-BD59-A6C34878D82A}">
                    <a16:rowId xmlns:a16="http://schemas.microsoft.com/office/drawing/2014/main" val="10002"/>
                  </a:ext>
                </a:extLst>
              </a:tr>
              <a:tr h="640039">
                <a:tc>
                  <a:txBody>
                    <a:bodyPr/>
                    <a:lstStyle/>
                    <a:p>
                      <a:r>
                        <a:rPr lang="en-US" sz="1800" b="0" dirty="0">
                          <a:solidFill>
                            <a:schemeClr val="tx1">
                              <a:lumMod val="95000"/>
                              <a:lumOff val="5000"/>
                            </a:schemeClr>
                          </a:solidFill>
                        </a:rPr>
                        <a:t>TC+ EC-</a:t>
                      </a:r>
                    </a:p>
                  </a:txBody>
                  <a:tcPr marT="45709" marB="45709"/>
                </a:tc>
                <a:tc>
                  <a:txBody>
                    <a:bodyPr/>
                    <a:lstStyle/>
                    <a:p>
                      <a:r>
                        <a:rPr lang="en-US" sz="1800" b="0" dirty="0">
                          <a:solidFill>
                            <a:schemeClr val="tx1">
                              <a:lumMod val="95000"/>
                              <a:lumOff val="5000"/>
                            </a:schemeClr>
                          </a:solidFill>
                        </a:rPr>
                        <a:t>TC+ EC+</a:t>
                      </a:r>
                    </a:p>
                  </a:txBody>
                  <a:tcPr marT="45709" marB="45709"/>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dirty="0">
                          <a:solidFill>
                            <a:schemeClr val="tx1">
                              <a:lumMod val="95000"/>
                              <a:lumOff val="5000"/>
                            </a:schemeClr>
                          </a:solidFill>
                        </a:rPr>
                        <a:t>E.coli MCL Violation</a:t>
                      </a:r>
                    </a:p>
                    <a:p>
                      <a:endParaRPr lang="en-US" sz="1800" b="0" dirty="0">
                        <a:solidFill>
                          <a:schemeClr val="tx1">
                            <a:lumMod val="95000"/>
                            <a:lumOff val="5000"/>
                          </a:schemeClr>
                        </a:solidFill>
                      </a:endParaRPr>
                    </a:p>
                  </a:txBody>
                  <a:tcPr marT="45709" marB="45709"/>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kern="1200" dirty="0">
                          <a:solidFill>
                            <a:schemeClr val="tx1">
                              <a:lumMod val="95000"/>
                              <a:lumOff val="5000"/>
                            </a:schemeClr>
                          </a:solidFill>
                          <a:latin typeface="+mn-lt"/>
                          <a:ea typeface="+mn-ea"/>
                          <a:cs typeface="+mn-cs"/>
                        </a:rPr>
                        <a:t>Level 1 or 2 Assessment</a:t>
                      </a:r>
                    </a:p>
                  </a:txBody>
                  <a:tcPr marT="45709" marB="45709"/>
                </a:tc>
                <a:extLst>
                  <a:ext uri="{0D108BD9-81ED-4DB2-BD59-A6C34878D82A}">
                    <a16:rowId xmlns:a16="http://schemas.microsoft.com/office/drawing/2014/main" val="10003"/>
                  </a:ext>
                </a:extLst>
              </a:tr>
              <a:tr h="914350">
                <a:tc>
                  <a:txBody>
                    <a:bodyPr/>
                    <a:lstStyle/>
                    <a:p>
                      <a:r>
                        <a:rPr lang="en-US" sz="1800" b="0" dirty="0">
                          <a:solidFill>
                            <a:schemeClr val="tx1">
                              <a:lumMod val="95000"/>
                              <a:lumOff val="5000"/>
                            </a:schemeClr>
                          </a:solidFill>
                        </a:rPr>
                        <a:t>TC+</a:t>
                      </a:r>
                      <a:r>
                        <a:rPr lang="en-US" sz="1800" b="0" baseline="0" dirty="0">
                          <a:solidFill>
                            <a:schemeClr val="tx1">
                              <a:lumMod val="95000"/>
                              <a:lumOff val="5000"/>
                            </a:schemeClr>
                          </a:solidFill>
                        </a:rPr>
                        <a:t> EC-</a:t>
                      </a:r>
                      <a:endParaRPr lang="en-US" sz="1800" b="0" dirty="0">
                        <a:solidFill>
                          <a:schemeClr val="tx1">
                            <a:lumMod val="95000"/>
                            <a:lumOff val="5000"/>
                          </a:schemeClr>
                        </a:solidFill>
                      </a:endParaRPr>
                    </a:p>
                  </a:txBody>
                  <a:tcPr marT="45709" marB="45709"/>
                </a:tc>
                <a:tc>
                  <a:txBody>
                    <a:bodyPr/>
                    <a:lstStyle/>
                    <a:p>
                      <a:r>
                        <a:rPr lang="en-US" sz="1800" b="0" dirty="0">
                          <a:solidFill>
                            <a:schemeClr val="tx1">
                              <a:lumMod val="95000"/>
                              <a:lumOff val="5000"/>
                            </a:schemeClr>
                          </a:solidFill>
                        </a:rPr>
                        <a:t>Missed Any Repeat Samples</a:t>
                      </a:r>
                    </a:p>
                  </a:txBody>
                  <a:tcPr marT="45709" marB="45709"/>
                </a:tc>
                <a:tc>
                  <a:txBody>
                    <a:bodyPr/>
                    <a:lstStyle/>
                    <a:p>
                      <a:r>
                        <a:rPr lang="en-US" sz="1800" b="0" dirty="0">
                          <a:solidFill>
                            <a:schemeClr val="tx1">
                              <a:lumMod val="95000"/>
                              <a:lumOff val="5000"/>
                            </a:schemeClr>
                          </a:solidFill>
                        </a:rPr>
                        <a:t>No MCL</a:t>
                      </a:r>
                      <a:r>
                        <a:rPr lang="en-US" sz="1800" b="0" baseline="0" dirty="0">
                          <a:solidFill>
                            <a:schemeClr val="tx1">
                              <a:lumMod val="95000"/>
                              <a:lumOff val="5000"/>
                            </a:schemeClr>
                          </a:solidFill>
                        </a:rPr>
                        <a:t> Violation</a:t>
                      </a:r>
                      <a:endParaRPr lang="en-US" sz="1800" b="0" dirty="0">
                        <a:solidFill>
                          <a:schemeClr val="tx1">
                            <a:lumMod val="95000"/>
                            <a:lumOff val="5000"/>
                          </a:schemeClr>
                        </a:solidFill>
                      </a:endParaRPr>
                    </a:p>
                  </a:txBody>
                  <a:tcPr marT="45709" marB="45709"/>
                </a:tc>
                <a:tc>
                  <a:txBody>
                    <a:bodyPr/>
                    <a:lstStyle/>
                    <a:p>
                      <a:r>
                        <a:rPr lang="en-US" sz="1800" b="0" kern="1200" dirty="0">
                          <a:solidFill>
                            <a:schemeClr val="tx1">
                              <a:lumMod val="95000"/>
                              <a:lumOff val="5000"/>
                            </a:schemeClr>
                          </a:solidFill>
                          <a:latin typeface="+mn-lt"/>
                          <a:ea typeface="+mn-ea"/>
                          <a:cs typeface="+mn-cs"/>
                        </a:rPr>
                        <a:t>Level 1 or 2 Assessment</a:t>
                      </a:r>
                    </a:p>
                  </a:txBody>
                  <a:tcPr marT="45709" marB="45709"/>
                </a:tc>
                <a:extLst>
                  <a:ext uri="{0D108BD9-81ED-4DB2-BD59-A6C34878D82A}">
                    <a16:rowId xmlns:a16="http://schemas.microsoft.com/office/drawing/2014/main" val="10004"/>
                  </a:ext>
                </a:extLst>
              </a:tr>
              <a:tr h="495174">
                <a:tc>
                  <a:txBody>
                    <a:bodyPr/>
                    <a:lstStyle/>
                    <a:p>
                      <a:r>
                        <a:rPr lang="en-US" sz="1800" b="0" dirty="0">
                          <a:solidFill>
                            <a:schemeClr val="tx1">
                              <a:lumMod val="95000"/>
                              <a:lumOff val="5000"/>
                            </a:schemeClr>
                          </a:solidFill>
                        </a:rPr>
                        <a:t>TC+ EC+</a:t>
                      </a:r>
                    </a:p>
                  </a:txBody>
                  <a:tcPr marT="45709" marB="45709"/>
                </a:tc>
                <a:tc>
                  <a:txBody>
                    <a:bodyPr/>
                    <a:lstStyle/>
                    <a:p>
                      <a:r>
                        <a:rPr lang="en-US" sz="1800" b="0" dirty="0">
                          <a:solidFill>
                            <a:schemeClr val="tx1">
                              <a:lumMod val="95000"/>
                              <a:lumOff val="5000"/>
                            </a:schemeClr>
                          </a:solidFill>
                        </a:rPr>
                        <a:t>TC+</a:t>
                      </a:r>
                    </a:p>
                  </a:txBody>
                  <a:tcPr marT="45709" marB="45709"/>
                </a:tc>
                <a:tc>
                  <a:txBody>
                    <a:bodyPr/>
                    <a:lstStyle/>
                    <a:p>
                      <a:r>
                        <a:rPr lang="en-US" sz="1800" b="0" dirty="0">
                          <a:solidFill>
                            <a:schemeClr val="tx1">
                              <a:lumMod val="95000"/>
                              <a:lumOff val="5000"/>
                            </a:schemeClr>
                          </a:solidFill>
                        </a:rPr>
                        <a:t>E.coli MCL Violation</a:t>
                      </a:r>
                    </a:p>
                  </a:txBody>
                  <a:tcPr marT="45709" marB="45709"/>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dirty="0">
                          <a:solidFill>
                            <a:schemeClr val="tx1">
                              <a:lumMod val="95000"/>
                              <a:lumOff val="5000"/>
                            </a:schemeClr>
                          </a:solidFill>
                        </a:rPr>
                        <a:t>Level 2 Assessment</a:t>
                      </a:r>
                    </a:p>
                  </a:txBody>
                  <a:tcPr marT="45709" marB="45709"/>
                </a:tc>
                <a:extLst>
                  <a:ext uri="{0D108BD9-81ED-4DB2-BD59-A6C34878D82A}">
                    <a16:rowId xmlns:a16="http://schemas.microsoft.com/office/drawing/2014/main" val="10005"/>
                  </a:ext>
                </a:extLst>
              </a:tr>
              <a:tr h="495174">
                <a:tc>
                  <a:txBody>
                    <a:bodyPr/>
                    <a:lstStyle/>
                    <a:p>
                      <a:r>
                        <a:rPr lang="en-US" sz="1800" b="0" dirty="0">
                          <a:solidFill>
                            <a:schemeClr val="tx1">
                              <a:lumMod val="95000"/>
                              <a:lumOff val="5000"/>
                            </a:schemeClr>
                          </a:solidFill>
                        </a:rPr>
                        <a:t>TC+ EC+</a:t>
                      </a:r>
                    </a:p>
                  </a:txBody>
                  <a:tcPr marT="45709" marB="45709"/>
                </a:tc>
                <a:tc>
                  <a:txBody>
                    <a:bodyPr/>
                    <a:lstStyle/>
                    <a:p>
                      <a:r>
                        <a:rPr lang="en-US" sz="1800" b="0" dirty="0">
                          <a:solidFill>
                            <a:schemeClr val="tx1">
                              <a:lumMod val="95000"/>
                              <a:lumOff val="5000"/>
                            </a:schemeClr>
                          </a:solidFill>
                        </a:rPr>
                        <a:t>TC+</a:t>
                      </a:r>
                      <a:r>
                        <a:rPr lang="en-US" sz="1800" b="0" baseline="0" dirty="0">
                          <a:solidFill>
                            <a:schemeClr val="tx1">
                              <a:lumMod val="95000"/>
                              <a:lumOff val="5000"/>
                            </a:schemeClr>
                          </a:solidFill>
                        </a:rPr>
                        <a:t> EC+</a:t>
                      </a:r>
                      <a:endParaRPr lang="en-US" sz="1800" b="0" dirty="0">
                        <a:solidFill>
                          <a:schemeClr val="tx1">
                            <a:lumMod val="95000"/>
                            <a:lumOff val="5000"/>
                          </a:schemeClr>
                        </a:solidFill>
                      </a:endParaRPr>
                    </a:p>
                  </a:txBody>
                  <a:tcPr marT="45709" marB="45709"/>
                </a:tc>
                <a:tc>
                  <a:txBody>
                    <a:bodyPr/>
                    <a:lstStyle/>
                    <a:p>
                      <a:pPr marL="0" algn="l" defTabSz="914400" rtl="0" eaLnBrk="1" latinLnBrk="0" hangingPunct="1"/>
                      <a:r>
                        <a:rPr lang="en-US" sz="1800" b="0" kern="1200" dirty="0">
                          <a:solidFill>
                            <a:schemeClr val="tx1">
                              <a:lumMod val="95000"/>
                              <a:lumOff val="5000"/>
                            </a:schemeClr>
                          </a:solidFill>
                          <a:latin typeface="+mn-lt"/>
                          <a:ea typeface="+mn-ea"/>
                          <a:cs typeface="+mn-cs"/>
                        </a:rPr>
                        <a:t>E. coli MCL Violation</a:t>
                      </a:r>
                    </a:p>
                  </a:txBody>
                  <a:tcPr marT="45709" marB="45709"/>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kern="1200" dirty="0">
                          <a:solidFill>
                            <a:schemeClr val="tx1">
                              <a:lumMod val="95000"/>
                              <a:lumOff val="5000"/>
                            </a:schemeClr>
                          </a:solidFill>
                          <a:latin typeface="+mn-lt"/>
                          <a:ea typeface="+mn-ea"/>
                          <a:cs typeface="+mn-cs"/>
                        </a:rPr>
                        <a:t>Level 2 Assessment</a:t>
                      </a:r>
                    </a:p>
                  </a:txBody>
                  <a:tcPr marT="45709" marB="45709"/>
                </a:tc>
                <a:extLst>
                  <a:ext uri="{0D108BD9-81ED-4DB2-BD59-A6C34878D82A}">
                    <a16:rowId xmlns:a16="http://schemas.microsoft.com/office/drawing/2014/main" val="10006"/>
                  </a:ext>
                </a:extLst>
              </a:tr>
            </a:tbl>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r>
              <a:rPr lang="en-US" altLang="en-US"/>
              <a:t>Seasonal Systems</a:t>
            </a:r>
          </a:p>
        </p:txBody>
      </p:sp>
      <p:sp>
        <p:nvSpPr>
          <p:cNvPr id="49155" name="Content Placeholder 2"/>
          <p:cNvSpPr>
            <a:spLocks noGrp="1"/>
          </p:cNvSpPr>
          <p:nvPr>
            <p:ph idx="1"/>
          </p:nvPr>
        </p:nvSpPr>
        <p:spPr>
          <a:xfrm>
            <a:off x="457200" y="1600200"/>
            <a:ext cx="8229600" cy="4800600"/>
          </a:xfrm>
        </p:spPr>
        <p:txBody>
          <a:bodyPr/>
          <a:lstStyle/>
          <a:p>
            <a:r>
              <a:rPr lang="en-US" altLang="en-US"/>
              <a:t>Seasonal Systems: Systems that are only open part of the year. Meaning NO WATER IS SERVED DURING THEIR CLOSED PERIOD</a:t>
            </a:r>
          </a:p>
          <a:p>
            <a:r>
              <a:rPr lang="en-US" altLang="en-US"/>
              <a:t>Required to perform and report start-up procedure before opening</a:t>
            </a:r>
          </a:p>
          <a:p>
            <a:pPr lvl="1"/>
            <a:r>
              <a:rPr lang="en-US" altLang="en-US" sz="2400"/>
              <a:t>Inspect</a:t>
            </a:r>
          </a:p>
          <a:p>
            <a:pPr lvl="1"/>
            <a:r>
              <a:rPr lang="en-US" altLang="en-US" sz="2400"/>
              <a:t>Flush</a:t>
            </a:r>
          </a:p>
          <a:p>
            <a:pPr lvl="1"/>
            <a:r>
              <a:rPr lang="en-US" altLang="en-US" sz="2400"/>
              <a:t>Disinfect</a:t>
            </a:r>
          </a:p>
          <a:p>
            <a:pPr lvl="1"/>
            <a:r>
              <a:rPr lang="en-US" altLang="en-US" sz="2400"/>
              <a:t>Clean INVESTIGATIVE bacteria sample</a:t>
            </a:r>
          </a:p>
          <a:p>
            <a:pPr lvl="1"/>
            <a:r>
              <a:rPr lang="en-US" altLang="en-US" sz="2400"/>
              <a:t>Report process to DDW</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r>
              <a:rPr lang="en-US" altLang="en-US"/>
              <a:t>Level 1 Assessments</a:t>
            </a:r>
          </a:p>
        </p:txBody>
      </p:sp>
      <p:sp>
        <p:nvSpPr>
          <p:cNvPr id="3" name="Content Placeholder 2"/>
          <p:cNvSpPr>
            <a:spLocks noGrp="1"/>
          </p:cNvSpPr>
          <p:nvPr>
            <p:ph idx="1"/>
          </p:nvPr>
        </p:nvSpPr>
        <p:spPr>
          <a:xfrm>
            <a:off x="457200" y="1371600"/>
            <a:ext cx="8229600" cy="4525963"/>
          </a:xfrm>
        </p:spPr>
        <p:txBody>
          <a:bodyPr/>
          <a:lstStyle/>
          <a:p>
            <a:pPr>
              <a:defRPr/>
            </a:pPr>
            <a:r>
              <a:rPr lang="en-US" dirty="0">
                <a:solidFill>
                  <a:schemeClr val="tx1">
                    <a:lumMod val="95000"/>
                    <a:lumOff val="5000"/>
                  </a:schemeClr>
                </a:solidFill>
              </a:rPr>
              <a:t>Triggered By</a:t>
            </a:r>
          </a:p>
          <a:p>
            <a:pPr lvl="1">
              <a:buFont typeface="Arial" panose="020B0604020202020204" pitchFamily="34" charset="0"/>
              <a:buChar char="•"/>
              <a:defRPr/>
            </a:pPr>
            <a:r>
              <a:rPr lang="en-US" dirty="0">
                <a:solidFill>
                  <a:schemeClr val="tx1">
                    <a:lumMod val="95000"/>
                    <a:lumOff val="5000"/>
                  </a:schemeClr>
                </a:solidFill>
              </a:rPr>
              <a:t>TC+ Samples</a:t>
            </a:r>
          </a:p>
          <a:p>
            <a:pPr lvl="2" indent="-342900" eaLnBrk="1" fontAlgn="auto" hangingPunct="1">
              <a:spcAft>
                <a:spcPts val="0"/>
              </a:spcAft>
              <a:buFont typeface="Arial" pitchFamily="34" charset="0"/>
              <a:buChar char="•"/>
              <a:defRPr/>
            </a:pPr>
            <a:r>
              <a:rPr lang="en-US" dirty="0">
                <a:solidFill>
                  <a:schemeClr val="tx1">
                    <a:lumMod val="95000"/>
                    <a:lumOff val="5000"/>
                  </a:schemeClr>
                </a:solidFill>
              </a:rPr>
              <a:t>PWS that take &lt;40 routines = more than 1 TC+ sample in a month</a:t>
            </a:r>
          </a:p>
          <a:p>
            <a:pPr lvl="2" indent="-342900" eaLnBrk="1" fontAlgn="auto" hangingPunct="1">
              <a:spcAft>
                <a:spcPts val="0"/>
              </a:spcAft>
              <a:buFont typeface="Arial" pitchFamily="34" charset="0"/>
              <a:buChar char="•"/>
              <a:defRPr/>
            </a:pPr>
            <a:r>
              <a:rPr lang="en-US" dirty="0">
                <a:solidFill>
                  <a:schemeClr val="tx1">
                    <a:lumMod val="95000"/>
                    <a:lumOff val="5000"/>
                  </a:schemeClr>
                </a:solidFill>
              </a:rPr>
              <a:t>PWS that take &gt;40 routines = more than 5% TC+ samples in a month</a:t>
            </a:r>
          </a:p>
          <a:p>
            <a:pPr lvl="1" indent="-342900" eaLnBrk="1" fontAlgn="auto" hangingPunct="1">
              <a:spcAft>
                <a:spcPts val="0"/>
              </a:spcAft>
              <a:buFont typeface="Arial" pitchFamily="34" charset="0"/>
              <a:buChar char="•"/>
              <a:defRPr/>
            </a:pPr>
            <a:r>
              <a:rPr lang="en-US" dirty="0">
                <a:solidFill>
                  <a:schemeClr val="tx1">
                    <a:lumMod val="95000"/>
                    <a:lumOff val="5000"/>
                  </a:schemeClr>
                </a:solidFill>
              </a:rPr>
              <a:t>Failure to take </a:t>
            </a:r>
            <a:r>
              <a:rPr lang="en-US" i="1" dirty="0">
                <a:solidFill>
                  <a:schemeClr val="tx1">
                    <a:lumMod val="95000"/>
                    <a:lumOff val="5000"/>
                  </a:schemeClr>
                </a:solidFill>
              </a:rPr>
              <a:t>repeat</a:t>
            </a:r>
            <a:r>
              <a:rPr lang="en-US" dirty="0">
                <a:solidFill>
                  <a:schemeClr val="tx1">
                    <a:lumMod val="95000"/>
                    <a:lumOff val="5000"/>
                  </a:schemeClr>
                </a:solidFill>
              </a:rPr>
              <a:t> samples after routine TC+EC-</a:t>
            </a:r>
          </a:p>
          <a:p>
            <a:pPr>
              <a:defRPr/>
            </a:pPr>
            <a:r>
              <a:rPr lang="en-US" dirty="0">
                <a:solidFill>
                  <a:schemeClr val="tx1">
                    <a:lumMod val="95000"/>
                    <a:lumOff val="5000"/>
                  </a:schemeClr>
                </a:solidFill>
              </a:rPr>
              <a:t>Conducted by System</a:t>
            </a:r>
          </a:p>
          <a:p>
            <a:pPr>
              <a:defRPr/>
            </a:pPr>
            <a:r>
              <a:rPr lang="en-US" dirty="0">
                <a:solidFill>
                  <a:schemeClr val="tx1">
                    <a:lumMod val="95000"/>
                    <a:lumOff val="5000"/>
                  </a:schemeClr>
                </a:solidFill>
              </a:rPr>
              <a:t>Results reported to DDW within 30 Days of Trigger</a:t>
            </a:r>
          </a:p>
          <a:p>
            <a:pPr>
              <a:defRPr/>
            </a:pPr>
            <a:endParaRPr lang="en-US" dirty="0">
              <a:solidFill>
                <a:schemeClr val="tx1">
                  <a:lumMod val="95000"/>
                  <a:lumOff val="5000"/>
                </a:schemeClr>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r>
              <a:rPr lang="en-US" altLang="en-US"/>
              <a:t>Level 2 Assessments</a:t>
            </a:r>
          </a:p>
        </p:txBody>
      </p:sp>
      <p:sp>
        <p:nvSpPr>
          <p:cNvPr id="51203" name="Content Placeholder 2"/>
          <p:cNvSpPr>
            <a:spLocks noGrp="1"/>
          </p:cNvSpPr>
          <p:nvPr>
            <p:ph idx="1"/>
          </p:nvPr>
        </p:nvSpPr>
        <p:spPr/>
        <p:txBody>
          <a:bodyPr/>
          <a:lstStyle/>
          <a:p>
            <a:r>
              <a:rPr lang="en-US" altLang="en-US" sz="2800" dirty="0">
                <a:solidFill>
                  <a:schemeClr val="tx1">
                    <a:lumMod val="95000"/>
                    <a:lumOff val="5000"/>
                  </a:schemeClr>
                </a:solidFill>
              </a:rPr>
              <a:t>Triggered By</a:t>
            </a:r>
          </a:p>
          <a:p>
            <a:pPr lvl="1">
              <a:buFont typeface="Arial" charset="0"/>
              <a:buChar char="•"/>
            </a:pPr>
            <a:r>
              <a:rPr lang="en-US" altLang="en-US" sz="2400" dirty="0">
                <a:solidFill>
                  <a:schemeClr val="tx1">
                    <a:lumMod val="95000"/>
                    <a:lumOff val="5000"/>
                  </a:schemeClr>
                </a:solidFill>
              </a:rPr>
              <a:t>An acute quality violation</a:t>
            </a:r>
          </a:p>
          <a:p>
            <a:pPr lvl="1">
              <a:buFont typeface="Arial" charset="0"/>
              <a:buChar char="•"/>
            </a:pPr>
            <a:r>
              <a:rPr lang="en-US" altLang="en-US" sz="2400" dirty="0">
                <a:solidFill>
                  <a:schemeClr val="tx1">
                    <a:lumMod val="95000"/>
                    <a:lumOff val="5000"/>
                  </a:schemeClr>
                </a:solidFill>
              </a:rPr>
              <a:t>Failure to take </a:t>
            </a:r>
            <a:r>
              <a:rPr lang="en-US" altLang="en-US" sz="2400" i="1" dirty="0">
                <a:solidFill>
                  <a:schemeClr val="tx1">
                    <a:lumMod val="95000"/>
                    <a:lumOff val="5000"/>
                  </a:schemeClr>
                </a:solidFill>
              </a:rPr>
              <a:t>repeat</a:t>
            </a:r>
            <a:r>
              <a:rPr lang="en-US" altLang="en-US" sz="2400" dirty="0">
                <a:solidFill>
                  <a:schemeClr val="tx1">
                    <a:lumMod val="95000"/>
                    <a:lumOff val="5000"/>
                  </a:schemeClr>
                </a:solidFill>
              </a:rPr>
              <a:t> samples after routine TC+EC+</a:t>
            </a:r>
          </a:p>
          <a:p>
            <a:pPr lvl="1">
              <a:buFont typeface="Arial" charset="0"/>
              <a:buChar char="•"/>
            </a:pPr>
            <a:r>
              <a:rPr lang="en-US" altLang="en-US" sz="2400" dirty="0">
                <a:solidFill>
                  <a:schemeClr val="tx1">
                    <a:lumMod val="95000"/>
                    <a:lumOff val="5000"/>
                  </a:schemeClr>
                </a:solidFill>
              </a:rPr>
              <a:t>A second Level 1 Assessment within a rolling 12 month period</a:t>
            </a:r>
          </a:p>
          <a:p>
            <a:r>
              <a:rPr lang="en-US" altLang="en-US" sz="2800" dirty="0">
                <a:solidFill>
                  <a:schemeClr val="tx1">
                    <a:lumMod val="95000"/>
                    <a:lumOff val="5000"/>
                  </a:schemeClr>
                </a:solidFill>
              </a:rPr>
              <a:t>Conducted By DDW or Authorized DDW Personnel</a:t>
            </a:r>
          </a:p>
          <a:p>
            <a:r>
              <a:rPr lang="en-US" altLang="en-US" sz="2800" dirty="0">
                <a:solidFill>
                  <a:schemeClr val="tx1">
                    <a:lumMod val="95000"/>
                    <a:lumOff val="5000"/>
                  </a:schemeClr>
                </a:solidFill>
              </a:rPr>
              <a:t>More In-depth Look At System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sz="4000" dirty="0"/>
              <a:t>WATER QUALITY – GROUNDWATER RULE</a:t>
            </a:r>
          </a:p>
        </p:txBody>
      </p:sp>
      <p:sp>
        <p:nvSpPr>
          <p:cNvPr id="52227" name="Content Placeholder 2"/>
          <p:cNvSpPr>
            <a:spLocks noGrp="1"/>
          </p:cNvSpPr>
          <p:nvPr>
            <p:ph sz="half" idx="1"/>
          </p:nvPr>
        </p:nvSpPr>
        <p:spPr>
          <a:xfrm>
            <a:off x="457200" y="1447800"/>
            <a:ext cx="7315200" cy="4525963"/>
          </a:xfrm>
        </p:spPr>
        <p:txBody>
          <a:bodyPr/>
          <a:lstStyle/>
          <a:p>
            <a:pPr eaLnBrk="1" hangingPunct="1"/>
            <a:r>
              <a:rPr lang="en-US" altLang="en-US" sz="3200"/>
              <a:t>Applies to PWS using groundwater, consecutive PWS receiving groundwater, and wholesale PWS using groundwater</a:t>
            </a:r>
          </a:p>
          <a:p>
            <a:pPr eaLnBrk="1" hangingPunct="1"/>
            <a:r>
              <a:rPr lang="en-US" altLang="en-US" sz="3200"/>
              <a:t>Five Components</a:t>
            </a:r>
          </a:p>
          <a:p>
            <a:pPr marL="971550" lvl="1" indent="-514350" eaLnBrk="1" hangingPunct="1">
              <a:buFont typeface="Calibri" pitchFamily="34" charset="0"/>
              <a:buAutoNum type="arabicPeriod"/>
            </a:pPr>
            <a:r>
              <a:rPr lang="en-US" altLang="en-US" sz="2800"/>
              <a:t>Triggered samples at the source</a:t>
            </a:r>
          </a:p>
          <a:p>
            <a:pPr marL="971550" lvl="1" indent="-514350" eaLnBrk="1" hangingPunct="1">
              <a:buFont typeface="Calibri" pitchFamily="34" charset="0"/>
              <a:buAutoNum type="arabicPeriod"/>
            </a:pPr>
            <a:r>
              <a:rPr lang="en-US" altLang="en-US" sz="2800"/>
              <a:t>Assessment samples at the 	         source</a:t>
            </a:r>
          </a:p>
          <a:p>
            <a:pPr marL="971550" lvl="1" indent="-514350" eaLnBrk="1" hangingPunct="1">
              <a:buFont typeface="Calibri" pitchFamily="34" charset="0"/>
              <a:buAutoNum type="arabicPeriod"/>
            </a:pPr>
            <a:r>
              <a:rPr lang="en-US" altLang="en-US" sz="2800"/>
              <a:t>Corrective actions</a:t>
            </a:r>
          </a:p>
          <a:p>
            <a:pPr marL="971550" lvl="1" indent="-514350" eaLnBrk="1" hangingPunct="1">
              <a:buFont typeface="Calibri" pitchFamily="34" charset="0"/>
              <a:buAutoNum type="arabicPeriod"/>
            </a:pPr>
            <a:r>
              <a:rPr lang="en-US" altLang="en-US" sz="2800"/>
              <a:t>Sanitary surveys</a:t>
            </a:r>
          </a:p>
          <a:p>
            <a:pPr marL="971550" lvl="1" indent="-514350" eaLnBrk="1" hangingPunct="1">
              <a:buFont typeface="Calibri" pitchFamily="34" charset="0"/>
              <a:buAutoNum type="arabicPeriod"/>
            </a:pPr>
            <a:r>
              <a:rPr lang="en-US" altLang="en-US" sz="2800"/>
              <a:t>Compliance monitoring</a:t>
            </a:r>
          </a:p>
        </p:txBody>
      </p:sp>
      <p:pic>
        <p:nvPicPr>
          <p:cNvPr id="52228"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791200" y="4495800"/>
            <a:ext cx="3079750" cy="20574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86800" cy="1143000"/>
          </a:xfrm>
        </p:spPr>
        <p:txBody>
          <a:bodyPr rtlCol="0">
            <a:normAutofit fontScale="90000"/>
          </a:bodyPr>
          <a:lstStyle/>
          <a:p>
            <a:pPr eaLnBrk="1" fontAlgn="auto" hangingPunct="1">
              <a:spcAft>
                <a:spcPts val="0"/>
              </a:spcAft>
              <a:defRPr/>
            </a:pPr>
            <a:r>
              <a:rPr lang="en-US" dirty="0"/>
              <a:t>WATER QUALITY – GROUNDWATER RULE</a:t>
            </a:r>
          </a:p>
        </p:txBody>
      </p:sp>
      <p:sp>
        <p:nvSpPr>
          <p:cNvPr id="53251" name="Content Placeholder 2"/>
          <p:cNvSpPr>
            <a:spLocks noGrp="1"/>
          </p:cNvSpPr>
          <p:nvPr>
            <p:ph idx="1"/>
          </p:nvPr>
        </p:nvSpPr>
        <p:spPr/>
        <p:txBody>
          <a:bodyPr/>
          <a:lstStyle/>
          <a:p>
            <a:pPr marL="0" indent="0" eaLnBrk="1" hangingPunct="1">
              <a:buFont typeface="Arial" charset="0"/>
              <a:buNone/>
            </a:pPr>
            <a:r>
              <a:rPr lang="en-US" altLang="en-US" dirty="0">
                <a:solidFill>
                  <a:schemeClr val="tx1">
                    <a:lumMod val="95000"/>
                    <a:lumOff val="5000"/>
                  </a:schemeClr>
                </a:solidFill>
              </a:rPr>
              <a:t>1.  Triggered Source Samples</a:t>
            </a:r>
          </a:p>
          <a:p>
            <a:pPr lvl="1" eaLnBrk="1" hangingPunct="1"/>
            <a:r>
              <a:rPr lang="en-US" altLang="en-US" dirty="0">
                <a:solidFill>
                  <a:schemeClr val="tx1">
                    <a:lumMod val="95000"/>
                    <a:lumOff val="5000"/>
                  </a:schemeClr>
                </a:solidFill>
              </a:rPr>
              <a:t>Required when a routine coliform sample is TC +</a:t>
            </a:r>
          </a:p>
          <a:p>
            <a:pPr lvl="1" eaLnBrk="1" hangingPunct="1"/>
            <a:r>
              <a:rPr lang="en-US" altLang="en-US" dirty="0">
                <a:solidFill>
                  <a:schemeClr val="tx1">
                    <a:lumMod val="95000"/>
                    <a:lumOff val="5000"/>
                  </a:schemeClr>
                </a:solidFill>
              </a:rPr>
              <a:t>How many?</a:t>
            </a:r>
          </a:p>
          <a:p>
            <a:pPr lvl="2" eaLnBrk="1" hangingPunct="1"/>
            <a:r>
              <a:rPr lang="en-US" altLang="en-US" sz="2600" dirty="0">
                <a:solidFill>
                  <a:schemeClr val="tx1">
                    <a:lumMod val="95000"/>
                    <a:lumOff val="5000"/>
                  </a:schemeClr>
                </a:solidFill>
              </a:rPr>
              <a:t>Take one for each active groundwater source</a:t>
            </a:r>
          </a:p>
          <a:p>
            <a:pPr lvl="1" eaLnBrk="1" hangingPunct="1"/>
            <a:r>
              <a:rPr lang="en-US" altLang="en-US" dirty="0">
                <a:solidFill>
                  <a:schemeClr val="tx1">
                    <a:lumMod val="95000"/>
                    <a:lumOff val="5000"/>
                  </a:schemeClr>
                </a:solidFill>
              </a:rPr>
              <a:t>What if the triggered sample is EC +?</a:t>
            </a:r>
          </a:p>
          <a:p>
            <a:pPr lvl="2" eaLnBrk="1" hangingPunct="1"/>
            <a:r>
              <a:rPr lang="en-US" altLang="en-US" dirty="0">
                <a:solidFill>
                  <a:schemeClr val="tx1">
                    <a:lumMod val="95000"/>
                    <a:lumOff val="5000"/>
                  </a:schemeClr>
                </a:solidFill>
              </a:rPr>
              <a:t>PWS takes 5 confirmation source samples.</a:t>
            </a:r>
          </a:p>
          <a:p>
            <a:pPr lvl="1" eaLnBrk="1" hangingPunct="1"/>
            <a:r>
              <a:rPr lang="en-US" altLang="en-US" dirty="0">
                <a:solidFill>
                  <a:schemeClr val="tx1">
                    <a:lumMod val="95000"/>
                    <a:lumOff val="5000"/>
                  </a:schemeClr>
                </a:solidFill>
              </a:rPr>
              <a:t>4 log treated sources are exempt from triggered source samples.</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1143000"/>
          </a:xfrm>
        </p:spPr>
        <p:txBody>
          <a:bodyPr rtlCol="0">
            <a:normAutofit fontScale="90000"/>
          </a:bodyPr>
          <a:lstStyle/>
          <a:p>
            <a:pPr eaLnBrk="1" fontAlgn="auto" hangingPunct="1">
              <a:spcAft>
                <a:spcPts val="0"/>
              </a:spcAft>
              <a:defRPr/>
            </a:pPr>
            <a:r>
              <a:rPr lang="en-US" dirty="0"/>
              <a:t>WATER QUALITY – GROUNDWATER RULE</a:t>
            </a:r>
          </a:p>
        </p:txBody>
      </p:sp>
      <p:sp>
        <p:nvSpPr>
          <p:cNvPr id="3" name="Content Placeholder 2"/>
          <p:cNvSpPr>
            <a:spLocks noGrp="1"/>
          </p:cNvSpPr>
          <p:nvPr>
            <p:ph sz="half" idx="1"/>
          </p:nvPr>
        </p:nvSpPr>
        <p:spPr>
          <a:xfrm>
            <a:off x="304800" y="1143000"/>
            <a:ext cx="8534400" cy="5638800"/>
          </a:xfrm>
        </p:spPr>
        <p:txBody>
          <a:bodyPr rtlCol="0">
            <a:normAutofit lnSpcReduction="10000"/>
          </a:bodyPr>
          <a:lstStyle/>
          <a:p>
            <a:pPr marL="0" indent="0" eaLnBrk="1" fontAlgn="auto" hangingPunct="1">
              <a:spcAft>
                <a:spcPts val="0"/>
              </a:spcAft>
              <a:buFont typeface="Arial" pitchFamily="34" charset="0"/>
              <a:buNone/>
              <a:defRPr/>
            </a:pPr>
            <a:r>
              <a:rPr lang="en-US" dirty="0"/>
              <a:t>2.  Assessment Samples</a:t>
            </a:r>
          </a:p>
          <a:p>
            <a:pPr lvl="1" eaLnBrk="1" fontAlgn="auto" hangingPunct="1">
              <a:spcAft>
                <a:spcPts val="0"/>
              </a:spcAft>
              <a:buFont typeface="Arial" pitchFamily="34" charset="0"/>
              <a:buChar char="–"/>
              <a:defRPr/>
            </a:pPr>
            <a:r>
              <a:rPr lang="en-US" sz="2600" dirty="0"/>
              <a:t>Required at DDW discretion for sensitive sources, such as redeveloped springs, sources with TC + history, sources without plan approval/operating permit</a:t>
            </a:r>
          </a:p>
          <a:p>
            <a:pPr lvl="1" eaLnBrk="1" fontAlgn="auto" hangingPunct="1">
              <a:spcAft>
                <a:spcPts val="0"/>
              </a:spcAft>
              <a:buFont typeface="Arial" pitchFamily="34" charset="0"/>
              <a:buChar char="–"/>
              <a:defRPr/>
            </a:pPr>
            <a:r>
              <a:rPr lang="en-US" sz="2600" dirty="0"/>
              <a:t>A minimum of 12 monthly samples is required per source.</a:t>
            </a:r>
          </a:p>
          <a:p>
            <a:pPr marL="0" indent="0" eaLnBrk="1" fontAlgn="auto" hangingPunct="1">
              <a:spcAft>
                <a:spcPts val="0"/>
              </a:spcAft>
              <a:buFont typeface="Arial" pitchFamily="34" charset="0"/>
              <a:buNone/>
              <a:defRPr/>
            </a:pPr>
            <a:r>
              <a:rPr lang="en-US" dirty="0"/>
              <a:t>3.  Corrective Actions</a:t>
            </a:r>
          </a:p>
          <a:p>
            <a:pPr lvl="1" eaLnBrk="1" fontAlgn="auto" hangingPunct="1">
              <a:spcAft>
                <a:spcPts val="0"/>
              </a:spcAft>
              <a:buFont typeface="Arial" pitchFamily="34" charset="0"/>
              <a:buChar char="–"/>
              <a:defRPr/>
            </a:pPr>
            <a:r>
              <a:rPr lang="en-US" sz="2600" dirty="0"/>
              <a:t>Required when confirmed EC+ 				            at the source</a:t>
            </a:r>
          </a:p>
          <a:p>
            <a:pPr lvl="1" eaLnBrk="1" fontAlgn="auto" hangingPunct="1">
              <a:spcAft>
                <a:spcPts val="0"/>
              </a:spcAft>
              <a:buFont typeface="Arial" pitchFamily="34" charset="0"/>
              <a:buChar char="–"/>
              <a:defRPr/>
            </a:pPr>
            <a:r>
              <a:rPr lang="en-US" sz="2600" dirty="0"/>
              <a:t>Uncorrected significant 				   physical deficiencies</a:t>
            </a:r>
          </a:p>
          <a:p>
            <a:pPr lvl="1" eaLnBrk="1" fontAlgn="auto" hangingPunct="1">
              <a:spcAft>
                <a:spcPts val="0"/>
              </a:spcAft>
              <a:buFont typeface="Arial" pitchFamily="34" charset="0"/>
              <a:buChar char="–"/>
              <a:defRPr/>
            </a:pPr>
            <a:r>
              <a:rPr lang="en-US" sz="2600" dirty="0"/>
              <a:t>Required within 120 days, or  </a:t>
            </a:r>
          </a:p>
          <a:p>
            <a:pPr marL="457200" lvl="1" indent="0" eaLnBrk="1" fontAlgn="auto" hangingPunct="1">
              <a:spcAft>
                <a:spcPts val="0"/>
              </a:spcAft>
              <a:buFont typeface="Arial" pitchFamily="34" charset="0"/>
              <a:buNone/>
              <a:defRPr/>
            </a:pPr>
            <a:r>
              <a:rPr lang="en-US" sz="2600" dirty="0"/>
              <a:t>    the DDW-approved Corrective Action plan deadline</a:t>
            </a:r>
          </a:p>
        </p:txBody>
      </p:sp>
      <p:pic>
        <p:nvPicPr>
          <p:cNvPr id="54276"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451475" y="3482975"/>
            <a:ext cx="3387725" cy="223202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10600" cy="1143000"/>
          </a:xfrm>
        </p:spPr>
        <p:txBody>
          <a:bodyPr rtlCol="0">
            <a:normAutofit fontScale="90000"/>
          </a:bodyPr>
          <a:lstStyle/>
          <a:p>
            <a:pPr eaLnBrk="1" fontAlgn="auto" hangingPunct="1">
              <a:spcAft>
                <a:spcPts val="0"/>
              </a:spcAft>
              <a:defRPr/>
            </a:pPr>
            <a:r>
              <a:rPr lang="en-US" dirty="0"/>
              <a:t>WATER QUALITY – GROUNDWATER RULE</a:t>
            </a:r>
          </a:p>
        </p:txBody>
      </p:sp>
      <p:sp>
        <p:nvSpPr>
          <p:cNvPr id="55299" name="Content Placeholder 2"/>
          <p:cNvSpPr>
            <a:spLocks noGrp="1"/>
          </p:cNvSpPr>
          <p:nvPr>
            <p:ph sz="half" idx="1"/>
          </p:nvPr>
        </p:nvSpPr>
        <p:spPr>
          <a:xfrm>
            <a:off x="457200" y="1600200"/>
            <a:ext cx="8305800" cy="4525963"/>
          </a:xfrm>
        </p:spPr>
        <p:txBody>
          <a:bodyPr/>
          <a:lstStyle/>
          <a:p>
            <a:pPr marL="0" indent="0" eaLnBrk="1" hangingPunct="1">
              <a:buFont typeface="Arial" charset="0"/>
              <a:buNone/>
            </a:pPr>
            <a:r>
              <a:rPr lang="en-US" altLang="en-US" sz="3200"/>
              <a:t>4.  Sanitary Surveys</a:t>
            </a:r>
          </a:p>
          <a:p>
            <a:pPr lvl="1" eaLnBrk="1" hangingPunct="1"/>
            <a:r>
              <a:rPr lang="en-US" altLang="en-US" sz="2800"/>
              <a:t>Required 8 elements for surveys </a:t>
            </a:r>
          </a:p>
          <a:p>
            <a:pPr lvl="2" eaLnBrk="1" hangingPunct="1"/>
            <a:r>
              <a:rPr lang="en-US" altLang="en-US" sz="2800"/>
              <a:t>Operation &amp; maintenance, sources, treatment, finished water storage, pumps, operator certification, monitoring &amp; reporting data verification, distribution system</a:t>
            </a:r>
          </a:p>
          <a:p>
            <a:pPr lvl="1" eaLnBrk="1" hangingPunct="1"/>
            <a:r>
              <a:rPr lang="en-US" altLang="en-US" sz="2800"/>
              <a:t>Water system should receive 			     the sanitary survey report 			           within 30 days.</a:t>
            </a:r>
          </a:p>
        </p:txBody>
      </p:sp>
      <p:pic>
        <p:nvPicPr>
          <p:cNvPr id="55300"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632450" y="4495800"/>
            <a:ext cx="3435350" cy="22860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a:t>TRANSIENT NONCOMMUNITY SYSTEMS (TNC)</a:t>
            </a:r>
          </a:p>
        </p:txBody>
      </p:sp>
      <p:sp>
        <p:nvSpPr>
          <p:cNvPr id="7171" name="Content Placeholder 2"/>
          <p:cNvSpPr>
            <a:spLocks noGrp="1"/>
          </p:cNvSpPr>
          <p:nvPr>
            <p:ph sz="half" idx="1"/>
          </p:nvPr>
        </p:nvSpPr>
        <p:spPr>
          <a:xfrm>
            <a:off x="457200" y="1600200"/>
            <a:ext cx="4953000" cy="4525963"/>
          </a:xfrm>
        </p:spPr>
        <p:txBody>
          <a:bodyPr/>
          <a:lstStyle/>
          <a:p>
            <a:pPr eaLnBrk="1" hangingPunct="1"/>
            <a:r>
              <a:rPr lang="en-US" altLang="en-US" dirty="0">
                <a:solidFill>
                  <a:schemeClr val="tx1">
                    <a:lumMod val="95000"/>
                    <a:lumOff val="5000"/>
                  </a:schemeClr>
                </a:solidFill>
              </a:rPr>
              <a:t>Serve different people</a:t>
            </a:r>
          </a:p>
          <a:p>
            <a:pPr eaLnBrk="1" hangingPunct="1"/>
            <a:r>
              <a:rPr lang="en-US" altLang="en-US" dirty="0">
                <a:solidFill>
                  <a:schemeClr val="tx1">
                    <a:lumMod val="95000"/>
                    <a:lumOff val="5000"/>
                  </a:schemeClr>
                </a:solidFill>
              </a:rPr>
              <a:t>Are not active year round</a:t>
            </a:r>
          </a:p>
          <a:p>
            <a:pPr eaLnBrk="1" hangingPunct="1"/>
            <a:r>
              <a:rPr lang="en-US" altLang="en-US" dirty="0">
                <a:solidFill>
                  <a:schemeClr val="tx1">
                    <a:lumMod val="95000"/>
                    <a:lumOff val="5000"/>
                  </a:schemeClr>
                </a:solidFill>
              </a:rPr>
              <a:t>Short-term exposure</a:t>
            </a:r>
          </a:p>
          <a:p>
            <a:pPr eaLnBrk="1" hangingPunct="1"/>
            <a:r>
              <a:rPr lang="en-US" altLang="en-US" dirty="0">
                <a:solidFill>
                  <a:schemeClr val="tx1">
                    <a:lumMod val="95000"/>
                    <a:lumOff val="5000"/>
                  </a:schemeClr>
                </a:solidFill>
              </a:rPr>
              <a:t>Least stringent sampling requirements</a:t>
            </a:r>
          </a:p>
          <a:p>
            <a:pPr eaLnBrk="1" hangingPunct="1"/>
            <a:r>
              <a:rPr lang="en-US" altLang="en-US" dirty="0">
                <a:solidFill>
                  <a:schemeClr val="tx1">
                    <a:lumMod val="95000"/>
                    <a:lumOff val="5000"/>
                  </a:schemeClr>
                </a:solidFill>
              </a:rPr>
              <a:t>Campgrounds, rest stops, churches, restaurants</a:t>
            </a:r>
          </a:p>
          <a:p>
            <a:pPr eaLnBrk="1" hangingPunct="1"/>
            <a:r>
              <a:rPr lang="en-US" altLang="en-US" dirty="0">
                <a:solidFill>
                  <a:schemeClr val="tx1">
                    <a:lumMod val="95000"/>
                    <a:lumOff val="5000"/>
                  </a:schemeClr>
                </a:solidFill>
              </a:rPr>
              <a:t>Utah has 485 TNC systems.</a:t>
            </a:r>
          </a:p>
        </p:txBody>
      </p:sp>
      <p:pic>
        <p:nvPicPr>
          <p:cNvPr id="7172"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562600" y="1828800"/>
            <a:ext cx="3282950" cy="21336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610600" cy="1143000"/>
          </a:xfrm>
        </p:spPr>
        <p:txBody>
          <a:bodyPr rtlCol="0">
            <a:normAutofit fontScale="90000"/>
          </a:bodyPr>
          <a:lstStyle/>
          <a:p>
            <a:pPr eaLnBrk="1" fontAlgn="auto" hangingPunct="1">
              <a:spcAft>
                <a:spcPts val="0"/>
              </a:spcAft>
              <a:defRPr/>
            </a:pPr>
            <a:r>
              <a:rPr lang="en-US" dirty="0"/>
              <a:t>WATER QUALITY – GROUNDWATER RULE</a:t>
            </a:r>
          </a:p>
        </p:txBody>
      </p:sp>
      <p:sp>
        <p:nvSpPr>
          <p:cNvPr id="56323" name="Content Placeholder 2"/>
          <p:cNvSpPr>
            <a:spLocks noGrp="1"/>
          </p:cNvSpPr>
          <p:nvPr>
            <p:ph idx="1"/>
          </p:nvPr>
        </p:nvSpPr>
        <p:spPr>
          <a:xfrm>
            <a:off x="457200" y="1600200"/>
            <a:ext cx="8229600" cy="4876800"/>
          </a:xfrm>
        </p:spPr>
        <p:txBody>
          <a:bodyPr/>
          <a:lstStyle/>
          <a:p>
            <a:pPr marL="514350" indent="-514350" eaLnBrk="1" hangingPunct="1">
              <a:buFont typeface="Arial" charset="0"/>
              <a:buAutoNum type="arabicPeriod" startAt="5"/>
            </a:pPr>
            <a:r>
              <a:rPr lang="en-US" altLang="en-US"/>
              <a:t>Compliance Monitoring</a:t>
            </a:r>
          </a:p>
          <a:p>
            <a:pPr marL="914400" lvl="1" indent="-514350" eaLnBrk="1" hangingPunct="1"/>
            <a:r>
              <a:rPr lang="en-US" altLang="en-US"/>
              <a:t>Required only for sources with the 4-log exemption</a:t>
            </a:r>
          </a:p>
          <a:p>
            <a:pPr marL="914400" lvl="1" indent="-514350" eaLnBrk="1" hangingPunct="1"/>
            <a:r>
              <a:rPr lang="en-US" altLang="en-US"/>
              <a:t>An engineering reviewed minimum dosage is required for 4-log exempt sources.</a:t>
            </a:r>
          </a:p>
          <a:p>
            <a:pPr marL="914400" lvl="1" indent="-514350" eaLnBrk="1" hangingPunct="1"/>
            <a:r>
              <a:rPr lang="en-US" altLang="en-US"/>
              <a:t>Chlorine residual samples</a:t>
            </a:r>
          </a:p>
          <a:p>
            <a:pPr marL="1314450" lvl="2" indent="-514350" eaLnBrk="1" hangingPunct="1"/>
            <a:r>
              <a:rPr lang="en-US" altLang="en-US" sz="2600"/>
              <a:t>Over 3,300 population continuous monitoring</a:t>
            </a:r>
          </a:p>
          <a:p>
            <a:pPr marL="1314450" lvl="2" indent="-514350" eaLnBrk="1" hangingPunct="1"/>
            <a:r>
              <a:rPr lang="en-US" altLang="en-US" sz="2600"/>
              <a:t>Under 3,300 population daily grab samples</a:t>
            </a:r>
          </a:p>
          <a:p>
            <a:pPr marL="914400" lvl="1" indent="-514350" eaLnBrk="1" hangingPunct="1"/>
            <a:r>
              <a:rPr lang="en-US" altLang="en-US"/>
              <a:t>Reporting is combined with quarterly DBP.</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143000"/>
          </a:xfrm>
        </p:spPr>
        <p:txBody>
          <a:bodyPr rtlCol="0">
            <a:normAutofit fontScale="90000"/>
          </a:bodyPr>
          <a:lstStyle/>
          <a:p>
            <a:pPr eaLnBrk="1" fontAlgn="auto" hangingPunct="1">
              <a:spcAft>
                <a:spcPts val="0"/>
              </a:spcAft>
              <a:defRPr/>
            </a:pPr>
            <a:r>
              <a:rPr lang="en-US" dirty="0"/>
              <a:t>WATER QUALITY – GROUNDWATER RULE</a:t>
            </a:r>
          </a:p>
        </p:txBody>
      </p:sp>
      <p:sp>
        <p:nvSpPr>
          <p:cNvPr id="3" name="Content Placeholder 2"/>
          <p:cNvSpPr>
            <a:spLocks noGrp="1"/>
          </p:cNvSpPr>
          <p:nvPr>
            <p:ph idx="1"/>
          </p:nvPr>
        </p:nvSpPr>
        <p:spPr>
          <a:xfrm>
            <a:off x="457200" y="1295400"/>
            <a:ext cx="8229600" cy="5410200"/>
          </a:xfrm>
        </p:spPr>
        <p:txBody>
          <a:bodyPr rtlCol="0">
            <a:normAutofit/>
          </a:bodyPr>
          <a:lstStyle/>
          <a:p>
            <a:pPr marL="400050" lvl="1" indent="0" eaLnBrk="1" fontAlgn="auto" hangingPunct="1">
              <a:spcAft>
                <a:spcPts val="0"/>
              </a:spcAft>
              <a:buFont typeface="Arial" pitchFamily="34" charset="0"/>
              <a:buNone/>
              <a:defRPr/>
            </a:pPr>
            <a:r>
              <a:rPr lang="en-US" sz="3200" b="1" dirty="0"/>
              <a:t>Violations:</a:t>
            </a:r>
          </a:p>
          <a:p>
            <a:pPr marL="857250" lvl="1" indent="-457200" eaLnBrk="1" fontAlgn="auto" hangingPunct="1">
              <a:spcAft>
                <a:spcPts val="0"/>
              </a:spcAft>
              <a:buFont typeface="Arial" pitchFamily="34" charset="0"/>
              <a:buChar char="–"/>
              <a:defRPr/>
            </a:pPr>
            <a:r>
              <a:rPr lang="en-US" dirty="0"/>
              <a:t>Monitoring</a:t>
            </a:r>
          </a:p>
          <a:p>
            <a:pPr marL="1257300" lvl="2" indent="-457200" eaLnBrk="1" fontAlgn="auto" hangingPunct="1">
              <a:spcAft>
                <a:spcPts val="0"/>
              </a:spcAft>
              <a:buFont typeface="Arial" pitchFamily="34" charset="0"/>
              <a:buChar char="•"/>
              <a:defRPr/>
            </a:pPr>
            <a:r>
              <a:rPr lang="en-US" sz="2600" dirty="0"/>
              <a:t>Failure to collect triggered samples</a:t>
            </a:r>
          </a:p>
          <a:p>
            <a:pPr marL="1257300" lvl="2" indent="-457200" eaLnBrk="1" fontAlgn="auto" hangingPunct="1">
              <a:spcAft>
                <a:spcPts val="0"/>
              </a:spcAft>
              <a:buFont typeface="Arial" pitchFamily="34" charset="0"/>
              <a:buChar char="•"/>
              <a:defRPr/>
            </a:pPr>
            <a:r>
              <a:rPr lang="en-US" sz="2600" dirty="0"/>
              <a:t>Failure to collect assessment samples</a:t>
            </a:r>
          </a:p>
          <a:p>
            <a:pPr marL="1257300" lvl="2" indent="-457200" eaLnBrk="1" fontAlgn="auto" hangingPunct="1">
              <a:spcAft>
                <a:spcPts val="0"/>
              </a:spcAft>
              <a:buFont typeface="Arial" pitchFamily="34" charset="0"/>
              <a:buChar char="•"/>
              <a:defRPr/>
            </a:pPr>
            <a:r>
              <a:rPr lang="en-US" sz="2600" dirty="0"/>
              <a:t>Failure to collection additional source samples – default to required corrective action</a:t>
            </a:r>
          </a:p>
          <a:p>
            <a:pPr marL="1257300" lvl="2" indent="-457200" eaLnBrk="1" fontAlgn="auto" hangingPunct="1">
              <a:spcAft>
                <a:spcPts val="0"/>
              </a:spcAft>
              <a:buFont typeface="Arial" pitchFamily="34" charset="0"/>
              <a:buChar char="•"/>
              <a:defRPr/>
            </a:pPr>
            <a:r>
              <a:rPr lang="en-US" sz="2600" dirty="0"/>
              <a:t>Failure to complete compliance monitoring</a:t>
            </a:r>
          </a:p>
          <a:p>
            <a:pPr marL="857250" lvl="1" indent="-457200" eaLnBrk="1" fontAlgn="auto" hangingPunct="1">
              <a:spcAft>
                <a:spcPts val="0"/>
              </a:spcAft>
              <a:buFont typeface="Arial" pitchFamily="34" charset="0"/>
              <a:buChar char="–"/>
              <a:defRPr/>
            </a:pPr>
            <a:r>
              <a:rPr lang="en-US" dirty="0"/>
              <a:t>Quality</a:t>
            </a:r>
          </a:p>
          <a:p>
            <a:pPr marL="1257300" lvl="2" indent="-457200" eaLnBrk="1" fontAlgn="auto" hangingPunct="1">
              <a:spcAft>
                <a:spcPts val="0"/>
              </a:spcAft>
              <a:buFont typeface="Arial" pitchFamily="34" charset="0"/>
              <a:buChar char="•"/>
              <a:defRPr/>
            </a:pPr>
            <a:r>
              <a:rPr lang="en-US" sz="2600" dirty="0"/>
              <a:t>Failure to address confirmed E. coli at the source</a:t>
            </a:r>
          </a:p>
          <a:p>
            <a:pPr marL="1257300" lvl="2" indent="-457200" eaLnBrk="1" fontAlgn="auto" hangingPunct="1">
              <a:spcAft>
                <a:spcPts val="0"/>
              </a:spcAft>
              <a:buFont typeface="Arial" pitchFamily="34" charset="0"/>
              <a:buChar char="•"/>
              <a:defRPr/>
            </a:pPr>
            <a:r>
              <a:rPr lang="en-US" sz="2600" dirty="0"/>
              <a:t>Failure to correct a significant deficiency or file a corrective action plan</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86800" cy="1143000"/>
          </a:xfrm>
        </p:spPr>
        <p:txBody>
          <a:bodyPr rtlCol="0">
            <a:normAutofit fontScale="90000"/>
          </a:bodyPr>
          <a:lstStyle/>
          <a:p>
            <a:pPr eaLnBrk="1" fontAlgn="auto" hangingPunct="1">
              <a:spcAft>
                <a:spcPts val="0"/>
              </a:spcAft>
              <a:defRPr/>
            </a:pPr>
            <a:r>
              <a:rPr lang="en-US" dirty="0"/>
              <a:t>WATER QUALITY – GROUNDWATER RULE</a:t>
            </a:r>
          </a:p>
        </p:txBody>
      </p:sp>
      <p:sp>
        <p:nvSpPr>
          <p:cNvPr id="3" name="Content Placeholder 2"/>
          <p:cNvSpPr>
            <a:spLocks noGrp="1"/>
          </p:cNvSpPr>
          <p:nvPr>
            <p:ph idx="1"/>
          </p:nvPr>
        </p:nvSpPr>
        <p:spPr>
          <a:xfrm>
            <a:off x="76200" y="1600200"/>
            <a:ext cx="8610600" cy="4525963"/>
          </a:xfrm>
        </p:spPr>
        <p:txBody>
          <a:bodyPr rtlCol="0">
            <a:normAutofit lnSpcReduction="10000"/>
          </a:bodyPr>
          <a:lstStyle/>
          <a:p>
            <a:pPr marL="400050" lvl="1" indent="0" eaLnBrk="1" fontAlgn="auto" hangingPunct="1">
              <a:spcAft>
                <a:spcPts val="0"/>
              </a:spcAft>
              <a:buFont typeface="Arial" pitchFamily="34" charset="0"/>
              <a:buNone/>
              <a:defRPr/>
            </a:pPr>
            <a:r>
              <a:rPr lang="en-US" dirty="0"/>
              <a:t>Example Problem:</a:t>
            </a:r>
          </a:p>
          <a:p>
            <a:pPr marL="400050" lvl="1" indent="0" eaLnBrk="1" fontAlgn="auto" hangingPunct="1">
              <a:spcAft>
                <a:spcPts val="0"/>
              </a:spcAft>
              <a:buFont typeface="Arial" pitchFamily="34" charset="0"/>
              <a:buNone/>
              <a:defRPr/>
            </a:pPr>
            <a:endParaRPr lang="en-US" dirty="0"/>
          </a:p>
          <a:p>
            <a:pPr marL="400050" lvl="1" indent="0" eaLnBrk="1" fontAlgn="auto" hangingPunct="1">
              <a:spcAft>
                <a:spcPts val="0"/>
              </a:spcAft>
              <a:buFont typeface="Arial" pitchFamily="34" charset="0"/>
              <a:buNone/>
              <a:defRPr/>
            </a:pPr>
            <a:r>
              <a:rPr lang="en-US" dirty="0"/>
              <a:t>Distribution system has 1 TC+ sample.  What is the operator required to do?</a:t>
            </a:r>
          </a:p>
          <a:p>
            <a:pPr marL="800100" lvl="2" indent="0" eaLnBrk="1" fontAlgn="auto" hangingPunct="1">
              <a:spcAft>
                <a:spcPts val="0"/>
              </a:spcAft>
              <a:buFont typeface="Arial" pitchFamily="34" charset="0"/>
              <a:buNone/>
              <a:defRPr/>
            </a:pPr>
            <a:endParaRPr lang="en-US" dirty="0"/>
          </a:p>
          <a:p>
            <a:pPr marL="1257300" lvl="2" indent="-457200" eaLnBrk="1" fontAlgn="auto" hangingPunct="1">
              <a:spcAft>
                <a:spcPts val="0"/>
              </a:spcAft>
              <a:buFont typeface="Arial" pitchFamily="34" charset="0"/>
              <a:buAutoNum type="alphaLcPeriod"/>
              <a:defRPr/>
            </a:pPr>
            <a:r>
              <a:rPr lang="en-US" sz="2600" dirty="0"/>
              <a:t>Collect repeat samples.</a:t>
            </a:r>
          </a:p>
          <a:p>
            <a:pPr marL="1257300" lvl="2" indent="-457200" eaLnBrk="1" fontAlgn="auto" hangingPunct="1">
              <a:spcAft>
                <a:spcPts val="0"/>
              </a:spcAft>
              <a:buFont typeface="Arial" pitchFamily="34" charset="0"/>
              <a:buAutoNum type="alphaLcPeriod"/>
              <a:defRPr/>
            </a:pPr>
            <a:r>
              <a:rPr lang="en-US" sz="2600" dirty="0"/>
              <a:t>Collect a sample at all active groundwater sources.</a:t>
            </a:r>
          </a:p>
          <a:p>
            <a:pPr marL="1257300" lvl="2" indent="-457200" eaLnBrk="1" fontAlgn="auto" hangingPunct="1">
              <a:spcAft>
                <a:spcPts val="0"/>
              </a:spcAft>
              <a:buFont typeface="Arial" pitchFamily="34" charset="0"/>
              <a:buAutoNum type="alphaLcPeriod"/>
              <a:defRPr/>
            </a:pPr>
            <a:r>
              <a:rPr lang="en-US" sz="2600" dirty="0"/>
              <a:t>Both a &amp; b</a:t>
            </a:r>
          </a:p>
          <a:p>
            <a:pPr marL="1257300" lvl="2" indent="-457200" eaLnBrk="1" fontAlgn="auto" hangingPunct="1">
              <a:spcAft>
                <a:spcPts val="0"/>
              </a:spcAft>
              <a:buFont typeface="Arial" pitchFamily="34" charset="0"/>
              <a:buAutoNum type="alphaLcPeriod"/>
              <a:defRPr/>
            </a:pPr>
            <a:r>
              <a:rPr lang="en-US" sz="2600" dirty="0"/>
              <a:t>Examine the meter reading at the original sample site.</a:t>
            </a:r>
          </a:p>
        </p:txBody>
      </p:sp>
      <p:pic>
        <p:nvPicPr>
          <p:cNvPr id="58372" name="Picture 2" descr="https://encrypted-tbn1.gstatic.com/images?q=tbn:ANd9GcRT45wZUn24DzoUH6SZJBGQQpS3Yv8O2JFkR7xwqvm7m1M6ZWoAeixjI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1143000"/>
            <a:ext cx="1562100" cy="151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p:cNvPicPr>
          <p:nvPr/>
        </p:nvPicPr>
        <p:blipFill>
          <a:blip r:embed="rId2">
            <a:extLst>
              <a:ext uri="{28A0092B-C50C-407E-A947-70E740481C1C}">
                <a14:useLocalDpi xmlns:a14="http://schemas.microsoft.com/office/drawing/2010/main" val="0"/>
              </a:ext>
            </a:extLst>
          </a:blip>
          <a:srcRect t="1653" b="1556"/>
          <a:stretch>
            <a:fillRect/>
          </a:stretch>
        </p:blipFill>
        <p:spPr bwMode="auto">
          <a:xfrm>
            <a:off x="1143000" y="842963"/>
            <a:ext cx="6858000" cy="517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457200" y="-76200"/>
            <a:ext cx="8229600" cy="1143000"/>
          </a:xfrm>
        </p:spPr>
        <p:txBody>
          <a:bodyPr/>
          <a:lstStyle/>
          <a:p>
            <a:pPr eaLnBrk="1" hangingPunct="1"/>
            <a:r>
              <a:rPr lang="en-US" altLang="en-US" dirty="0"/>
              <a:t>SURFACE WATER TREATMENT RULE</a:t>
            </a:r>
          </a:p>
        </p:txBody>
      </p:sp>
      <p:sp>
        <p:nvSpPr>
          <p:cNvPr id="3" name="Content Placeholder 2"/>
          <p:cNvSpPr>
            <a:spLocks noGrp="1"/>
          </p:cNvSpPr>
          <p:nvPr>
            <p:ph sz="half" idx="1"/>
          </p:nvPr>
        </p:nvSpPr>
        <p:spPr>
          <a:xfrm>
            <a:off x="228600" y="990600"/>
            <a:ext cx="8610600" cy="5867400"/>
          </a:xfrm>
        </p:spPr>
        <p:txBody>
          <a:bodyPr rtlCol="0">
            <a:normAutofit/>
          </a:bodyPr>
          <a:lstStyle/>
          <a:p>
            <a:pPr eaLnBrk="1" fontAlgn="auto" hangingPunct="1">
              <a:spcAft>
                <a:spcPts val="0"/>
              </a:spcAft>
              <a:buFont typeface="Arial" pitchFamily="34" charset="0"/>
              <a:buChar char="•"/>
              <a:defRPr/>
            </a:pPr>
            <a:r>
              <a:rPr lang="en-US" sz="2400" dirty="0">
                <a:solidFill>
                  <a:schemeClr val="tx1">
                    <a:lumMod val="95000"/>
                    <a:lumOff val="5000"/>
                  </a:schemeClr>
                </a:solidFill>
              </a:rPr>
              <a:t>Surface Water must be treated.  Chlorination alone is not sufficient for treating surface water.</a:t>
            </a:r>
          </a:p>
          <a:p>
            <a:pPr eaLnBrk="1" fontAlgn="auto" hangingPunct="1">
              <a:spcAft>
                <a:spcPts val="0"/>
              </a:spcAft>
              <a:buFont typeface="Arial" pitchFamily="34" charset="0"/>
              <a:buChar char="•"/>
              <a:defRPr/>
            </a:pPr>
            <a:r>
              <a:rPr lang="en-US" sz="2400" dirty="0">
                <a:solidFill>
                  <a:schemeClr val="tx1">
                    <a:lumMod val="95000"/>
                    <a:lumOff val="5000"/>
                  </a:schemeClr>
                </a:solidFill>
              </a:rPr>
              <a:t>Package plants must meet the same construction standards as large plants.</a:t>
            </a:r>
          </a:p>
          <a:p>
            <a:pPr>
              <a:defRPr/>
            </a:pPr>
            <a:r>
              <a:rPr lang="en-US" sz="2400" dirty="0">
                <a:solidFill>
                  <a:schemeClr val="tx1">
                    <a:lumMod val="95000"/>
                    <a:lumOff val="5000"/>
                  </a:schemeClr>
                </a:solidFill>
              </a:rPr>
              <a:t>SW Treatment systems must submit a monthly report to DDW.</a:t>
            </a:r>
          </a:p>
          <a:p>
            <a:pPr eaLnBrk="1" fontAlgn="auto" hangingPunct="1">
              <a:spcAft>
                <a:spcPts val="0"/>
              </a:spcAft>
              <a:buFont typeface="Arial" pitchFamily="34" charset="0"/>
              <a:buChar char="•"/>
              <a:defRPr/>
            </a:pPr>
            <a:endParaRPr lang="en-US" sz="2400" dirty="0">
              <a:solidFill>
                <a:schemeClr val="tx1">
                  <a:lumMod val="95000"/>
                  <a:lumOff val="5000"/>
                </a:schemeClr>
              </a:solidFill>
            </a:endParaRPr>
          </a:p>
          <a:p>
            <a:pPr eaLnBrk="1" fontAlgn="auto" hangingPunct="1">
              <a:spcAft>
                <a:spcPts val="0"/>
              </a:spcAft>
              <a:buFont typeface="Arial" pitchFamily="34" charset="0"/>
              <a:buChar char="•"/>
              <a:defRPr/>
            </a:pPr>
            <a:endParaRPr lang="en-US" sz="2400" dirty="0">
              <a:solidFill>
                <a:schemeClr val="tx1">
                  <a:lumMod val="95000"/>
                  <a:lumOff val="5000"/>
                </a:schemeClr>
              </a:solidFill>
            </a:endParaRPr>
          </a:p>
          <a:p>
            <a:pPr eaLnBrk="1" fontAlgn="auto" hangingPunct="1">
              <a:spcAft>
                <a:spcPts val="0"/>
              </a:spcAft>
              <a:buFont typeface="Arial" pitchFamily="34" charset="0"/>
              <a:buChar char="•"/>
              <a:defRPr/>
            </a:pPr>
            <a:endParaRPr lang="en-US" sz="2400" dirty="0">
              <a:solidFill>
                <a:schemeClr val="tx1">
                  <a:lumMod val="95000"/>
                  <a:lumOff val="5000"/>
                </a:schemeClr>
              </a:solidFill>
            </a:endParaRPr>
          </a:p>
        </p:txBody>
      </p:sp>
      <p:graphicFrame>
        <p:nvGraphicFramePr>
          <p:cNvPr id="2" name="Diagram 1"/>
          <p:cNvGraphicFramePr/>
          <p:nvPr>
            <p:extLst>
              <p:ext uri="{D42A27DB-BD31-4B8C-83A1-F6EECF244321}">
                <p14:modId xmlns:p14="http://schemas.microsoft.com/office/powerpoint/2010/main" val="2290386340"/>
              </p:ext>
            </p:extLst>
          </p:nvPr>
        </p:nvGraphicFramePr>
        <p:xfrm>
          <a:off x="1295400" y="3048000"/>
          <a:ext cx="6400800" cy="3505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457740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SURFACE WATER TREATMENT RULE</a:t>
            </a:r>
            <a:endParaRPr lang="en-US" dirty="0"/>
          </a:p>
        </p:txBody>
      </p:sp>
      <p:sp>
        <p:nvSpPr>
          <p:cNvPr id="3" name="Content Placeholder 2"/>
          <p:cNvSpPr>
            <a:spLocks noGrp="1"/>
          </p:cNvSpPr>
          <p:nvPr>
            <p:ph sz="half" idx="1"/>
          </p:nvPr>
        </p:nvSpPr>
        <p:spPr>
          <a:xfrm>
            <a:off x="457200" y="1371600"/>
            <a:ext cx="7924800" cy="5105400"/>
          </a:xfrm>
        </p:spPr>
        <p:txBody>
          <a:bodyPr>
            <a:normAutofit/>
          </a:bodyPr>
          <a:lstStyle/>
          <a:p>
            <a:pPr marL="0" indent="0">
              <a:buNone/>
              <a:defRPr/>
            </a:pPr>
            <a:r>
              <a:rPr lang="en-US" sz="2400" dirty="0">
                <a:solidFill>
                  <a:schemeClr val="tx1">
                    <a:lumMod val="95000"/>
                    <a:lumOff val="5000"/>
                  </a:schemeClr>
                </a:solidFill>
              </a:rPr>
              <a:t>1. Filtration</a:t>
            </a:r>
          </a:p>
          <a:p>
            <a:pPr marL="742950" indent="-285750">
              <a:defRPr/>
            </a:pPr>
            <a:r>
              <a:rPr lang="en-US" sz="2400" dirty="0">
                <a:solidFill>
                  <a:schemeClr val="tx1">
                    <a:lumMod val="95000"/>
                    <a:lumOff val="5000"/>
                  </a:schemeClr>
                </a:solidFill>
              </a:rPr>
              <a:t>Filtration provides a physical barrier to remove pathogens and particles</a:t>
            </a:r>
          </a:p>
          <a:p>
            <a:pPr marL="742950" indent="-285750">
              <a:defRPr/>
            </a:pPr>
            <a:r>
              <a:rPr lang="en-US" sz="2400" dirty="0">
                <a:solidFill>
                  <a:schemeClr val="tx1">
                    <a:lumMod val="95000"/>
                    <a:lumOff val="5000"/>
                  </a:schemeClr>
                </a:solidFill>
              </a:rPr>
              <a:t>Maximum filter loading rate is 6 gal/min/ft2.</a:t>
            </a:r>
          </a:p>
          <a:p>
            <a:pPr marL="742950" indent="-285750">
              <a:defRPr/>
            </a:pPr>
            <a:r>
              <a:rPr lang="en-US" sz="2400" dirty="0">
                <a:solidFill>
                  <a:schemeClr val="tx1">
                    <a:lumMod val="95000"/>
                    <a:lumOff val="5000"/>
                  </a:schemeClr>
                </a:solidFill>
              </a:rPr>
              <a:t>Turbidity – a measure of the filtration effectiveness</a:t>
            </a:r>
          </a:p>
          <a:p>
            <a:pPr lvl="2">
              <a:defRPr/>
            </a:pPr>
            <a:r>
              <a:rPr lang="en-US" sz="2400" dirty="0">
                <a:solidFill>
                  <a:schemeClr val="tx1">
                    <a:lumMod val="95000"/>
                    <a:lumOff val="5000"/>
                  </a:schemeClr>
                </a:solidFill>
              </a:rPr>
              <a:t>Surface Water (SW) systems </a:t>
            </a:r>
          </a:p>
          <a:p>
            <a:pPr marL="1657350" lvl="4" indent="-285750">
              <a:defRPr/>
            </a:pPr>
            <a:r>
              <a:rPr lang="en-US" sz="2400" dirty="0">
                <a:solidFill>
                  <a:schemeClr val="tx1">
                    <a:lumMod val="95000"/>
                    <a:lumOff val="5000"/>
                  </a:schemeClr>
                </a:solidFill>
              </a:rPr>
              <a:t>0.34 NTU in 95% of samples, never to exceed 1.0 NTU spike</a:t>
            </a:r>
          </a:p>
          <a:p>
            <a:pPr marL="1657350" lvl="4" indent="-285750">
              <a:defRPr/>
            </a:pPr>
            <a:r>
              <a:rPr lang="en-US" sz="2400" dirty="0">
                <a:solidFill>
                  <a:schemeClr val="tx1">
                    <a:lumMod val="95000"/>
                    <a:lumOff val="5000"/>
                  </a:schemeClr>
                </a:solidFill>
              </a:rPr>
              <a:t>Sample turbidity at each individual filter effluent</a:t>
            </a:r>
          </a:p>
          <a:p>
            <a:pPr marL="1657350" lvl="4" indent="-285750">
              <a:defRPr/>
            </a:pPr>
            <a:r>
              <a:rPr lang="en-US" sz="2400" dirty="0">
                <a:solidFill>
                  <a:schemeClr val="tx1">
                    <a:lumMod val="95000"/>
                    <a:lumOff val="5000"/>
                  </a:schemeClr>
                </a:solidFill>
              </a:rPr>
              <a:t>Sample the combined filter turbidity at the clear well</a:t>
            </a:r>
          </a:p>
          <a:p>
            <a:pPr lvl="2">
              <a:defRPr/>
            </a:pPr>
            <a:r>
              <a:rPr lang="en-US" sz="2400" dirty="0">
                <a:solidFill>
                  <a:schemeClr val="tx1">
                    <a:lumMod val="95000"/>
                    <a:lumOff val="5000"/>
                  </a:schemeClr>
                </a:solidFill>
              </a:rPr>
              <a:t>Ground water turbidity = 5.0 NTU</a:t>
            </a:r>
          </a:p>
          <a:p>
            <a:pPr lvl="1">
              <a:defRPr/>
            </a:pPr>
            <a:endParaRPr lang="en-US" dirty="0">
              <a:solidFill>
                <a:schemeClr val="tx1">
                  <a:lumMod val="95000"/>
                  <a:lumOff val="5000"/>
                </a:schemeClr>
              </a:solidFill>
            </a:endParaRPr>
          </a:p>
          <a:p>
            <a:endParaRPr lang="en-US" sz="2400" dirty="0">
              <a:solidFill>
                <a:schemeClr val="tx1">
                  <a:lumMod val="95000"/>
                  <a:lumOff val="5000"/>
                </a:schemeClr>
              </a:solidFill>
            </a:endParaRPr>
          </a:p>
        </p:txBody>
      </p:sp>
    </p:spTree>
    <p:extLst>
      <p:ext uri="{BB962C8B-B14F-4D97-AF65-F5344CB8AC3E}">
        <p14:creationId xmlns:p14="http://schemas.microsoft.com/office/powerpoint/2010/main" val="45865903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SURFACE WATER TREATMENT RULE</a:t>
            </a:r>
            <a:endParaRPr lang="en-US" dirty="0"/>
          </a:p>
        </p:txBody>
      </p:sp>
      <p:sp>
        <p:nvSpPr>
          <p:cNvPr id="5" name="Content Placeholder 3"/>
          <p:cNvSpPr>
            <a:spLocks noGrp="1"/>
          </p:cNvSpPr>
          <p:nvPr>
            <p:ph sz="half" idx="1"/>
          </p:nvPr>
        </p:nvSpPr>
        <p:spPr>
          <a:xfrm>
            <a:off x="533400" y="1524000"/>
            <a:ext cx="8001000" cy="4525963"/>
          </a:xfrm>
        </p:spPr>
        <p:txBody>
          <a:bodyPr>
            <a:normAutofit/>
          </a:bodyPr>
          <a:lstStyle/>
          <a:p>
            <a:pPr marL="0" indent="0">
              <a:buNone/>
            </a:pPr>
            <a:r>
              <a:rPr lang="en-US" dirty="0">
                <a:solidFill>
                  <a:schemeClr val="tx1">
                    <a:lumMod val="95000"/>
                    <a:lumOff val="5000"/>
                  </a:schemeClr>
                </a:solidFill>
              </a:rPr>
              <a:t>2. Disinfection</a:t>
            </a:r>
          </a:p>
          <a:p>
            <a:pPr lvl="1">
              <a:buFont typeface="Arial" panose="020B0604020202020204" pitchFamily="34" charset="0"/>
              <a:buChar char="•"/>
            </a:pPr>
            <a:r>
              <a:rPr lang="en-US" dirty="0">
                <a:solidFill>
                  <a:schemeClr val="tx1">
                    <a:lumMod val="95000"/>
                    <a:lumOff val="5000"/>
                  </a:schemeClr>
                </a:solidFill>
              </a:rPr>
              <a:t>All surface water sources must be monitoring for either cryptosporidium or </a:t>
            </a:r>
            <a:r>
              <a:rPr lang="en-US" i="1" dirty="0">
                <a:solidFill>
                  <a:schemeClr val="tx1">
                    <a:lumMod val="95000"/>
                    <a:lumOff val="5000"/>
                  </a:schemeClr>
                </a:solidFill>
              </a:rPr>
              <a:t>E</a:t>
            </a:r>
            <a:r>
              <a:rPr lang="en-US" dirty="0">
                <a:solidFill>
                  <a:schemeClr val="tx1">
                    <a:lumMod val="95000"/>
                    <a:lumOff val="5000"/>
                  </a:schemeClr>
                </a:solidFill>
              </a:rPr>
              <a:t>. coli before all treatment to determine if additional treatment is needed.</a:t>
            </a:r>
          </a:p>
          <a:p>
            <a:pPr lvl="1">
              <a:buFont typeface="Arial" panose="020B0604020202020204" pitchFamily="34" charset="0"/>
              <a:buChar char="•"/>
            </a:pPr>
            <a:r>
              <a:rPr lang="en-US" altLang="en-US" dirty="0">
                <a:solidFill>
                  <a:schemeClr val="tx1">
                    <a:lumMod val="95000"/>
                    <a:lumOff val="5000"/>
                  </a:schemeClr>
                </a:solidFill>
              </a:rPr>
              <a:t>Disinfect to obtain treatment credits and additional Log inactivation</a:t>
            </a:r>
          </a:p>
          <a:p>
            <a:pPr lvl="2"/>
            <a:r>
              <a:rPr lang="en-US" altLang="en-US" sz="2400" dirty="0">
                <a:solidFill>
                  <a:schemeClr val="tx1">
                    <a:lumMod val="95000"/>
                    <a:lumOff val="5000"/>
                  </a:schemeClr>
                </a:solidFill>
              </a:rPr>
              <a:t>99% or 2 log inactivation of crypto</a:t>
            </a:r>
          </a:p>
          <a:p>
            <a:pPr lvl="2"/>
            <a:r>
              <a:rPr lang="en-US" altLang="en-US" sz="2400" dirty="0">
                <a:solidFill>
                  <a:schemeClr val="tx1">
                    <a:lumMod val="95000"/>
                    <a:lumOff val="5000"/>
                  </a:schemeClr>
                </a:solidFill>
              </a:rPr>
              <a:t>99.9% or 3 log inactivation of giardia, lamblia cysts</a:t>
            </a:r>
          </a:p>
          <a:p>
            <a:pPr lvl="2"/>
            <a:r>
              <a:rPr lang="en-US" altLang="en-US" sz="2400" dirty="0">
                <a:solidFill>
                  <a:schemeClr val="tx1">
                    <a:lumMod val="95000"/>
                    <a:lumOff val="5000"/>
                  </a:schemeClr>
                </a:solidFill>
              </a:rPr>
              <a:t>99.99% or 4 log inactivation of enteric viruses</a:t>
            </a:r>
          </a:p>
          <a:p>
            <a:pPr marL="457200" lvl="1" indent="0">
              <a:buNone/>
            </a:pPr>
            <a:endParaRPr lang="en-US" dirty="0">
              <a:solidFill>
                <a:schemeClr val="tx1">
                  <a:lumMod val="95000"/>
                  <a:lumOff val="5000"/>
                </a:schemeClr>
              </a:solidFill>
            </a:endParaRPr>
          </a:p>
          <a:p>
            <a:pPr lvl="1"/>
            <a:endParaRPr lang="en-US" dirty="0">
              <a:solidFill>
                <a:schemeClr val="tx1">
                  <a:lumMod val="95000"/>
                  <a:lumOff val="5000"/>
                </a:schemeClr>
              </a:solidFill>
            </a:endParaRPr>
          </a:p>
        </p:txBody>
      </p:sp>
    </p:spTree>
    <p:extLst>
      <p:ext uri="{BB962C8B-B14F-4D97-AF65-F5344CB8AC3E}">
        <p14:creationId xmlns:p14="http://schemas.microsoft.com/office/powerpoint/2010/main" val="33969400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457200" y="228600"/>
            <a:ext cx="8229600" cy="1143000"/>
          </a:xfrm>
        </p:spPr>
        <p:txBody>
          <a:bodyPr/>
          <a:lstStyle/>
          <a:p>
            <a:pPr eaLnBrk="1" hangingPunct="1"/>
            <a:r>
              <a:rPr lang="en-US" altLang="en-US"/>
              <a:t>SURFACE WATER TREATMENT RULE</a:t>
            </a:r>
          </a:p>
        </p:txBody>
      </p:sp>
      <p:sp>
        <p:nvSpPr>
          <p:cNvPr id="21507" name="Content Placeholder 2"/>
          <p:cNvSpPr>
            <a:spLocks noGrp="1"/>
          </p:cNvSpPr>
          <p:nvPr>
            <p:ph sz="half" idx="1"/>
          </p:nvPr>
        </p:nvSpPr>
        <p:spPr>
          <a:xfrm>
            <a:off x="152400" y="1295400"/>
            <a:ext cx="8686800" cy="5257800"/>
          </a:xfrm>
        </p:spPr>
        <p:txBody>
          <a:bodyPr/>
          <a:lstStyle/>
          <a:p>
            <a:pPr marL="457200" lvl="1" indent="0" eaLnBrk="1" hangingPunct="1">
              <a:buNone/>
            </a:pPr>
            <a:r>
              <a:rPr lang="en-US" altLang="en-US" dirty="0">
                <a:solidFill>
                  <a:schemeClr val="tx1">
                    <a:lumMod val="95000"/>
                    <a:lumOff val="5000"/>
                  </a:schemeClr>
                </a:solidFill>
              </a:rPr>
              <a:t>3. Disinfectant Residual in DS</a:t>
            </a:r>
          </a:p>
          <a:p>
            <a:pPr marL="1089025" lvl="1" indent="-290513">
              <a:buFont typeface="Arial" panose="020B0604020202020204" pitchFamily="34" charset="0"/>
              <a:buChar char="•"/>
              <a:tabLst>
                <a:tab pos="1087438" algn="l"/>
              </a:tabLst>
            </a:pPr>
            <a:r>
              <a:rPr lang="en-US" altLang="en-US" dirty="0">
                <a:solidFill>
                  <a:schemeClr val="tx1">
                    <a:lumMod val="95000"/>
                    <a:lumOff val="5000"/>
                  </a:schemeClr>
                </a:solidFill>
              </a:rPr>
              <a:t>Disinfectant CT = Concentration (C)  x contact time (T)</a:t>
            </a:r>
          </a:p>
          <a:p>
            <a:pPr marL="1089025" lvl="1" indent="-290513">
              <a:buFont typeface="Arial" panose="020B0604020202020204" pitchFamily="34" charset="0"/>
              <a:buChar char="•"/>
              <a:tabLst>
                <a:tab pos="1087438" algn="l"/>
              </a:tabLst>
            </a:pPr>
            <a:r>
              <a:rPr lang="en-US" altLang="en-US" dirty="0">
                <a:solidFill>
                  <a:schemeClr val="tx1">
                    <a:lumMod val="95000"/>
                    <a:lumOff val="5000"/>
                  </a:schemeClr>
                </a:solidFill>
              </a:rPr>
              <a:t>Contact time is required</a:t>
            </a:r>
          </a:p>
          <a:p>
            <a:pPr marL="1089025" lvl="1" indent="-290513">
              <a:buFont typeface="Arial" panose="020B0604020202020204" pitchFamily="34" charset="0"/>
              <a:buChar char="•"/>
              <a:tabLst>
                <a:tab pos="1087438" algn="l"/>
              </a:tabLst>
            </a:pPr>
            <a:r>
              <a:rPr lang="en-US" altLang="en-US" dirty="0">
                <a:solidFill>
                  <a:schemeClr val="tx1">
                    <a:lumMod val="95000"/>
                    <a:lumOff val="5000"/>
                  </a:schemeClr>
                </a:solidFill>
              </a:rPr>
              <a:t>The chlorine residual leaving the plant must be = or &gt; 0.2 mg/L and measurable throughout the system.</a:t>
            </a:r>
          </a:p>
          <a:p>
            <a:pPr marL="1089025" lvl="1" indent="-290513">
              <a:buFont typeface="Arial" panose="020B0604020202020204" pitchFamily="34" charset="0"/>
              <a:buChar char="•"/>
              <a:tabLst>
                <a:tab pos="1087438" algn="l"/>
              </a:tabLst>
            </a:pPr>
            <a:r>
              <a:rPr lang="en-US" altLang="en-US" dirty="0">
                <a:solidFill>
                  <a:schemeClr val="tx1">
                    <a:lumMod val="95000"/>
                    <a:lumOff val="5000"/>
                  </a:schemeClr>
                </a:solidFill>
              </a:rPr>
              <a:t>Adequate disinfection is mandatory before the first customer.</a:t>
            </a:r>
          </a:p>
          <a:p>
            <a:pPr marL="1089025" lvl="1" indent="-290513">
              <a:buFont typeface="Arial" panose="020B0604020202020204" pitchFamily="34" charset="0"/>
              <a:buChar char="•"/>
              <a:tabLst>
                <a:tab pos="1087438" algn="l"/>
              </a:tabLst>
            </a:pPr>
            <a:r>
              <a:rPr lang="en-US" altLang="en-US" dirty="0">
                <a:solidFill>
                  <a:schemeClr val="tx1">
                    <a:lumMod val="95000"/>
                    <a:lumOff val="5000"/>
                  </a:schemeClr>
                </a:solidFill>
              </a:rPr>
              <a:t>CT with mixing basins and storage tanks is determined by tracer studies or the equivalent.</a:t>
            </a:r>
          </a:p>
          <a:p>
            <a:pPr eaLnBrk="1" hangingPunct="1"/>
            <a:endParaRPr lang="en-US" altLang="en-US" sz="3200" dirty="0">
              <a:solidFill>
                <a:schemeClr val="tx1">
                  <a:lumMod val="95000"/>
                  <a:lumOff val="5000"/>
                </a:schemeClr>
              </a:solidFill>
            </a:endParaRPr>
          </a:p>
        </p:txBody>
      </p:sp>
      <p:pic>
        <p:nvPicPr>
          <p:cNvPr id="21508"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562600" y="4800600"/>
            <a:ext cx="2133600" cy="184912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52839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457200" y="0"/>
            <a:ext cx="8229600" cy="1143000"/>
          </a:xfrm>
        </p:spPr>
        <p:txBody>
          <a:bodyPr/>
          <a:lstStyle/>
          <a:p>
            <a:pPr eaLnBrk="1" hangingPunct="1"/>
            <a:r>
              <a:rPr lang="en-US" altLang="en-US"/>
              <a:t>SURFACE WATER TREATMENT RULE</a:t>
            </a:r>
          </a:p>
        </p:txBody>
      </p:sp>
      <p:sp>
        <p:nvSpPr>
          <p:cNvPr id="3" name="Content Placeholder 2"/>
          <p:cNvSpPr>
            <a:spLocks noGrp="1"/>
          </p:cNvSpPr>
          <p:nvPr>
            <p:ph idx="1"/>
          </p:nvPr>
        </p:nvSpPr>
        <p:spPr>
          <a:xfrm>
            <a:off x="457200" y="1066800"/>
            <a:ext cx="8305800" cy="3962400"/>
          </a:xfrm>
        </p:spPr>
        <p:txBody>
          <a:bodyPr rtlCol="0">
            <a:normAutofit/>
          </a:bodyPr>
          <a:lstStyle/>
          <a:p>
            <a:pPr eaLnBrk="1" fontAlgn="auto" hangingPunct="1">
              <a:spcAft>
                <a:spcPts val="0"/>
              </a:spcAft>
              <a:buFont typeface="Arial" pitchFamily="34" charset="0"/>
              <a:buChar char="•"/>
              <a:defRPr/>
            </a:pPr>
            <a:r>
              <a:rPr lang="en-US" sz="2800" dirty="0"/>
              <a:t>Groundwater may be “under the direct influence” (UDI) of surface water.  </a:t>
            </a:r>
          </a:p>
          <a:p>
            <a:pPr eaLnBrk="1" fontAlgn="auto" hangingPunct="1">
              <a:spcAft>
                <a:spcPts val="0"/>
              </a:spcAft>
              <a:buFont typeface="Arial" pitchFamily="34" charset="0"/>
              <a:buChar char="•"/>
              <a:defRPr/>
            </a:pPr>
            <a:r>
              <a:rPr lang="en-US" sz="2800" dirty="0"/>
              <a:t>UDI is determined through a filter test called microscopic particulate analysis (MPA) that detects surface origin microorganisms such as algae or observations involving temperature, turbidity, alkalinity and volume, or geologic conditions.</a:t>
            </a:r>
          </a:p>
          <a:p>
            <a:pPr eaLnBrk="1" fontAlgn="auto" hangingPunct="1">
              <a:spcAft>
                <a:spcPts val="0"/>
              </a:spcAft>
              <a:buFont typeface="Arial" pitchFamily="34" charset="0"/>
              <a:buChar char="•"/>
              <a:defRPr/>
            </a:pPr>
            <a:r>
              <a:rPr lang="en-US" sz="2800" dirty="0"/>
              <a:t>Surface water treatment is required for UDI sources.</a:t>
            </a:r>
          </a:p>
          <a:p>
            <a:pPr marL="457200" lvl="1" indent="0" eaLnBrk="1" fontAlgn="auto" hangingPunct="1">
              <a:spcAft>
                <a:spcPts val="0"/>
              </a:spcAft>
              <a:buFont typeface="Arial" pitchFamily="34" charset="0"/>
              <a:buNone/>
              <a:defRPr/>
            </a:pPr>
            <a:endParaRPr lang="en-US" sz="2400" dirty="0"/>
          </a:p>
        </p:txBody>
      </p:sp>
      <p:pic>
        <p:nvPicPr>
          <p:cNvPr id="22532" name="Picture 2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5114925"/>
            <a:ext cx="7467600" cy="151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0952051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lstStyle/>
          <a:p>
            <a:pPr eaLnBrk="1" hangingPunct="1"/>
            <a:r>
              <a:rPr lang="en-US" altLang="en-US" sz="4000"/>
              <a:t>WATER QUALITY – LEAD &amp; COPPER</a:t>
            </a:r>
          </a:p>
        </p:txBody>
      </p:sp>
      <p:sp>
        <p:nvSpPr>
          <p:cNvPr id="3" name="Content Placeholder 2"/>
          <p:cNvSpPr>
            <a:spLocks noGrp="1"/>
          </p:cNvSpPr>
          <p:nvPr>
            <p:ph idx="1"/>
          </p:nvPr>
        </p:nvSpPr>
        <p:spPr>
          <a:xfrm>
            <a:off x="457200" y="1600200"/>
            <a:ext cx="4648200" cy="4953000"/>
          </a:xfrm>
        </p:spPr>
        <p:txBody>
          <a:bodyPr rtlCol="0">
            <a:normAutofit fontScale="77500" lnSpcReduction="20000"/>
          </a:bodyPr>
          <a:lstStyle/>
          <a:p>
            <a:pPr eaLnBrk="1" fontAlgn="auto" hangingPunct="1">
              <a:spcAft>
                <a:spcPts val="0"/>
              </a:spcAft>
              <a:buFont typeface="Arial" pitchFamily="34" charset="0"/>
              <a:buChar char="•"/>
              <a:defRPr/>
            </a:pPr>
            <a:r>
              <a:rPr lang="en-US" dirty="0">
                <a:solidFill>
                  <a:schemeClr val="tx1">
                    <a:lumMod val="95000"/>
                    <a:lumOff val="5000"/>
                  </a:schemeClr>
                </a:solidFill>
              </a:rPr>
              <a:t>Required for COM, NTNC </a:t>
            </a:r>
          </a:p>
          <a:p>
            <a:pPr eaLnBrk="1" fontAlgn="auto" hangingPunct="1">
              <a:spcAft>
                <a:spcPts val="0"/>
              </a:spcAft>
              <a:buFont typeface="Arial" pitchFamily="34" charset="0"/>
              <a:buChar char="•"/>
              <a:defRPr/>
            </a:pPr>
            <a:r>
              <a:rPr lang="en-US" dirty="0">
                <a:solidFill>
                  <a:schemeClr val="tx1">
                    <a:lumMod val="95000"/>
                    <a:lumOff val="5000"/>
                  </a:schemeClr>
                </a:solidFill>
              </a:rPr>
              <a:t>Must have a sampling site plan</a:t>
            </a:r>
          </a:p>
          <a:p>
            <a:pPr eaLnBrk="1" fontAlgn="auto" hangingPunct="1">
              <a:spcAft>
                <a:spcPts val="0"/>
              </a:spcAft>
              <a:buFont typeface="Arial" pitchFamily="34" charset="0"/>
              <a:buChar char="•"/>
              <a:defRPr/>
            </a:pPr>
            <a:r>
              <a:rPr lang="en-US" dirty="0">
                <a:solidFill>
                  <a:schemeClr val="tx1">
                    <a:lumMod val="95000"/>
                    <a:lumOff val="5000"/>
                  </a:schemeClr>
                </a:solidFill>
              </a:rPr>
              <a:t>Must give results of test to sample homes and certify to DDW that results have been given.</a:t>
            </a:r>
          </a:p>
          <a:p>
            <a:pPr eaLnBrk="1" fontAlgn="auto" hangingPunct="1">
              <a:spcAft>
                <a:spcPts val="0"/>
              </a:spcAft>
              <a:buFont typeface="Arial" pitchFamily="34" charset="0"/>
              <a:buChar char="•"/>
              <a:defRPr/>
            </a:pPr>
            <a:r>
              <a:rPr lang="en-US" dirty="0">
                <a:solidFill>
                  <a:schemeClr val="tx1">
                    <a:lumMod val="95000"/>
                    <a:lumOff val="5000"/>
                  </a:schemeClr>
                </a:solidFill>
              </a:rPr>
              <a:t>The number of required samples is based on population.</a:t>
            </a:r>
          </a:p>
          <a:p>
            <a:pPr eaLnBrk="1" fontAlgn="auto" hangingPunct="1">
              <a:spcAft>
                <a:spcPts val="0"/>
              </a:spcAft>
              <a:buFont typeface="Arial" pitchFamily="34" charset="0"/>
              <a:buChar char="•"/>
              <a:defRPr/>
            </a:pPr>
            <a:r>
              <a:rPr lang="en-US" dirty="0">
                <a:solidFill>
                  <a:schemeClr val="tx1">
                    <a:lumMod val="95000"/>
                    <a:lumOff val="5000"/>
                  </a:schemeClr>
                </a:solidFill>
              </a:rPr>
              <a:t>Samples taken from kitchen/bathroom cold water tap, first draw after sitting undisturbed for 6 hours.</a:t>
            </a:r>
          </a:p>
          <a:p>
            <a:pPr lvl="1" eaLnBrk="1" fontAlgn="auto" hangingPunct="1">
              <a:spcAft>
                <a:spcPts val="0"/>
              </a:spcAft>
              <a:buFont typeface="Arial" pitchFamily="34" charset="0"/>
              <a:buChar char="•"/>
              <a:defRPr/>
            </a:pPr>
            <a:r>
              <a:rPr lang="en-US" dirty="0">
                <a:solidFill>
                  <a:schemeClr val="tx1">
                    <a:lumMod val="95000"/>
                    <a:lumOff val="5000"/>
                  </a:schemeClr>
                </a:solidFill>
              </a:rPr>
              <a:t>Not outside spigots, vacant homes or rarely used sinks!</a:t>
            </a:r>
          </a:p>
        </p:txBody>
      </p:sp>
      <p:graphicFrame>
        <p:nvGraphicFramePr>
          <p:cNvPr id="5" name="Table 4"/>
          <p:cNvGraphicFramePr>
            <a:graphicFrameLocks noGrp="1"/>
          </p:cNvGraphicFramePr>
          <p:nvPr/>
        </p:nvGraphicFramePr>
        <p:xfrm>
          <a:off x="5334000" y="1600200"/>
          <a:ext cx="3048000" cy="2124075"/>
        </p:xfrm>
        <a:graphic>
          <a:graphicData uri="http://schemas.openxmlformats.org/drawingml/2006/table">
            <a:tbl>
              <a:tblPr firstRow="1" bandRow="1">
                <a:tableStyleId>{5C22544A-7EE6-4342-B048-85BDC9FD1C3A}</a:tableStyleId>
              </a:tblPr>
              <a:tblGrid>
                <a:gridCol w="1016000">
                  <a:extLst>
                    <a:ext uri="{9D8B030D-6E8A-4147-A177-3AD203B41FA5}">
                      <a16:colId xmlns:a16="http://schemas.microsoft.com/office/drawing/2014/main" val="20000"/>
                    </a:ext>
                  </a:extLst>
                </a:gridCol>
                <a:gridCol w="1016000">
                  <a:extLst>
                    <a:ext uri="{9D8B030D-6E8A-4147-A177-3AD203B41FA5}">
                      <a16:colId xmlns:a16="http://schemas.microsoft.com/office/drawing/2014/main" val="20001"/>
                    </a:ext>
                  </a:extLst>
                </a:gridCol>
                <a:gridCol w="1016000">
                  <a:extLst>
                    <a:ext uri="{9D8B030D-6E8A-4147-A177-3AD203B41FA5}">
                      <a16:colId xmlns:a16="http://schemas.microsoft.com/office/drawing/2014/main" val="20002"/>
                    </a:ext>
                  </a:extLst>
                </a:gridCol>
              </a:tblGrid>
              <a:tr h="640036">
                <a:tc>
                  <a:txBody>
                    <a:bodyPr/>
                    <a:lstStyle/>
                    <a:p>
                      <a:r>
                        <a:rPr lang="en-US" sz="1800" dirty="0"/>
                        <a:t>Initial</a:t>
                      </a:r>
                    </a:p>
                  </a:txBody>
                  <a:tcPr marT="45698" marB="45698"/>
                </a:tc>
                <a:tc>
                  <a:txBody>
                    <a:bodyPr/>
                    <a:lstStyle/>
                    <a:p>
                      <a:r>
                        <a:rPr lang="en-US" sz="1800" dirty="0"/>
                        <a:t>Reduced</a:t>
                      </a:r>
                    </a:p>
                  </a:txBody>
                  <a:tcPr marT="45698" marB="45698"/>
                </a:tc>
                <a:tc>
                  <a:txBody>
                    <a:bodyPr/>
                    <a:lstStyle/>
                    <a:p>
                      <a:r>
                        <a:rPr lang="en-US" sz="1800" dirty="0"/>
                        <a:t>Further</a:t>
                      </a:r>
                      <a:r>
                        <a:rPr lang="en-US" sz="1800" baseline="0" dirty="0"/>
                        <a:t> Reduced</a:t>
                      </a:r>
                      <a:endParaRPr lang="en-US" sz="1800" dirty="0"/>
                    </a:p>
                  </a:txBody>
                  <a:tcPr marT="45698" marB="45698"/>
                </a:tc>
                <a:extLst>
                  <a:ext uri="{0D108BD9-81ED-4DB2-BD59-A6C34878D82A}">
                    <a16:rowId xmlns:a16="http://schemas.microsoft.com/office/drawing/2014/main" val="10000"/>
                  </a:ext>
                </a:extLst>
              </a:tr>
              <a:tr h="1484039">
                <a:tc>
                  <a:txBody>
                    <a:bodyPr/>
                    <a:lstStyle/>
                    <a:p>
                      <a:r>
                        <a:rPr lang="en-US" sz="1800" dirty="0"/>
                        <a:t>Every</a:t>
                      </a:r>
                      <a:r>
                        <a:rPr lang="en-US" sz="1800" baseline="0" dirty="0"/>
                        <a:t> 6 months for 2 rounds</a:t>
                      </a:r>
                      <a:endParaRPr lang="en-US" sz="1800" dirty="0"/>
                    </a:p>
                  </a:txBody>
                  <a:tcPr marT="45698" marB="45698"/>
                </a:tc>
                <a:tc>
                  <a:txBody>
                    <a:bodyPr/>
                    <a:lstStyle/>
                    <a:p>
                      <a:r>
                        <a:rPr lang="en-US" sz="1800" dirty="0"/>
                        <a:t>Annually for 3 rounds</a:t>
                      </a:r>
                    </a:p>
                  </a:txBody>
                  <a:tcPr marT="45698" marB="45698"/>
                </a:tc>
                <a:tc>
                  <a:txBody>
                    <a:bodyPr/>
                    <a:lstStyle/>
                    <a:p>
                      <a:r>
                        <a:rPr lang="en-US" sz="1800" dirty="0"/>
                        <a:t>Every</a:t>
                      </a:r>
                      <a:r>
                        <a:rPr lang="en-US" sz="1800" baseline="0" dirty="0"/>
                        <a:t> 3 years forever</a:t>
                      </a:r>
                      <a:endParaRPr lang="en-US" sz="1800" dirty="0"/>
                    </a:p>
                  </a:txBody>
                  <a:tcPr marT="45698" marB="45698"/>
                </a:tc>
                <a:extLst>
                  <a:ext uri="{0D108BD9-81ED-4DB2-BD59-A6C34878D82A}">
                    <a16:rowId xmlns:a16="http://schemas.microsoft.com/office/drawing/2014/main" val="10001"/>
                  </a:ext>
                </a:extLst>
              </a:tr>
            </a:tbl>
          </a:graphicData>
        </a:graphic>
      </p:graphicFrame>
      <p:sp>
        <p:nvSpPr>
          <p:cNvPr id="60434" name="TextBox 5"/>
          <p:cNvSpPr txBox="1">
            <a:spLocks noChangeArrowheads="1"/>
          </p:cNvSpPr>
          <p:nvPr/>
        </p:nvSpPr>
        <p:spPr bwMode="auto">
          <a:xfrm>
            <a:off x="5334000" y="3810000"/>
            <a:ext cx="3048000"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2000" b="1"/>
              <a:t>EXAMPLE:</a:t>
            </a:r>
          </a:p>
          <a:p>
            <a:pPr eaLnBrk="1" hangingPunct="1">
              <a:spcBef>
                <a:spcPct val="0"/>
              </a:spcBef>
              <a:buFontTx/>
              <a:buNone/>
            </a:pPr>
            <a:r>
              <a:rPr lang="en-US" altLang="en-US" sz="2000"/>
              <a:t>1</a:t>
            </a:r>
            <a:r>
              <a:rPr lang="en-US" altLang="en-US" sz="2000" baseline="30000"/>
              <a:t>st</a:t>
            </a:r>
            <a:r>
              <a:rPr lang="en-US" altLang="en-US" sz="2000"/>
              <a:t> half 2002</a:t>
            </a:r>
          </a:p>
          <a:p>
            <a:pPr eaLnBrk="1" hangingPunct="1">
              <a:spcBef>
                <a:spcPct val="0"/>
              </a:spcBef>
              <a:buFontTx/>
              <a:buNone/>
            </a:pPr>
            <a:r>
              <a:rPr lang="en-US" altLang="en-US" sz="2000"/>
              <a:t>2</a:t>
            </a:r>
            <a:r>
              <a:rPr lang="en-US" altLang="en-US" sz="2000" baseline="30000"/>
              <a:t>nd</a:t>
            </a:r>
            <a:r>
              <a:rPr lang="en-US" altLang="en-US" sz="2000"/>
              <a:t> half 2002</a:t>
            </a:r>
          </a:p>
          <a:p>
            <a:pPr eaLnBrk="1" hangingPunct="1">
              <a:spcBef>
                <a:spcPct val="0"/>
              </a:spcBef>
              <a:buFontTx/>
              <a:buNone/>
            </a:pPr>
            <a:r>
              <a:rPr lang="en-US" altLang="en-US" sz="2000"/>
              <a:t>Annual 2003</a:t>
            </a:r>
          </a:p>
          <a:p>
            <a:pPr eaLnBrk="1" hangingPunct="1">
              <a:spcBef>
                <a:spcPct val="0"/>
              </a:spcBef>
              <a:buFontTx/>
              <a:buNone/>
            </a:pPr>
            <a:r>
              <a:rPr lang="en-US" altLang="en-US" sz="2000"/>
              <a:t>Annual 2004</a:t>
            </a:r>
          </a:p>
          <a:p>
            <a:pPr eaLnBrk="1" hangingPunct="1">
              <a:spcBef>
                <a:spcPct val="0"/>
              </a:spcBef>
              <a:buFontTx/>
              <a:buNone/>
            </a:pPr>
            <a:r>
              <a:rPr lang="en-US" altLang="en-US" sz="2000"/>
              <a:t>Annual 2005</a:t>
            </a:r>
          </a:p>
          <a:p>
            <a:pPr eaLnBrk="1" hangingPunct="1">
              <a:spcBef>
                <a:spcPct val="0"/>
              </a:spcBef>
              <a:buFontTx/>
              <a:buNone/>
            </a:pPr>
            <a:r>
              <a:rPr lang="en-US" altLang="en-US" sz="2000"/>
              <a:t>3 year 2008</a:t>
            </a:r>
          </a:p>
          <a:p>
            <a:pPr eaLnBrk="1" hangingPunct="1">
              <a:spcBef>
                <a:spcPct val="0"/>
              </a:spcBef>
              <a:buFontTx/>
              <a:buNone/>
            </a:pPr>
            <a:r>
              <a:rPr lang="en-US" altLang="en-US" sz="2000"/>
              <a:t>3 year 2011</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pPr eaLnBrk="1" hangingPunct="1"/>
            <a:r>
              <a:rPr lang="en-US" altLang="en-US"/>
              <a:t>PWS REQUIREMENTS</a:t>
            </a:r>
          </a:p>
        </p:txBody>
      </p:sp>
      <p:sp>
        <p:nvSpPr>
          <p:cNvPr id="3" name="Content Placeholder 2"/>
          <p:cNvSpPr>
            <a:spLocks noGrp="1"/>
          </p:cNvSpPr>
          <p:nvPr>
            <p:ph idx="1"/>
          </p:nvPr>
        </p:nvSpPr>
        <p:spPr/>
        <p:txBody>
          <a:bodyPr rtlCol="0">
            <a:normAutofit fontScale="85000" lnSpcReduction="20000"/>
          </a:bodyPr>
          <a:lstStyle/>
          <a:p>
            <a:pPr eaLnBrk="1" fontAlgn="auto" hangingPunct="1">
              <a:spcAft>
                <a:spcPts val="0"/>
              </a:spcAft>
              <a:buFont typeface="Arial" pitchFamily="34" charset="0"/>
              <a:buChar char="•"/>
              <a:defRPr/>
            </a:pPr>
            <a:r>
              <a:rPr lang="en-US" dirty="0">
                <a:solidFill>
                  <a:schemeClr val="tx1">
                    <a:lumMod val="95000"/>
                    <a:lumOff val="5000"/>
                  </a:schemeClr>
                </a:solidFill>
              </a:rPr>
              <a:t>Construction Standards</a:t>
            </a:r>
          </a:p>
          <a:p>
            <a:pPr eaLnBrk="1" fontAlgn="auto" hangingPunct="1">
              <a:spcAft>
                <a:spcPts val="0"/>
              </a:spcAft>
              <a:buFont typeface="Arial" pitchFamily="34" charset="0"/>
              <a:buChar char="•"/>
              <a:defRPr/>
            </a:pPr>
            <a:r>
              <a:rPr lang="en-US" dirty="0">
                <a:solidFill>
                  <a:schemeClr val="tx1">
                    <a:lumMod val="95000"/>
                    <a:lumOff val="5000"/>
                  </a:schemeClr>
                </a:solidFill>
              </a:rPr>
              <a:t>Operational Requirements</a:t>
            </a:r>
          </a:p>
          <a:p>
            <a:pPr eaLnBrk="1" fontAlgn="auto" hangingPunct="1">
              <a:spcAft>
                <a:spcPts val="0"/>
              </a:spcAft>
              <a:buFont typeface="Arial" pitchFamily="34" charset="0"/>
              <a:buChar char="•"/>
              <a:defRPr/>
            </a:pPr>
            <a:r>
              <a:rPr lang="en-US" dirty="0">
                <a:solidFill>
                  <a:schemeClr val="tx1">
                    <a:lumMod val="95000"/>
                    <a:lumOff val="5000"/>
                  </a:schemeClr>
                </a:solidFill>
              </a:rPr>
              <a:t>Surface Water Treatment Rule</a:t>
            </a:r>
          </a:p>
          <a:p>
            <a:pPr eaLnBrk="1" fontAlgn="auto" hangingPunct="1">
              <a:spcAft>
                <a:spcPts val="0"/>
              </a:spcAft>
              <a:buFont typeface="Arial" pitchFamily="34" charset="0"/>
              <a:buChar char="•"/>
              <a:defRPr/>
            </a:pPr>
            <a:r>
              <a:rPr lang="en-US" dirty="0">
                <a:solidFill>
                  <a:schemeClr val="tx1">
                    <a:lumMod val="95000"/>
                    <a:lumOff val="5000"/>
                  </a:schemeClr>
                </a:solidFill>
              </a:rPr>
              <a:t>Sanitary Surveys/Improvement Priority Rule</a:t>
            </a:r>
          </a:p>
          <a:p>
            <a:pPr eaLnBrk="1" fontAlgn="auto" hangingPunct="1">
              <a:spcAft>
                <a:spcPts val="0"/>
              </a:spcAft>
              <a:buFont typeface="Arial" pitchFamily="34" charset="0"/>
              <a:buChar char="•"/>
              <a:defRPr/>
            </a:pPr>
            <a:r>
              <a:rPr lang="en-US" dirty="0">
                <a:solidFill>
                  <a:schemeClr val="tx1">
                    <a:lumMod val="95000"/>
                    <a:lumOff val="5000"/>
                  </a:schemeClr>
                </a:solidFill>
              </a:rPr>
              <a:t>Cross Connection Control</a:t>
            </a:r>
          </a:p>
          <a:p>
            <a:pPr eaLnBrk="1" fontAlgn="auto" hangingPunct="1">
              <a:spcAft>
                <a:spcPts val="0"/>
              </a:spcAft>
              <a:buFont typeface="Arial" pitchFamily="34" charset="0"/>
              <a:buChar char="•"/>
              <a:defRPr/>
            </a:pPr>
            <a:r>
              <a:rPr lang="en-US" dirty="0">
                <a:solidFill>
                  <a:schemeClr val="tx1">
                    <a:lumMod val="95000"/>
                    <a:lumOff val="5000"/>
                  </a:schemeClr>
                </a:solidFill>
              </a:rPr>
              <a:t>Source Protection</a:t>
            </a:r>
          </a:p>
          <a:p>
            <a:pPr eaLnBrk="1" fontAlgn="auto" hangingPunct="1">
              <a:spcAft>
                <a:spcPts val="0"/>
              </a:spcAft>
              <a:buFont typeface="Arial" pitchFamily="34" charset="0"/>
              <a:buChar char="•"/>
              <a:defRPr/>
            </a:pPr>
            <a:r>
              <a:rPr lang="en-US" dirty="0">
                <a:solidFill>
                  <a:schemeClr val="tx1">
                    <a:lumMod val="95000"/>
                    <a:lumOff val="5000"/>
                  </a:schemeClr>
                </a:solidFill>
              </a:rPr>
              <a:t>Monitoring &amp; Reporting, Water Quality</a:t>
            </a:r>
          </a:p>
          <a:p>
            <a:pPr eaLnBrk="1" fontAlgn="auto" hangingPunct="1">
              <a:spcAft>
                <a:spcPts val="0"/>
              </a:spcAft>
              <a:buFont typeface="Arial" pitchFamily="34" charset="0"/>
              <a:buChar char="•"/>
              <a:defRPr/>
            </a:pPr>
            <a:r>
              <a:rPr lang="en-US" dirty="0">
                <a:solidFill>
                  <a:schemeClr val="tx1">
                    <a:lumMod val="95000"/>
                    <a:lumOff val="5000"/>
                  </a:schemeClr>
                </a:solidFill>
              </a:rPr>
              <a:t>Public Notice</a:t>
            </a:r>
          </a:p>
          <a:p>
            <a:pPr eaLnBrk="1" fontAlgn="auto" hangingPunct="1">
              <a:spcAft>
                <a:spcPts val="0"/>
              </a:spcAft>
              <a:buFont typeface="Arial" pitchFamily="34" charset="0"/>
              <a:buChar char="•"/>
              <a:defRPr/>
            </a:pPr>
            <a:r>
              <a:rPr lang="en-US" dirty="0">
                <a:solidFill>
                  <a:schemeClr val="tx1">
                    <a:lumMod val="95000"/>
                    <a:lumOff val="5000"/>
                  </a:schemeClr>
                </a:solidFill>
              </a:rPr>
              <a:t>Operator Certification (except TNC systems)</a:t>
            </a:r>
          </a:p>
          <a:p>
            <a:pPr eaLnBrk="1" fontAlgn="auto" hangingPunct="1">
              <a:spcAft>
                <a:spcPts val="0"/>
              </a:spcAft>
              <a:buFont typeface="Arial" pitchFamily="34" charset="0"/>
              <a:buChar char="•"/>
              <a:defRPr/>
            </a:pPr>
            <a:r>
              <a:rPr lang="en-US" dirty="0">
                <a:solidFill>
                  <a:schemeClr val="tx1">
                    <a:lumMod val="95000"/>
                    <a:lumOff val="5000"/>
                  </a:schemeClr>
                </a:solidFill>
              </a:rPr>
              <a:t>Private systems are NOT regulated by DDW</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pPr eaLnBrk="1" hangingPunct="1"/>
            <a:r>
              <a:rPr lang="en-US" altLang="en-US"/>
              <a:t>WATER QUALITY – LEAD &amp; COPPER</a:t>
            </a:r>
          </a:p>
        </p:txBody>
      </p:sp>
      <p:sp>
        <p:nvSpPr>
          <p:cNvPr id="3" name="Content Placeholder 2"/>
          <p:cNvSpPr>
            <a:spLocks noGrp="1"/>
          </p:cNvSpPr>
          <p:nvPr>
            <p:ph idx="1"/>
          </p:nvPr>
        </p:nvSpPr>
        <p:spPr>
          <a:xfrm>
            <a:off x="457200" y="1600200"/>
            <a:ext cx="3657600" cy="4572000"/>
          </a:xfrm>
        </p:spPr>
        <p:txBody>
          <a:bodyPr rtlCol="0">
            <a:normAutofit fontScale="85000" lnSpcReduction="20000"/>
          </a:bodyPr>
          <a:lstStyle/>
          <a:p>
            <a:pPr marL="0" indent="0" eaLnBrk="1" fontAlgn="auto" hangingPunct="1">
              <a:spcAft>
                <a:spcPts val="0"/>
              </a:spcAft>
              <a:buFont typeface="Arial" pitchFamily="34" charset="0"/>
              <a:buNone/>
              <a:defRPr/>
            </a:pPr>
            <a:r>
              <a:rPr lang="en-US" b="1" u="sng" dirty="0">
                <a:solidFill>
                  <a:schemeClr val="tx1">
                    <a:lumMod val="95000"/>
                    <a:lumOff val="5000"/>
                  </a:schemeClr>
                </a:solidFill>
              </a:rPr>
              <a:t>Sample Sites:</a:t>
            </a:r>
          </a:p>
          <a:p>
            <a:pPr eaLnBrk="1" fontAlgn="auto" hangingPunct="1">
              <a:spcAft>
                <a:spcPts val="0"/>
              </a:spcAft>
              <a:buFont typeface="Arial" pitchFamily="34" charset="0"/>
              <a:buChar char="•"/>
              <a:defRPr/>
            </a:pPr>
            <a:r>
              <a:rPr lang="en-US" sz="3100" dirty="0">
                <a:solidFill>
                  <a:schemeClr val="tx1">
                    <a:lumMod val="95000"/>
                    <a:lumOff val="5000"/>
                  </a:schemeClr>
                </a:solidFill>
              </a:rPr>
              <a:t>Tier 1</a:t>
            </a:r>
          </a:p>
          <a:p>
            <a:pPr lvl="1" eaLnBrk="1" fontAlgn="auto" hangingPunct="1">
              <a:spcAft>
                <a:spcPts val="0"/>
              </a:spcAft>
              <a:buFont typeface="Arial" pitchFamily="34" charset="0"/>
              <a:buChar char="–"/>
              <a:defRPr/>
            </a:pPr>
            <a:r>
              <a:rPr lang="en-US" sz="3100" dirty="0">
                <a:solidFill>
                  <a:schemeClr val="tx1">
                    <a:lumMod val="95000"/>
                    <a:lumOff val="5000"/>
                  </a:schemeClr>
                </a:solidFill>
              </a:rPr>
              <a:t>Single family homes with copper pipes 1982-1986</a:t>
            </a:r>
          </a:p>
          <a:p>
            <a:pPr eaLnBrk="1" fontAlgn="auto" hangingPunct="1">
              <a:spcAft>
                <a:spcPts val="0"/>
              </a:spcAft>
              <a:buFont typeface="Arial" pitchFamily="34" charset="0"/>
              <a:buChar char="•"/>
              <a:defRPr/>
            </a:pPr>
            <a:r>
              <a:rPr lang="en-US" sz="3100" dirty="0">
                <a:solidFill>
                  <a:schemeClr val="tx1">
                    <a:lumMod val="95000"/>
                    <a:lumOff val="5000"/>
                  </a:schemeClr>
                </a:solidFill>
              </a:rPr>
              <a:t>Tier 2</a:t>
            </a:r>
          </a:p>
          <a:p>
            <a:pPr lvl="1" eaLnBrk="1" fontAlgn="auto" hangingPunct="1">
              <a:spcAft>
                <a:spcPts val="0"/>
              </a:spcAft>
              <a:buFont typeface="Arial" pitchFamily="34" charset="0"/>
              <a:buChar char="–"/>
              <a:defRPr/>
            </a:pPr>
            <a:r>
              <a:rPr lang="en-US" sz="3100" dirty="0">
                <a:solidFill>
                  <a:schemeClr val="tx1">
                    <a:lumMod val="95000"/>
                    <a:lumOff val="5000"/>
                  </a:schemeClr>
                </a:solidFill>
              </a:rPr>
              <a:t>Multiple family homes with copper pipes 1982-1986</a:t>
            </a:r>
          </a:p>
          <a:p>
            <a:pPr eaLnBrk="1" fontAlgn="auto" hangingPunct="1">
              <a:spcAft>
                <a:spcPts val="0"/>
              </a:spcAft>
              <a:buFont typeface="Arial" pitchFamily="34" charset="0"/>
              <a:buChar char="•"/>
              <a:defRPr/>
            </a:pPr>
            <a:r>
              <a:rPr lang="en-US" sz="3100" dirty="0">
                <a:solidFill>
                  <a:schemeClr val="tx1">
                    <a:lumMod val="95000"/>
                    <a:lumOff val="5000"/>
                  </a:schemeClr>
                </a:solidFill>
              </a:rPr>
              <a:t>Tier 3 	</a:t>
            </a:r>
          </a:p>
          <a:p>
            <a:pPr lvl="1" eaLnBrk="1" fontAlgn="auto" hangingPunct="1">
              <a:spcAft>
                <a:spcPts val="0"/>
              </a:spcAft>
              <a:buFont typeface="Arial" pitchFamily="34" charset="0"/>
              <a:buChar char="–"/>
              <a:defRPr/>
            </a:pPr>
            <a:r>
              <a:rPr lang="en-US" sz="3100" dirty="0">
                <a:solidFill>
                  <a:schemeClr val="tx1">
                    <a:lumMod val="95000"/>
                    <a:lumOff val="5000"/>
                  </a:schemeClr>
                </a:solidFill>
              </a:rPr>
              <a:t>Homes before 1982 with metal pipes</a:t>
            </a:r>
          </a:p>
        </p:txBody>
      </p:sp>
      <p:sp>
        <p:nvSpPr>
          <p:cNvPr id="4" name="Content Placeholder 2"/>
          <p:cNvSpPr txBox="1">
            <a:spLocks/>
          </p:cNvSpPr>
          <p:nvPr/>
        </p:nvSpPr>
        <p:spPr>
          <a:xfrm>
            <a:off x="4267200" y="1600200"/>
            <a:ext cx="4648200" cy="4706938"/>
          </a:xfrm>
          <a:prstGeom prst="rect">
            <a:avLst/>
          </a:prstGeom>
        </p:spPr>
        <p:txBody>
          <a:bodyPr>
            <a:normAutofit fontScale="850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lang="en-US" b="1" u="sng" dirty="0">
                <a:solidFill>
                  <a:schemeClr val="tx1">
                    <a:lumMod val="95000"/>
                    <a:lumOff val="5000"/>
                  </a:schemeClr>
                </a:solidFill>
              </a:rPr>
              <a:t>Compliance: </a:t>
            </a:r>
          </a:p>
          <a:p>
            <a:pPr fontAlgn="auto">
              <a:spcAft>
                <a:spcPts val="0"/>
              </a:spcAft>
              <a:defRPr/>
            </a:pPr>
            <a:r>
              <a:rPr lang="en-US" sz="3100" dirty="0">
                <a:solidFill>
                  <a:schemeClr val="tx1">
                    <a:lumMod val="95000"/>
                    <a:lumOff val="5000"/>
                  </a:schemeClr>
                </a:solidFill>
              </a:rPr>
              <a:t>Based on the 90</a:t>
            </a:r>
            <a:r>
              <a:rPr lang="en-US" sz="3100" baseline="30000" dirty="0">
                <a:solidFill>
                  <a:schemeClr val="tx1">
                    <a:lumMod val="95000"/>
                    <a:lumOff val="5000"/>
                  </a:schemeClr>
                </a:solidFill>
              </a:rPr>
              <a:t>th</a:t>
            </a:r>
            <a:r>
              <a:rPr lang="en-US" sz="3100" dirty="0">
                <a:solidFill>
                  <a:schemeClr val="tx1">
                    <a:lumMod val="95000"/>
                    <a:lumOff val="5000"/>
                  </a:schemeClr>
                </a:solidFill>
              </a:rPr>
              <a:t> percentile result</a:t>
            </a:r>
          </a:p>
          <a:p>
            <a:pPr fontAlgn="auto">
              <a:spcAft>
                <a:spcPts val="0"/>
              </a:spcAft>
              <a:defRPr/>
            </a:pPr>
            <a:r>
              <a:rPr lang="en-US" sz="3100" dirty="0">
                <a:solidFill>
                  <a:schemeClr val="tx1">
                    <a:lumMod val="95000"/>
                    <a:lumOff val="5000"/>
                  </a:schemeClr>
                </a:solidFill>
              </a:rPr>
              <a:t>Compare the 90</a:t>
            </a:r>
            <a:r>
              <a:rPr lang="en-US" sz="3100" baseline="30000" dirty="0">
                <a:solidFill>
                  <a:schemeClr val="tx1">
                    <a:lumMod val="95000"/>
                    <a:lumOff val="5000"/>
                  </a:schemeClr>
                </a:solidFill>
              </a:rPr>
              <a:t>th</a:t>
            </a:r>
            <a:r>
              <a:rPr lang="en-US" sz="3100" dirty="0">
                <a:solidFill>
                  <a:schemeClr val="tx1">
                    <a:lumMod val="95000"/>
                    <a:lumOff val="5000"/>
                  </a:schemeClr>
                </a:solidFill>
              </a:rPr>
              <a:t> percentiles to the Action Levels</a:t>
            </a:r>
          </a:p>
          <a:p>
            <a:pPr lvl="1" fontAlgn="auto">
              <a:spcAft>
                <a:spcPts val="0"/>
              </a:spcAft>
              <a:defRPr/>
            </a:pPr>
            <a:r>
              <a:rPr lang="en-US" sz="3100" dirty="0">
                <a:solidFill>
                  <a:schemeClr val="tx1">
                    <a:lumMod val="95000"/>
                    <a:lumOff val="5000"/>
                  </a:schemeClr>
                </a:solidFill>
              </a:rPr>
              <a:t>Copper = 1300 ppb (1.3 ppm)</a:t>
            </a:r>
          </a:p>
          <a:p>
            <a:pPr lvl="1" fontAlgn="auto">
              <a:spcAft>
                <a:spcPts val="0"/>
              </a:spcAft>
              <a:defRPr/>
            </a:pPr>
            <a:r>
              <a:rPr lang="en-US" sz="3100" dirty="0">
                <a:solidFill>
                  <a:schemeClr val="tx1">
                    <a:lumMod val="95000"/>
                    <a:lumOff val="5000"/>
                  </a:schemeClr>
                </a:solidFill>
              </a:rPr>
              <a:t>Lead = 15 ppb (0.015 ppm)</a:t>
            </a:r>
          </a:p>
          <a:p>
            <a:pPr fontAlgn="auto">
              <a:spcAft>
                <a:spcPts val="0"/>
              </a:spcAft>
              <a:defRPr/>
            </a:pPr>
            <a:r>
              <a:rPr lang="en-US" sz="3100" dirty="0">
                <a:solidFill>
                  <a:schemeClr val="tx1">
                    <a:lumMod val="95000"/>
                    <a:lumOff val="5000"/>
                  </a:schemeClr>
                </a:solidFill>
              </a:rPr>
              <a:t>The result can either meet or be less than the AL to be in compliance.</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p:txBody>
          <a:bodyPr/>
          <a:lstStyle/>
          <a:p>
            <a:pPr eaLnBrk="1" hangingPunct="1"/>
            <a:r>
              <a:rPr lang="en-US" altLang="en-US"/>
              <a:t>WATER QUALITY – LEAD &amp; COPPER</a:t>
            </a:r>
          </a:p>
        </p:txBody>
      </p:sp>
      <p:sp>
        <p:nvSpPr>
          <p:cNvPr id="3" name="Content Placeholder 2"/>
          <p:cNvSpPr>
            <a:spLocks noGrp="1"/>
          </p:cNvSpPr>
          <p:nvPr>
            <p:ph idx="1"/>
          </p:nvPr>
        </p:nvSpPr>
        <p:spPr>
          <a:xfrm>
            <a:off x="457200" y="1600200"/>
            <a:ext cx="8001000" cy="4648200"/>
          </a:xfrm>
        </p:spPr>
        <p:txBody>
          <a:bodyPr rtlCol="0">
            <a:normAutofit/>
          </a:bodyPr>
          <a:lstStyle/>
          <a:p>
            <a:pPr marL="0" indent="0" eaLnBrk="1" fontAlgn="auto" hangingPunct="1">
              <a:spcAft>
                <a:spcPts val="0"/>
              </a:spcAft>
              <a:buFont typeface="Arial" pitchFamily="34" charset="0"/>
              <a:buNone/>
              <a:defRPr/>
            </a:pPr>
            <a:r>
              <a:rPr lang="en-US" sz="2800" b="1" u="sng" dirty="0"/>
              <a:t>90</a:t>
            </a:r>
            <a:r>
              <a:rPr lang="en-US" sz="2800" b="1" u="sng" baseline="30000" dirty="0"/>
              <a:t>th</a:t>
            </a:r>
            <a:r>
              <a:rPr lang="en-US" sz="2800" b="1" u="sng" dirty="0"/>
              <a:t> Percentile</a:t>
            </a:r>
          </a:p>
          <a:p>
            <a:pPr eaLnBrk="1" fontAlgn="auto" hangingPunct="1">
              <a:spcAft>
                <a:spcPts val="0"/>
              </a:spcAft>
              <a:buFont typeface="Arial" pitchFamily="34" charset="0"/>
              <a:buChar char="•"/>
              <a:defRPr/>
            </a:pPr>
            <a:r>
              <a:rPr lang="en-US" sz="2800" dirty="0"/>
              <a:t>Arrange the results from lowest to highest.</a:t>
            </a:r>
          </a:p>
          <a:p>
            <a:pPr eaLnBrk="1" fontAlgn="auto" hangingPunct="1">
              <a:spcAft>
                <a:spcPts val="0"/>
              </a:spcAft>
              <a:buFont typeface="Arial" pitchFamily="34" charset="0"/>
              <a:buChar char="•"/>
              <a:defRPr/>
            </a:pPr>
            <a:r>
              <a:rPr lang="en-US" sz="2800" dirty="0"/>
              <a:t>Multiply the total number of samples by 0.9.</a:t>
            </a:r>
          </a:p>
          <a:p>
            <a:pPr eaLnBrk="1" fontAlgn="auto" hangingPunct="1">
              <a:spcAft>
                <a:spcPts val="0"/>
              </a:spcAft>
              <a:buFont typeface="Arial" pitchFamily="34" charset="0"/>
              <a:buChar char="•"/>
              <a:defRPr/>
            </a:pPr>
            <a:r>
              <a:rPr lang="en-US" sz="2800" dirty="0"/>
              <a:t>Compare that result to the Action Level</a:t>
            </a:r>
          </a:p>
          <a:p>
            <a:pPr eaLnBrk="1" fontAlgn="auto" hangingPunct="1">
              <a:spcAft>
                <a:spcPts val="0"/>
              </a:spcAft>
              <a:buFont typeface="Arial" pitchFamily="34" charset="0"/>
              <a:buChar char="•"/>
              <a:defRPr/>
            </a:pPr>
            <a:endParaRPr lang="en-US" sz="2800" dirty="0"/>
          </a:p>
          <a:p>
            <a:pPr eaLnBrk="1" fontAlgn="auto" hangingPunct="1">
              <a:spcAft>
                <a:spcPts val="0"/>
              </a:spcAft>
              <a:buFont typeface="Arial" pitchFamily="34" charset="0"/>
              <a:buChar char="•"/>
              <a:defRPr/>
            </a:pPr>
            <a:endParaRPr lang="en-US" sz="2800" dirty="0"/>
          </a:p>
        </p:txBody>
      </p:sp>
      <p:graphicFrame>
        <p:nvGraphicFramePr>
          <p:cNvPr id="5" name="Table 4"/>
          <p:cNvGraphicFramePr>
            <a:graphicFrameLocks noGrp="1"/>
          </p:cNvGraphicFramePr>
          <p:nvPr>
            <p:extLst>
              <p:ext uri="{D42A27DB-BD31-4B8C-83A1-F6EECF244321}">
                <p14:modId xmlns:p14="http://schemas.microsoft.com/office/powerpoint/2010/main" val="4061536378"/>
              </p:ext>
            </p:extLst>
          </p:nvPr>
        </p:nvGraphicFramePr>
        <p:xfrm>
          <a:off x="609600" y="3810000"/>
          <a:ext cx="7848600" cy="2286000"/>
        </p:xfrm>
        <a:graphic>
          <a:graphicData uri="http://schemas.openxmlformats.org/drawingml/2006/table">
            <a:tbl>
              <a:tblPr firstRow="1" bandRow="1">
                <a:tableStyleId>{5C22544A-7EE6-4342-B048-85BDC9FD1C3A}</a:tableStyleId>
              </a:tblPr>
              <a:tblGrid>
                <a:gridCol w="3924300">
                  <a:extLst>
                    <a:ext uri="{9D8B030D-6E8A-4147-A177-3AD203B41FA5}">
                      <a16:colId xmlns:a16="http://schemas.microsoft.com/office/drawing/2014/main" val="20000"/>
                    </a:ext>
                  </a:extLst>
                </a:gridCol>
                <a:gridCol w="3924300">
                  <a:extLst>
                    <a:ext uri="{9D8B030D-6E8A-4147-A177-3AD203B41FA5}">
                      <a16:colId xmlns:a16="http://schemas.microsoft.com/office/drawing/2014/main" val="20001"/>
                    </a:ext>
                  </a:extLst>
                </a:gridCol>
              </a:tblGrid>
              <a:tr h="732692">
                <a:tc>
                  <a:txBody>
                    <a:bodyPr/>
                    <a:lstStyle/>
                    <a:p>
                      <a:r>
                        <a:rPr lang="en-US" sz="2000" dirty="0">
                          <a:solidFill>
                            <a:sysClr val="windowText" lastClr="000000"/>
                          </a:solidFill>
                        </a:rPr>
                        <a:t>A</a:t>
                      </a:r>
                      <a:r>
                        <a:rPr lang="en-US" sz="2000" baseline="0" dirty="0">
                          <a:solidFill>
                            <a:sysClr val="windowText" lastClr="000000"/>
                          </a:solidFill>
                        </a:rPr>
                        <a:t> PWS takes 10 samples</a:t>
                      </a:r>
                      <a:endParaRPr lang="en-US" sz="2000" dirty="0">
                        <a:solidFill>
                          <a:sysClr val="windowText" lastClr="000000"/>
                        </a:solidFill>
                      </a:endParaRPr>
                    </a:p>
                  </a:txBody>
                  <a:tcPr>
                    <a:solidFill>
                      <a:schemeClr val="tx2">
                        <a:lumMod val="20000"/>
                        <a:lumOff val="80000"/>
                      </a:schemeClr>
                    </a:solidFill>
                  </a:tcPr>
                </a:tc>
                <a:tc>
                  <a:txBody>
                    <a:bodyPr/>
                    <a:lstStyle/>
                    <a:p>
                      <a:r>
                        <a:rPr lang="en-US" sz="2000" dirty="0">
                          <a:solidFill>
                            <a:sysClr val="windowText" lastClr="000000"/>
                          </a:solidFill>
                        </a:rPr>
                        <a:t>A PWS takes 20 samples</a:t>
                      </a:r>
                    </a:p>
                  </a:txBody>
                  <a:tcPr>
                    <a:solidFill>
                      <a:schemeClr val="tx2">
                        <a:lumMod val="20000"/>
                        <a:lumOff val="80000"/>
                      </a:schemeClr>
                    </a:solidFill>
                  </a:tcPr>
                </a:tc>
                <a:extLst>
                  <a:ext uri="{0D108BD9-81ED-4DB2-BD59-A6C34878D82A}">
                    <a16:rowId xmlns:a16="http://schemas.microsoft.com/office/drawing/2014/main" val="10000"/>
                  </a:ext>
                </a:extLst>
              </a:tr>
              <a:tr h="732692">
                <a:tc>
                  <a:txBody>
                    <a:bodyPr/>
                    <a:lstStyle/>
                    <a:p>
                      <a:r>
                        <a:rPr lang="en-US" sz="2000" dirty="0"/>
                        <a:t>10 x 0.9 = 9</a:t>
                      </a:r>
                    </a:p>
                  </a:txBody>
                  <a:tcPr/>
                </a:tc>
                <a:tc>
                  <a:txBody>
                    <a:bodyPr/>
                    <a:lstStyle/>
                    <a:p>
                      <a:r>
                        <a:rPr lang="en-US" sz="2000" dirty="0"/>
                        <a:t>20 x 0.9 =</a:t>
                      </a:r>
                      <a:r>
                        <a:rPr lang="en-US" sz="2000" baseline="0" dirty="0"/>
                        <a:t> 18</a:t>
                      </a:r>
                      <a:endParaRPr lang="en-US" sz="2000" dirty="0"/>
                    </a:p>
                  </a:txBody>
                  <a:tcPr/>
                </a:tc>
                <a:extLst>
                  <a:ext uri="{0D108BD9-81ED-4DB2-BD59-A6C34878D82A}">
                    <a16:rowId xmlns:a16="http://schemas.microsoft.com/office/drawing/2014/main" val="10001"/>
                  </a:ext>
                </a:extLst>
              </a:tr>
              <a:tr h="820616">
                <a:tc>
                  <a:txBody>
                    <a:bodyPr/>
                    <a:lstStyle/>
                    <a:p>
                      <a:r>
                        <a:rPr lang="en-US" sz="2000" dirty="0"/>
                        <a:t>Use the 9</a:t>
                      </a:r>
                      <a:r>
                        <a:rPr lang="en-US" sz="2000" baseline="30000" dirty="0"/>
                        <a:t>th</a:t>
                      </a:r>
                      <a:r>
                        <a:rPr lang="en-US" sz="2000" dirty="0"/>
                        <a:t> highest result to compare against the Action Level.</a:t>
                      </a:r>
                    </a:p>
                  </a:txBody>
                  <a:tcPr/>
                </a:tc>
                <a:tc>
                  <a:txBody>
                    <a:bodyPr/>
                    <a:lstStyle/>
                    <a:p>
                      <a:r>
                        <a:rPr lang="en-US" sz="2000" dirty="0"/>
                        <a:t>Use</a:t>
                      </a:r>
                      <a:r>
                        <a:rPr lang="en-US" sz="2000" baseline="0" dirty="0"/>
                        <a:t> the 18</a:t>
                      </a:r>
                      <a:r>
                        <a:rPr lang="en-US" sz="2000" baseline="30000" dirty="0"/>
                        <a:t>th</a:t>
                      </a:r>
                      <a:r>
                        <a:rPr lang="en-US" sz="2000" baseline="0" dirty="0"/>
                        <a:t> highest result to compare against the Action Level.</a:t>
                      </a:r>
                      <a:endParaRPr lang="en-US" sz="2000" dirty="0"/>
                    </a:p>
                  </a:txBody>
                  <a:tcPr/>
                </a:tc>
                <a:extLst>
                  <a:ext uri="{0D108BD9-81ED-4DB2-BD59-A6C34878D82A}">
                    <a16:rowId xmlns:a16="http://schemas.microsoft.com/office/drawing/2014/main" val="10002"/>
                  </a:ext>
                </a:extLst>
              </a:tr>
            </a:tbl>
          </a:graphicData>
        </a:graphic>
      </p:graphicFrame>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pPr eaLnBrk="1" hangingPunct="1"/>
            <a:r>
              <a:rPr lang="en-US" altLang="en-US"/>
              <a:t>WATER QUALITY – LEAD &amp; COPPER</a:t>
            </a:r>
          </a:p>
        </p:txBody>
      </p:sp>
      <p:sp>
        <p:nvSpPr>
          <p:cNvPr id="3" name="Content Placeholder 2"/>
          <p:cNvSpPr>
            <a:spLocks noGrp="1"/>
          </p:cNvSpPr>
          <p:nvPr>
            <p:ph sz="half" idx="1"/>
          </p:nvPr>
        </p:nvSpPr>
        <p:spPr>
          <a:xfrm>
            <a:off x="457200" y="1600200"/>
            <a:ext cx="8001000" cy="5029200"/>
          </a:xfrm>
        </p:spPr>
        <p:txBody>
          <a:bodyPr rtlCol="0">
            <a:normAutofit fontScale="92500" lnSpcReduction="20000"/>
          </a:bodyPr>
          <a:lstStyle/>
          <a:p>
            <a:pPr marL="0" indent="0" eaLnBrk="1" fontAlgn="auto" hangingPunct="1">
              <a:spcAft>
                <a:spcPts val="0"/>
              </a:spcAft>
              <a:buFont typeface="Arial" pitchFamily="34" charset="0"/>
              <a:buNone/>
              <a:defRPr/>
            </a:pPr>
            <a:r>
              <a:rPr lang="en-US" u="sng" dirty="0"/>
              <a:t>Practice</a:t>
            </a:r>
          </a:p>
          <a:p>
            <a:pPr marL="0" indent="0" eaLnBrk="1" fontAlgn="auto" hangingPunct="1">
              <a:spcAft>
                <a:spcPts val="0"/>
              </a:spcAft>
              <a:buFont typeface="Arial" pitchFamily="34" charset="0"/>
              <a:buNone/>
              <a:defRPr/>
            </a:pPr>
            <a:endParaRPr lang="en-US" sz="1500" dirty="0"/>
          </a:p>
          <a:p>
            <a:pPr eaLnBrk="1" fontAlgn="auto" hangingPunct="1">
              <a:spcAft>
                <a:spcPts val="0"/>
              </a:spcAft>
              <a:buFont typeface="Arial" pitchFamily="34" charset="0"/>
              <a:buChar char="•"/>
              <a:defRPr/>
            </a:pPr>
            <a:r>
              <a:rPr lang="en-US" sz="3000" dirty="0"/>
              <a:t>Lead Results (ppb, </a:t>
            </a:r>
            <a:r>
              <a:rPr lang="en-US" sz="3000" dirty="0" err="1"/>
              <a:t>ug</a:t>
            </a:r>
            <a:r>
              <a:rPr lang="en-US" sz="3000" dirty="0"/>
              <a:t>/L):  </a:t>
            </a:r>
          </a:p>
          <a:p>
            <a:pPr lvl="1" eaLnBrk="1" fontAlgn="auto" hangingPunct="1">
              <a:spcAft>
                <a:spcPts val="0"/>
              </a:spcAft>
              <a:buFont typeface="Arial" pitchFamily="34" charset="0"/>
              <a:buChar char="–"/>
              <a:defRPr/>
            </a:pPr>
            <a:r>
              <a:rPr lang="en-US" sz="3000" dirty="0"/>
              <a:t>&lt;5, 7, 13, &lt;5, 3, 8, &lt;5, 17, 15, &lt;5</a:t>
            </a:r>
          </a:p>
          <a:p>
            <a:pPr eaLnBrk="1" fontAlgn="auto" hangingPunct="1">
              <a:spcAft>
                <a:spcPts val="0"/>
              </a:spcAft>
              <a:buFont typeface="Arial" pitchFamily="34" charset="0"/>
              <a:buChar char="•"/>
              <a:defRPr/>
            </a:pPr>
            <a:r>
              <a:rPr lang="en-US" sz="3000" dirty="0"/>
              <a:t>Copper Results (ppb, </a:t>
            </a:r>
            <a:r>
              <a:rPr lang="en-US" sz="3000" dirty="0" err="1"/>
              <a:t>ug</a:t>
            </a:r>
            <a:r>
              <a:rPr lang="en-US" sz="3000" dirty="0"/>
              <a:t>/L):</a:t>
            </a:r>
          </a:p>
          <a:p>
            <a:pPr lvl="1" eaLnBrk="1" fontAlgn="auto" hangingPunct="1">
              <a:spcAft>
                <a:spcPts val="0"/>
              </a:spcAft>
              <a:buFont typeface="Arial" pitchFamily="34" charset="0"/>
              <a:buChar char="–"/>
              <a:defRPr/>
            </a:pPr>
            <a:r>
              <a:rPr lang="en-US" sz="3000" dirty="0"/>
              <a:t>129, 1402, 876, 564, 345, 1299, 		        1395, 290, &lt;10, &lt;10</a:t>
            </a:r>
          </a:p>
          <a:p>
            <a:pPr lvl="1" eaLnBrk="1" fontAlgn="auto" hangingPunct="1">
              <a:spcAft>
                <a:spcPts val="0"/>
              </a:spcAft>
              <a:buFont typeface="Arial" pitchFamily="34" charset="0"/>
              <a:buChar char="–"/>
              <a:defRPr/>
            </a:pPr>
            <a:endParaRPr lang="en-US" sz="3000" dirty="0"/>
          </a:p>
          <a:p>
            <a:pPr eaLnBrk="1" fontAlgn="auto" hangingPunct="1">
              <a:spcAft>
                <a:spcPts val="0"/>
              </a:spcAft>
              <a:buFont typeface="Arial" pitchFamily="34" charset="0"/>
              <a:buChar char="•"/>
              <a:defRPr/>
            </a:pPr>
            <a:r>
              <a:rPr lang="en-US" sz="3000" dirty="0"/>
              <a:t>What is the 90</a:t>
            </a:r>
            <a:r>
              <a:rPr lang="en-US" sz="3000" baseline="30000" dirty="0"/>
              <a:t>th</a:t>
            </a:r>
            <a:r>
              <a:rPr lang="en-US" sz="3000" dirty="0"/>
              <a:t> percentile result for lead and for copper?</a:t>
            </a:r>
          </a:p>
          <a:p>
            <a:pPr eaLnBrk="1" fontAlgn="auto" hangingPunct="1">
              <a:spcAft>
                <a:spcPts val="0"/>
              </a:spcAft>
              <a:buFont typeface="Arial" pitchFamily="34" charset="0"/>
              <a:buChar char="•"/>
              <a:defRPr/>
            </a:pPr>
            <a:r>
              <a:rPr lang="en-US" sz="3000" dirty="0"/>
              <a:t>Does the PWS exceed the AL for lead, copper, both, or neither?</a:t>
            </a:r>
          </a:p>
          <a:p>
            <a:pPr marL="0" indent="0" eaLnBrk="1" fontAlgn="auto" hangingPunct="1">
              <a:spcAft>
                <a:spcPts val="0"/>
              </a:spcAft>
              <a:buFont typeface="Arial" pitchFamily="34" charset="0"/>
              <a:buNone/>
              <a:defRPr/>
            </a:pPr>
            <a:endParaRPr lang="en-US" sz="3000" dirty="0"/>
          </a:p>
        </p:txBody>
      </p:sp>
      <p:pic>
        <p:nvPicPr>
          <p:cNvPr id="63492" name="Picture 3"/>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019800" y="2133600"/>
            <a:ext cx="2849563" cy="213836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p:txBody>
          <a:bodyPr/>
          <a:lstStyle/>
          <a:p>
            <a:pPr eaLnBrk="1" hangingPunct="1"/>
            <a:r>
              <a:rPr lang="en-US" altLang="en-US"/>
              <a:t>WATER QUALITY – LEAD &amp; COPPER</a:t>
            </a:r>
          </a:p>
        </p:txBody>
      </p:sp>
      <p:sp>
        <p:nvSpPr>
          <p:cNvPr id="64515" name="Content Placeholder 2"/>
          <p:cNvSpPr>
            <a:spLocks noGrp="1"/>
          </p:cNvSpPr>
          <p:nvPr>
            <p:ph idx="1"/>
          </p:nvPr>
        </p:nvSpPr>
        <p:spPr/>
        <p:txBody>
          <a:bodyPr/>
          <a:lstStyle/>
          <a:p>
            <a:pPr eaLnBrk="1" hangingPunct="1"/>
            <a:r>
              <a:rPr lang="en-US" altLang="en-US"/>
              <a:t>What happens if a PWS exceeds the AL for lead or copper?</a:t>
            </a:r>
          </a:p>
          <a:p>
            <a:pPr lvl="1" eaLnBrk="1" hangingPunct="1"/>
            <a:r>
              <a:rPr lang="en-US" altLang="en-US"/>
              <a:t>Corrosion control treatment</a:t>
            </a:r>
          </a:p>
          <a:p>
            <a:pPr lvl="1" eaLnBrk="1" hangingPunct="1"/>
            <a:r>
              <a:rPr lang="en-US" altLang="en-US"/>
              <a:t>Public education and notification</a:t>
            </a:r>
          </a:p>
          <a:p>
            <a:pPr lvl="1" eaLnBrk="1" hangingPunct="1"/>
            <a:r>
              <a:rPr lang="en-US" altLang="en-US"/>
              <a:t>Water quality parameter testing</a:t>
            </a:r>
          </a:p>
          <a:p>
            <a:pPr lvl="1" eaLnBrk="1" hangingPunct="1"/>
            <a:r>
              <a:rPr lang="en-US" altLang="en-US"/>
              <a:t>Possible lead line replacement</a:t>
            </a:r>
          </a:p>
        </p:txBody>
      </p:sp>
      <p:pic>
        <p:nvPicPr>
          <p:cNvPr id="64516" name="Picture 2" descr="http://images02.olx.com/ui/2/33/87/25062687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3352800"/>
            <a:ext cx="2295525" cy="268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pPr eaLnBrk="1" hangingPunct="1"/>
            <a:r>
              <a:rPr lang="en-US" altLang="en-US" sz="4000"/>
              <a:t>WATER QUALITY - ASBESTOS</a:t>
            </a:r>
          </a:p>
        </p:txBody>
      </p:sp>
      <p:sp>
        <p:nvSpPr>
          <p:cNvPr id="65539" name="Content Placeholder 2"/>
          <p:cNvSpPr>
            <a:spLocks noGrp="1"/>
          </p:cNvSpPr>
          <p:nvPr>
            <p:ph sz="half" idx="1"/>
          </p:nvPr>
        </p:nvSpPr>
        <p:spPr>
          <a:xfrm>
            <a:off x="228600" y="1600200"/>
            <a:ext cx="8001000" cy="5257800"/>
          </a:xfrm>
        </p:spPr>
        <p:txBody>
          <a:bodyPr/>
          <a:lstStyle/>
          <a:p>
            <a:pPr eaLnBrk="1" hangingPunct="1"/>
            <a:r>
              <a:rPr lang="en-US" altLang="en-US" b="1" dirty="0">
                <a:solidFill>
                  <a:schemeClr val="tx1">
                    <a:lumMod val="95000"/>
                    <a:lumOff val="5000"/>
                  </a:schemeClr>
                </a:solidFill>
              </a:rPr>
              <a:t>Distribution System Sampling</a:t>
            </a:r>
          </a:p>
          <a:p>
            <a:pPr lvl="1" eaLnBrk="1" hangingPunct="1"/>
            <a:r>
              <a:rPr lang="en-US" altLang="en-US" sz="2600" dirty="0">
                <a:solidFill>
                  <a:schemeClr val="tx1">
                    <a:lumMod val="95000"/>
                    <a:lumOff val="5000"/>
                  </a:schemeClr>
                </a:solidFill>
              </a:rPr>
              <a:t>Required for COM, NTNC that			      contain asbestos piping in 			            their distribution systems</a:t>
            </a:r>
          </a:p>
          <a:p>
            <a:pPr lvl="1" eaLnBrk="1" hangingPunct="1"/>
            <a:r>
              <a:rPr lang="en-US" altLang="en-US" sz="2600" dirty="0">
                <a:solidFill>
                  <a:schemeClr val="tx1">
                    <a:lumMod val="95000"/>
                    <a:lumOff val="5000"/>
                  </a:schemeClr>
                </a:solidFill>
              </a:rPr>
              <a:t>Samples are due once every 			      9 years.</a:t>
            </a:r>
          </a:p>
          <a:p>
            <a:pPr eaLnBrk="1" hangingPunct="1"/>
            <a:r>
              <a:rPr lang="en-US" altLang="en-US" b="1" dirty="0">
                <a:solidFill>
                  <a:schemeClr val="tx1">
                    <a:lumMod val="95000"/>
                    <a:lumOff val="5000"/>
                  </a:schemeClr>
                </a:solidFill>
              </a:rPr>
              <a:t>Source Sampling</a:t>
            </a:r>
          </a:p>
          <a:p>
            <a:pPr lvl="1" eaLnBrk="1" hangingPunct="1"/>
            <a:r>
              <a:rPr lang="en-US" altLang="en-US" sz="2600" dirty="0">
                <a:solidFill>
                  <a:schemeClr val="tx1">
                    <a:lumMod val="95000"/>
                    <a:lumOff val="5000"/>
                  </a:schemeClr>
                </a:solidFill>
              </a:rPr>
              <a:t>Required for COM, NTNC at the source for sources in naturally occurring asbestos formations</a:t>
            </a:r>
          </a:p>
          <a:p>
            <a:pPr lvl="1" eaLnBrk="1" hangingPunct="1"/>
            <a:r>
              <a:rPr lang="en-US" altLang="en-US" sz="2600" dirty="0">
                <a:solidFill>
                  <a:schemeClr val="tx1">
                    <a:lumMod val="95000"/>
                    <a:lumOff val="5000"/>
                  </a:schemeClr>
                </a:solidFill>
              </a:rPr>
              <a:t>Samples are due once every 9 years.</a:t>
            </a:r>
          </a:p>
        </p:txBody>
      </p:sp>
      <p:pic>
        <p:nvPicPr>
          <p:cNvPr id="65540" name="Picture 3"/>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170488" y="1752600"/>
            <a:ext cx="3744912" cy="28194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a:xfrm>
            <a:off x="76200" y="274638"/>
            <a:ext cx="8991600" cy="1143000"/>
          </a:xfrm>
        </p:spPr>
        <p:txBody>
          <a:bodyPr/>
          <a:lstStyle/>
          <a:p>
            <a:pPr eaLnBrk="1" hangingPunct="1"/>
            <a:r>
              <a:rPr lang="en-US" altLang="en-US" sz="4000"/>
              <a:t>WATER QUALITY – </a:t>
            </a:r>
            <a:br>
              <a:rPr lang="en-US" altLang="en-US" sz="4000"/>
            </a:br>
            <a:r>
              <a:rPr lang="en-US" altLang="en-US" sz="4000"/>
              <a:t>DISINFECTION BYPRODUCTS (DBPS)</a:t>
            </a:r>
          </a:p>
        </p:txBody>
      </p:sp>
      <p:sp>
        <p:nvSpPr>
          <p:cNvPr id="3" name="Content Placeholder 2"/>
          <p:cNvSpPr>
            <a:spLocks noGrp="1"/>
          </p:cNvSpPr>
          <p:nvPr>
            <p:ph idx="1"/>
          </p:nvPr>
        </p:nvSpPr>
        <p:spPr>
          <a:xfrm>
            <a:off x="457200" y="1676400"/>
            <a:ext cx="8610600" cy="5181600"/>
          </a:xfrm>
        </p:spPr>
        <p:txBody>
          <a:bodyPr rtlCol="0">
            <a:normAutofit fontScale="92500" lnSpcReduction="10000"/>
          </a:bodyPr>
          <a:lstStyle/>
          <a:p>
            <a:pPr eaLnBrk="1" fontAlgn="auto" hangingPunct="1">
              <a:spcAft>
                <a:spcPts val="0"/>
              </a:spcAft>
              <a:buFont typeface="Arial" pitchFamily="34" charset="0"/>
              <a:buChar char="•"/>
              <a:defRPr/>
            </a:pPr>
            <a:r>
              <a:rPr lang="en-US" dirty="0">
                <a:solidFill>
                  <a:schemeClr val="tx1">
                    <a:lumMod val="95000"/>
                    <a:lumOff val="5000"/>
                  </a:schemeClr>
                </a:solidFill>
              </a:rPr>
              <a:t>Disinfectants (chlorine, chloramines, chlorine dioxide) react with naturally occurring material in the water to create byproducts harmful to human health.</a:t>
            </a:r>
          </a:p>
          <a:p>
            <a:pPr eaLnBrk="1" fontAlgn="auto" hangingPunct="1">
              <a:spcAft>
                <a:spcPts val="0"/>
              </a:spcAft>
              <a:buFont typeface="Arial" pitchFamily="34" charset="0"/>
              <a:buChar char="•"/>
              <a:defRPr/>
            </a:pPr>
            <a:r>
              <a:rPr lang="en-US" dirty="0">
                <a:solidFill>
                  <a:schemeClr val="tx1">
                    <a:lumMod val="95000"/>
                    <a:lumOff val="5000"/>
                  </a:schemeClr>
                </a:solidFill>
              </a:rPr>
              <a:t>Disinfection Byproduct (DBP) monitoring</a:t>
            </a:r>
          </a:p>
          <a:p>
            <a:pPr lvl="1" eaLnBrk="1" fontAlgn="auto" hangingPunct="1">
              <a:spcAft>
                <a:spcPts val="0"/>
              </a:spcAft>
              <a:buFont typeface="Arial" pitchFamily="34" charset="0"/>
              <a:buChar char="–"/>
              <a:defRPr/>
            </a:pPr>
            <a:r>
              <a:rPr lang="en-US" sz="3000" dirty="0">
                <a:solidFill>
                  <a:schemeClr val="tx1">
                    <a:lumMod val="95000"/>
                    <a:lumOff val="5000"/>
                  </a:schemeClr>
                </a:solidFill>
              </a:rPr>
              <a:t>Required for COM, NTNC that disinfect</a:t>
            </a:r>
          </a:p>
          <a:p>
            <a:pPr eaLnBrk="1" fontAlgn="auto" hangingPunct="1">
              <a:spcAft>
                <a:spcPts val="0"/>
              </a:spcAft>
              <a:buFont typeface="Arial" pitchFamily="34" charset="0"/>
              <a:buChar char="•"/>
              <a:defRPr/>
            </a:pPr>
            <a:r>
              <a:rPr lang="en-US" dirty="0">
                <a:solidFill>
                  <a:schemeClr val="tx1">
                    <a:lumMod val="95000"/>
                    <a:lumOff val="5000"/>
                  </a:schemeClr>
                </a:solidFill>
              </a:rPr>
              <a:t>Types of Byproducts</a:t>
            </a:r>
          </a:p>
          <a:p>
            <a:pPr lvl="1" eaLnBrk="1" fontAlgn="auto" hangingPunct="1">
              <a:spcAft>
                <a:spcPts val="0"/>
              </a:spcAft>
              <a:buFont typeface="Arial" pitchFamily="34" charset="0"/>
              <a:buChar char="–"/>
              <a:defRPr/>
            </a:pPr>
            <a:r>
              <a:rPr lang="en-US" sz="3000" dirty="0">
                <a:solidFill>
                  <a:schemeClr val="tx1">
                    <a:lumMod val="95000"/>
                    <a:lumOff val="5000"/>
                  </a:schemeClr>
                </a:solidFill>
              </a:rPr>
              <a:t>Chlorine forms total </a:t>
            </a:r>
            <a:r>
              <a:rPr lang="en-US" sz="3000" dirty="0" err="1">
                <a:solidFill>
                  <a:schemeClr val="tx1">
                    <a:lumMod val="95000"/>
                    <a:lumOff val="5000"/>
                  </a:schemeClr>
                </a:solidFill>
              </a:rPr>
              <a:t>trihalomethanes</a:t>
            </a:r>
            <a:r>
              <a:rPr lang="en-US" sz="3000" dirty="0">
                <a:solidFill>
                  <a:schemeClr val="tx1">
                    <a:lumMod val="95000"/>
                    <a:lumOff val="5000"/>
                  </a:schemeClr>
                </a:solidFill>
              </a:rPr>
              <a:t> and   </a:t>
            </a:r>
            <a:r>
              <a:rPr lang="en-US" sz="3000" dirty="0" err="1">
                <a:solidFill>
                  <a:schemeClr val="tx1">
                    <a:lumMod val="95000"/>
                    <a:lumOff val="5000"/>
                  </a:schemeClr>
                </a:solidFill>
              </a:rPr>
              <a:t>haloacetic</a:t>
            </a:r>
            <a:r>
              <a:rPr lang="en-US" sz="3000" dirty="0">
                <a:solidFill>
                  <a:schemeClr val="tx1">
                    <a:lumMod val="95000"/>
                    <a:lumOff val="5000"/>
                  </a:schemeClr>
                </a:solidFill>
              </a:rPr>
              <a:t> acids.</a:t>
            </a:r>
          </a:p>
          <a:p>
            <a:pPr lvl="1" eaLnBrk="1" fontAlgn="auto" hangingPunct="1">
              <a:spcAft>
                <a:spcPts val="0"/>
              </a:spcAft>
              <a:buFont typeface="Arial" pitchFamily="34" charset="0"/>
              <a:buChar char="–"/>
              <a:defRPr/>
            </a:pPr>
            <a:r>
              <a:rPr lang="en-US" sz="3000" dirty="0">
                <a:solidFill>
                  <a:schemeClr val="tx1">
                    <a:lumMod val="95000"/>
                    <a:lumOff val="5000"/>
                  </a:schemeClr>
                </a:solidFill>
              </a:rPr>
              <a:t>Ozone forms bromate.</a:t>
            </a:r>
          </a:p>
          <a:p>
            <a:pPr lvl="1" eaLnBrk="1" fontAlgn="auto" hangingPunct="1">
              <a:spcAft>
                <a:spcPts val="0"/>
              </a:spcAft>
              <a:buFont typeface="Arial" pitchFamily="34" charset="0"/>
              <a:buChar char="–"/>
              <a:defRPr/>
            </a:pPr>
            <a:r>
              <a:rPr lang="en-US" sz="3000" dirty="0">
                <a:solidFill>
                  <a:schemeClr val="tx1">
                    <a:lumMod val="95000"/>
                    <a:lumOff val="5000"/>
                  </a:schemeClr>
                </a:solidFill>
              </a:rPr>
              <a:t>Chlorine dioxide forms chlorite.</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74638"/>
            <a:ext cx="9906000" cy="1143000"/>
          </a:xfrm>
        </p:spPr>
        <p:txBody>
          <a:bodyPr rtlCol="0">
            <a:normAutofit fontScale="90000"/>
          </a:bodyPr>
          <a:lstStyle/>
          <a:p>
            <a:pPr eaLnBrk="1" fontAlgn="auto" hangingPunct="1">
              <a:spcAft>
                <a:spcPts val="0"/>
              </a:spcAft>
              <a:defRPr/>
            </a:pPr>
            <a:r>
              <a:rPr lang="en-US" dirty="0"/>
              <a:t>WATER QUALITY – </a:t>
            </a:r>
            <a:br>
              <a:rPr lang="en-US" dirty="0"/>
            </a:br>
            <a:r>
              <a:rPr lang="en-US" dirty="0"/>
              <a:t>DISINFECTION BYPRODUCTS (DBPS)</a:t>
            </a:r>
          </a:p>
        </p:txBody>
      </p:sp>
      <p:sp>
        <p:nvSpPr>
          <p:cNvPr id="3" name="Content Placeholder 2"/>
          <p:cNvSpPr>
            <a:spLocks noGrp="1"/>
          </p:cNvSpPr>
          <p:nvPr>
            <p:ph idx="1"/>
          </p:nvPr>
        </p:nvSpPr>
        <p:spPr>
          <a:xfrm>
            <a:off x="457200" y="1600200"/>
            <a:ext cx="8229600" cy="5029200"/>
          </a:xfrm>
        </p:spPr>
        <p:txBody>
          <a:bodyPr rtlCol="0">
            <a:normAutofit fontScale="92500" lnSpcReduction="20000"/>
          </a:bodyPr>
          <a:lstStyle/>
          <a:p>
            <a:pPr eaLnBrk="1" fontAlgn="auto" hangingPunct="1">
              <a:spcAft>
                <a:spcPts val="0"/>
              </a:spcAft>
              <a:buFont typeface="Arial" pitchFamily="34" charset="0"/>
              <a:buChar char="•"/>
              <a:defRPr/>
            </a:pPr>
            <a:r>
              <a:rPr lang="en-US" dirty="0">
                <a:solidFill>
                  <a:schemeClr val="tx1">
                    <a:lumMod val="95000"/>
                    <a:lumOff val="5000"/>
                  </a:schemeClr>
                </a:solidFill>
              </a:rPr>
              <a:t>Compliance is based on the average of results at each sampling location.</a:t>
            </a:r>
          </a:p>
          <a:p>
            <a:pPr eaLnBrk="1" fontAlgn="auto" hangingPunct="1">
              <a:spcAft>
                <a:spcPts val="0"/>
              </a:spcAft>
              <a:buFont typeface="Arial" pitchFamily="34" charset="0"/>
              <a:buChar char="•"/>
              <a:defRPr/>
            </a:pPr>
            <a:r>
              <a:rPr lang="en-US" dirty="0">
                <a:solidFill>
                  <a:schemeClr val="tx1">
                    <a:lumMod val="95000"/>
                    <a:lumOff val="5000"/>
                  </a:schemeClr>
                </a:solidFill>
              </a:rPr>
              <a:t>Maximum Contaminant Levels (MCLs)</a:t>
            </a:r>
          </a:p>
          <a:p>
            <a:pPr lvl="1" eaLnBrk="1" fontAlgn="auto" hangingPunct="1">
              <a:spcAft>
                <a:spcPts val="0"/>
              </a:spcAft>
              <a:buFont typeface="Arial" pitchFamily="34" charset="0"/>
              <a:buChar char="–"/>
              <a:defRPr/>
            </a:pPr>
            <a:r>
              <a:rPr lang="en-US" sz="2600" dirty="0">
                <a:solidFill>
                  <a:schemeClr val="tx1">
                    <a:lumMod val="95000"/>
                    <a:lumOff val="5000"/>
                  </a:schemeClr>
                </a:solidFill>
              </a:rPr>
              <a:t>Total </a:t>
            </a:r>
            <a:r>
              <a:rPr lang="en-US" sz="2600" dirty="0" err="1">
                <a:solidFill>
                  <a:schemeClr val="tx1">
                    <a:lumMod val="95000"/>
                    <a:lumOff val="5000"/>
                  </a:schemeClr>
                </a:solidFill>
              </a:rPr>
              <a:t>Trihalomethanes</a:t>
            </a:r>
            <a:r>
              <a:rPr lang="en-US" sz="2600" dirty="0">
                <a:solidFill>
                  <a:schemeClr val="tx1">
                    <a:lumMod val="95000"/>
                    <a:lumOff val="5000"/>
                  </a:schemeClr>
                </a:solidFill>
              </a:rPr>
              <a:t> (TTHMs) = 80 ppb (0.080 mg/L)</a:t>
            </a:r>
          </a:p>
          <a:p>
            <a:pPr lvl="1" eaLnBrk="1" fontAlgn="auto" hangingPunct="1">
              <a:spcAft>
                <a:spcPts val="0"/>
              </a:spcAft>
              <a:buFont typeface="Arial" pitchFamily="34" charset="0"/>
              <a:buChar char="–"/>
              <a:defRPr/>
            </a:pPr>
            <a:r>
              <a:rPr lang="en-US" sz="2600" dirty="0" err="1">
                <a:solidFill>
                  <a:schemeClr val="tx1">
                    <a:lumMod val="95000"/>
                    <a:lumOff val="5000"/>
                  </a:schemeClr>
                </a:solidFill>
              </a:rPr>
              <a:t>Haloacetic</a:t>
            </a:r>
            <a:r>
              <a:rPr lang="en-US" sz="2600" dirty="0">
                <a:solidFill>
                  <a:schemeClr val="tx1">
                    <a:lumMod val="95000"/>
                    <a:lumOff val="5000"/>
                  </a:schemeClr>
                </a:solidFill>
              </a:rPr>
              <a:t> Acids (HAAs) = 60 ppb (0.060 mg/L)</a:t>
            </a:r>
          </a:p>
          <a:p>
            <a:pPr eaLnBrk="1" fontAlgn="auto" hangingPunct="1">
              <a:spcAft>
                <a:spcPts val="0"/>
              </a:spcAft>
              <a:buFont typeface="Arial" pitchFamily="34" charset="0"/>
              <a:buChar char="•"/>
              <a:defRPr/>
            </a:pPr>
            <a:r>
              <a:rPr lang="en-US" dirty="0">
                <a:solidFill>
                  <a:schemeClr val="tx1">
                    <a:lumMod val="95000"/>
                    <a:lumOff val="5000"/>
                  </a:schemeClr>
                </a:solidFill>
              </a:rPr>
              <a:t>Sampling frequency:</a:t>
            </a:r>
          </a:p>
          <a:p>
            <a:pPr lvl="1" eaLnBrk="1" fontAlgn="auto" hangingPunct="1">
              <a:spcAft>
                <a:spcPts val="0"/>
              </a:spcAft>
              <a:buFont typeface="Arial" pitchFamily="34" charset="0"/>
              <a:buChar char="–"/>
              <a:defRPr/>
            </a:pPr>
            <a:r>
              <a:rPr lang="en-US" dirty="0">
                <a:solidFill>
                  <a:schemeClr val="tx1">
                    <a:lumMod val="95000"/>
                    <a:lumOff val="5000"/>
                  </a:schemeClr>
                </a:solidFill>
              </a:rPr>
              <a:t>Sampling varies from quarterly to annually based on the nature of the PWSs sources and population served.</a:t>
            </a:r>
          </a:p>
          <a:p>
            <a:pPr lvl="1" eaLnBrk="1" fontAlgn="auto" hangingPunct="1">
              <a:spcAft>
                <a:spcPts val="0"/>
              </a:spcAft>
              <a:buFont typeface="Arial" pitchFamily="34" charset="0"/>
              <a:buChar char="–"/>
              <a:defRPr/>
            </a:pPr>
            <a:r>
              <a:rPr lang="en-US" dirty="0">
                <a:solidFill>
                  <a:schemeClr val="tx1">
                    <a:lumMod val="95000"/>
                    <a:lumOff val="5000"/>
                  </a:schemeClr>
                </a:solidFill>
              </a:rPr>
              <a:t>Reduced monitoring is allowed based on sample results.  However, only very small groundwater PWSs (less than 500 population) will be reduced to every 3 years.</a:t>
            </a:r>
          </a:p>
          <a:p>
            <a:pPr lvl="1" eaLnBrk="1" fontAlgn="auto" hangingPunct="1">
              <a:spcAft>
                <a:spcPts val="0"/>
              </a:spcAft>
              <a:buFont typeface="Arial" pitchFamily="34" charset="0"/>
              <a:buChar char="–"/>
              <a:defRPr/>
            </a:pPr>
            <a:endParaRPr lang="en-US" dirty="0">
              <a:solidFill>
                <a:schemeClr val="tx1">
                  <a:lumMod val="95000"/>
                  <a:lumOff val="5000"/>
                </a:schemeClr>
              </a:solidFill>
            </a:endParaRPr>
          </a:p>
          <a:p>
            <a:pPr marL="0" indent="0" eaLnBrk="1" fontAlgn="auto" hangingPunct="1">
              <a:spcAft>
                <a:spcPts val="0"/>
              </a:spcAft>
              <a:buFont typeface="Arial" pitchFamily="34" charset="0"/>
              <a:buNone/>
              <a:defRPr/>
            </a:pPr>
            <a:endParaRPr lang="en-US" dirty="0">
              <a:solidFill>
                <a:schemeClr val="tx1">
                  <a:lumMod val="95000"/>
                  <a:lumOff val="5000"/>
                </a:schemeClr>
              </a:solidFil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a:t>WATER QUALITY – </a:t>
            </a:r>
            <a:br>
              <a:rPr lang="en-US" dirty="0"/>
            </a:br>
            <a:r>
              <a:rPr lang="en-US" dirty="0"/>
              <a:t>DISINFECTION BYPRODUCTS (DBPS)</a:t>
            </a:r>
          </a:p>
        </p:txBody>
      </p:sp>
      <p:sp>
        <p:nvSpPr>
          <p:cNvPr id="68611" name="Content Placeholder 2"/>
          <p:cNvSpPr>
            <a:spLocks noGrp="1"/>
          </p:cNvSpPr>
          <p:nvPr>
            <p:ph idx="1"/>
          </p:nvPr>
        </p:nvSpPr>
        <p:spPr/>
        <p:txBody>
          <a:bodyPr/>
          <a:lstStyle/>
          <a:p>
            <a:pPr eaLnBrk="1" hangingPunct="1"/>
            <a:r>
              <a:rPr lang="en-US" altLang="en-US" dirty="0">
                <a:solidFill>
                  <a:schemeClr val="tx1">
                    <a:lumMod val="95000"/>
                    <a:lumOff val="5000"/>
                  </a:schemeClr>
                </a:solidFill>
              </a:rPr>
              <a:t>A sampling plan is required!</a:t>
            </a:r>
          </a:p>
          <a:p>
            <a:pPr lvl="1" eaLnBrk="1" hangingPunct="1"/>
            <a:r>
              <a:rPr lang="en-US" altLang="en-US" dirty="0">
                <a:solidFill>
                  <a:schemeClr val="tx1">
                    <a:lumMod val="95000"/>
                    <a:lumOff val="5000"/>
                  </a:schemeClr>
                </a:solidFill>
              </a:rPr>
              <a:t>The number of samples is based on the population served.</a:t>
            </a:r>
          </a:p>
          <a:p>
            <a:pPr lvl="1" eaLnBrk="1" hangingPunct="1"/>
            <a:r>
              <a:rPr lang="en-US" altLang="en-US" dirty="0">
                <a:solidFill>
                  <a:schemeClr val="tx1">
                    <a:lumMod val="95000"/>
                    <a:lumOff val="5000"/>
                  </a:schemeClr>
                </a:solidFill>
              </a:rPr>
              <a:t>Must submit a sampling site plan for PWS that did not do the IDSE (Very Small Systems, 40/30 waiver)</a:t>
            </a:r>
          </a:p>
          <a:p>
            <a:pPr eaLnBrk="1" hangingPunct="1"/>
            <a:r>
              <a:rPr lang="en-US" altLang="en-US" dirty="0">
                <a:solidFill>
                  <a:schemeClr val="tx1">
                    <a:lumMod val="95000"/>
                    <a:lumOff val="5000"/>
                  </a:schemeClr>
                </a:solidFill>
              </a:rPr>
              <a:t>Consecutive PWSs are on the same sampling frequency and start date as the largest PWS in the group.</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a:t>WATER QUALITY – DISINFECTION BYPRODUCTS (DBPS)</a:t>
            </a:r>
          </a:p>
        </p:txBody>
      </p:sp>
      <p:sp>
        <p:nvSpPr>
          <p:cNvPr id="3" name="Content Placeholder 2"/>
          <p:cNvSpPr>
            <a:spLocks noGrp="1"/>
          </p:cNvSpPr>
          <p:nvPr>
            <p:ph idx="1"/>
          </p:nvPr>
        </p:nvSpPr>
        <p:spPr/>
        <p:txBody>
          <a:bodyPr rtlCol="0">
            <a:normAutofit/>
          </a:bodyPr>
          <a:lstStyle/>
          <a:p>
            <a:pPr eaLnBrk="1" fontAlgn="auto" hangingPunct="1">
              <a:spcAft>
                <a:spcPts val="0"/>
              </a:spcAft>
              <a:buFont typeface="Arial" pitchFamily="34" charset="0"/>
              <a:buChar char="•"/>
              <a:defRPr/>
            </a:pPr>
            <a:r>
              <a:rPr lang="en-US" dirty="0">
                <a:solidFill>
                  <a:schemeClr val="tx1">
                    <a:lumMod val="95000"/>
                    <a:lumOff val="5000"/>
                  </a:schemeClr>
                </a:solidFill>
              </a:rPr>
              <a:t>Maximum Residual Disinfection </a:t>
            </a:r>
          </a:p>
          <a:p>
            <a:pPr marL="0" indent="0" eaLnBrk="1" fontAlgn="auto" hangingPunct="1">
              <a:spcAft>
                <a:spcPts val="0"/>
              </a:spcAft>
              <a:buFont typeface="Arial" pitchFamily="34" charset="0"/>
              <a:buNone/>
              <a:defRPr/>
            </a:pPr>
            <a:r>
              <a:rPr lang="en-US" dirty="0">
                <a:solidFill>
                  <a:schemeClr val="tx1">
                    <a:lumMod val="95000"/>
                    <a:lumOff val="5000"/>
                  </a:schemeClr>
                </a:solidFill>
              </a:rPr>
              <a:t>    Level (MRDL) of 4.0 mg/L </a:t>
            </a:r>
          </a:p>
          <a:p>
            <a:pPr eaLnBrk="1" fontAlgn="auto" hangingPunct="1">
              <a:spcAft>
                <a:spcPts val="0"/>
              </a:spcAft>
              <a:buFont typeface="Arial" pitchFamily="34" charset="0"/>
              <a:buChar char="•"/>
              <a:defRPr/>
            </a:pPr>
            <a:r>
              <a:rPr lang="en-US" dirty="0">
                <a:solidFill>
                  <a:schemeClr val="tx1">
                    <a:lumMod val="95000"/>
                    <a:lumOff val="5000"/>
                  </a:schemeClr>
                </a:solidFill>
              </a:rPr>
              <a:t>Groundwater PWS measure residual 3 times/week where coliform samples are taken</a:t>
            </a:r>
          </a:p>
          <a:p>
            <a:pPr eaLnBrk="1" fontAlgn="auto" hangingPunct="1">
              <a:spcAft>
                <a:spcPts val="0"/>
              </a:spcAft>
              <a:buFont typeface="Arial" pitchFamily="34" charset="0"/>
              <a:buChar char="•"/>
              <a:defRPr/>
            </a:pPr>
            <a:r>
              <a:rPr lang="en-US" dirty="0">
                <a:solidFill>
                  <a:schemeClr val="tx1">
                    <a:lumMod val="95000"/>
                    <a:lumOff val="5000"/>
                  </a:schemeClr>
                </a:solidFill>
              </a:rPr>
              <a:t>Surface water plants must continuously monitor disinfectant residuals.  Grab samples are allowed for PWS serving less than 3,300 people if approved by DDW.</a:t>
            </a:r>
          </a:p>
        </p:txBody>
      </p:sp>
      <p:sp>
        <p:nvSpPr>
          <p:cNvPr id="69636" name="AutoShape 2" descr="data:image/jpeg;base64,/9j/4AAQSkZJRgABAQAAAQABAAD/2wCEAAkGBxITEhUTExQWFhIUFxcaFxgYFxocHxoYHBgcHRggHBgfHSggGBsmHRgdLTEhJikrLi4wHiIzODMtQygtLjcBCgoKDg0OFxAQGiwkHyQsLCwuLCwsMCwsLCwsLCw3LCwsLCwvLCwsNyssLCwsLCwsLCwuLi4sLCwsNywsLC44LP/AABEIAHoAegMBIgACEQEDEQH/xAAbAAACAwEBAQAAAAAAAAAAAAAABAMFBgIBB//EAEAQAAIAAwQGBgcHAgcBAAAAAAECAAMRBBIhMQVBUWFxgQYTIjKRoRQzQlJicrEjc4KSorLBU+EkNLPC0fDxB//EABoBAQEAAwEBAAAAAAAAAAAAAAABAgMEBQb/xAAhEQEBAAIBAwUBAAAAAAAAAAAAAQIRAxIxUQQFISJBE//aAAwDAQACEQMRAD8A+4wQQQBBBBAEERT7QqCrEAb9Z2Dad0L+kzG7kug96Ybv6aEnnSAdiN7QgYKWUM2QJAJ4DXC4s8096bT5EA/deMZrTPRGbNtAmCb2TdqW7y02UFDuyipWxghP0WYO7Ob8QUj6A+cedZOXvKrjahun8jVH6oinYIXs9sRyQDRhmpFGHI6t+UMQBBBBAEEEEAQQQQBCk+1EtclgFxmT3U47T8P0zjL9K+kNpk2gSpQAW6KdmpYnZzjSWi0yrLJvP2VHMlj9STF0m01nsSqbxJeZ7zZ8hko3CO7RakSl5gCchmTwUYnlFdYdKelLWQbqA0ZyMQcDRV20OZw3GLCzWREqQO0c2OJPE5mIIvS3PdlNxYhf7+UZbTlr0gLUolqwXs3QoLIdt5ro51pSNdaLXLTvuoJyBOJ4DMxm9K9MhKniWsssgu3iaqcdikbPGLEq/wDSJo70r8jg/W7Hcm3Ixu1Kv7rC6TwBz5VjyVpCUxuhwGOStVT+VqGJp0lXF1gGB1GIyc2mzK47QyyORB2g5gwv1zSsJhvS9UzWPnGz4vGmccTmaQpepaSoJYE9pAMyD7Q3HHfqjjROnJFpvCWSSuYYUwP1EEWkEYjSGnJ9ntfUS1+yDKFUitQ1MjnSpNNmUbeBLsQQQQURHaZwRSxyArx3DeYkhO19qZLTUKu34aXf1Gv4YDqxWagvOB1jG8x2HYDsAwhPS9jW1VkGoRSC7DMN7KiuFdZ3U2xYWyfcRmpUgYDaTgo5mgjyxyLiAE1bNjtY4k+MEKaK0bKskoqpN2pZmYjOmZyGQiQB5uOMuXqGTNxPsDdnwgA616n1cs4fE4zPBdW+uwR3pPSCSEvNUkkBVUVZ2OSqNZP94WiWz2VE7qgVzOs8TmYin6Pku4mOil1yYjEbIqvRZ87tT5hlocpMpqUHxzR2mb5bo45x6ej1l1ylJ2mpPiTWOHP3Djxupus+heTZSsKMAQdRFRCpsrJjKOH9NjgeBzQ+W6K06JZMbPNeW3usTMlncUY1A+UqYc0XpQuxlTV6ueoqVrUMvvI3tLXmNcbuH1WHL8Tv4S46MVSfLdCDQgq6nAioxB5HOKnR+g5diYzELMrYPeoSq1wIoBgNe7HVFrbZZU9ag7SjtD3k1jiMxvw1wyrBlqMVYeIMdDFzPkK4IYAginjsMRWCaSCjd+WaHePZbmPOo1Rzo4lb0o5yzhvQ4r/I/DBaOzNRtT1Q+BZfoRzgHIIIIKITsorNmtsuJyAvfVzDkKWDOb94foIDy24vKXaxY/hH/JES22fclu+ZVSQNp1DmYyNt0xahpBZYXshgoW7mjFbzV5VrqpGq0p3B95K/1FiptLZJFxFXOgxO06zzMUtj+2nzJ7YrLLSpI1CmEx/mLVXgu8xfmKHox/lZR1laniSSfMxwe4Z3Hj1P1nhPlaRzfGVRWKD/AOhW2bJ0bapskkTFlG6RmKkAkbwCTXVSFdB6AsQsVnYqgoJM3rjS8ZlVYMZhxJLYHHGtNceRMPr1XzpsaoMIr9N2VmQTJfr5JvyztIzQ/C4wPGuqMx0FUDSGl6AD7eTl92Y3EW74s5ZfFO6SxWlZstJi911DDgRWItHYX5fuPh8rAMPCpHKFOih/wybmmAcBMYL5AQ5K9fM+7l/umR9HLubaXk3Cch99WU8qEfzBpYfZMda0ccUYN/EZnplpa0yp8oS17IF5TdreY1BHgct8ae0sTIYsKEyzUbDdxjJNmwYIjs/dXgPpEkRRFDo7Tkg2iZJDdoubuGBIUBgDtqDF9GbldHZMm1pOF7tF6AnBXIqKbqXvKKlXFqwmym+dfEV+qx1pOWWlPd7wF5fmU3l8wI90hKLIbvfWjL8y4gc8ucSyJodQy5MKiIr2VMDKGGIYAjgYo9DG402znvSnLLvlTCWQjcDeXisWVjNxjKOWLS966xxU+RG+IdMaOZys2UQs+XW6TkynvI+u6acjQxz+q4f64anf8XG6TTZYYFWAKsCCDiCDmCNYinkdFrKiqiq4lqwZZfWzLgIIYUS9dABA7NKboZsml0ZurmDqZ/8ATfAnehymLvXnSLGPCszwuruNqt0doORImzp0tWEy0ENNJdyGIyN0khcDqAifS1s6mUz0q2SLrZ2wRRvLECC3aTlSu+wvHuoMWY7FQdpjwERWCxzJsxZ89bgT1Uo0JUkUvuRhfocAO7jmTG/0/BnzZS3t5S3R/RFk6qTLlk1KKATtb2j41gsXaea+osFHBBj+ot4R3bp5VaLi7YIN+3gMzwiSzSQihRqGe06zzMe81ILRjNlD3b7eV0fuMJ9JdLypEsq5N6YrBQBXVnwxhuxm+7zNXcTgvePNq8gIrukehpdpeUrEhheJK6kpjn8V3zipVxZJyuishqhAIO0RNENjsqykWWgoqAARNEURBbZBdCAaMKFTsYYjlt3RPBAQ2WeHUNSm0bCMweBhRpqyGN8hZLkkMTQI2sE6gcxvqNkdz/smMwerb1g2HU45Z8jqMQ9INGekyDLDXSSCDmMNu6CGm6uegKOCK1V0INCNYOXKOZVrKkJNoram9luB1H4Tjxiq6P2FrFLKTDeVmvXxWikgChGoYd7LbSL5lVhQ0ZTzBiji12SXNW7MRXXYwBHnFcejVm1IwGxZkwDwDUhv0C76t3TdUMvgwNOREZbTmj9INalZGJXs3WU3VXbeW9/75ROmXuW6amxaLkyamXLVScyBieLZmJLRa1U3R2nOSDPn7o3nCI/RHPfmsRsQBB44t4NE8izqgooA27+JzMFRWeQQTMmEFyOSrsH8nX4CF30gk37ORMVmOBZWBuDWTTXs38INJv1qPIl4s6lWIySopUnb8OcV3RXo21lZ2ZwxYAAAECgOvfFRoJaBVAGCqKchCth7RaafawT5BkeZqeFI8tB61urXuD1h/wBgO069g4w6BEV7BBBAEEEEAQh1bSe4C0rWoxKfKNa/Dns2Q/BARS56Mt4MCp11iA2GmMpjLOwYqeK6uVIpOmOgpk8KZIFQTfWt29lQnUSMfGLDRKT5ElEmL1hUYsjAnmDStN1YqG+snDNFb5Wp5EfzGZ0z0rnyrSJYlAL2aq2LNXYQacM4040lK1tdOxwU/cBA1okEhi0skZGq1HOBXnXzTlKp87j6LWPPRXf1j4e6nZHNu8fEDdHTaSkj21J2A1PgKmPPS3b1ctvmfsDwPa8ogYlKqi6tABqFMIVae03syzRNcz6hNp+LIb4zGhejVoW1GZOIMvtFu1W/XKo2Vxx2RtAIpHEiSqKFUUA/7zMSQQRFEEEEAQQQQBBBBAEEEEB4RHHUJ7q+AiSCA8VQMhSPYIIAggggCCCCAIIIID//2Q=="/>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sp>
        <p:nvSpPr>
          <p:cNvPr id="69637" name="AutoShape 4" descr="data:image/jpeg;base64,/9j/4AAQSkZJRgABAQAAAQABAAD/2wCEAAkGBxITEhUTExQWFhIUFxcaFxgYFxocHxoYHBgcHRggHBgfHSggGBsmHRgdLTEhJikrLi4wHiIzODMtQygtLjcBCgoKDg0OFxAQGiwkHyQsLCwuLCwsMCwsLCwsLCw3LCwsLCwvLCwsNyssLCwsLCwsLCwuLi4sLCwsNywsLC44LP/AABEIAHoAegMBIgACEQEDEQH/xAAbAAACAwEBAQAAAAAAAAAAAAAABAMFBgIBB//EAEAQAAIAAwQGBgcHAgcBAAAAAAECAAMRBBIhMQVBUWFxgQYTIjKRoRQzQlJicrEjc4KSorLBU+EkNLPC0fDxB//EABoBAQEAAwEBAAAAAAAAAAAAAAABAgMEBQb/xAAhEQEBAAIBAwUBAAAAAAAAAAAAAQIRAxIxUQQFISJBE//aAAwDAQACEQMRAD8A+4wQQQBBBBAEERT7QqCrEAb9Z2Dad0L+kzG7kug96Ybv6aEnnSAdiN7QgYKWUM2QJAJ4DXC4s8096bT5EA/deMZrTPRGbNtAmCb2TdqW7y02UFDuyipWxghP0WYO7Ob8QUj6A+cedZOXvKrjahun8jVH6oinYIXs9sRyQDRhmpFGHI6t+UMQBBBBAEEEEAQQQQBCk+1EtclgFxmT3U47T8P0zjL9K+kNpk2gSpQAW6KdmpYnZzjSWi0yrLJvP2VHMlj9STF0m01nsSqbxJeZ7zZ8hko3CO7RakSl5gCchmTwUYnlFdYdKelLWQbqA0ZyMQcDRV20OZw3GLCzWREqQO0c2OJPE5mIIvS3PdlNxYhf7+UZbTlr0gLUolqwXs3QoLIdt5ro51pSNdaLXLTvuoJyBOJ4DMxm9K9MhKniWsssgu3iaqcdikbPGLEq/wDSJo70r8jg/W7Hcm3Ixu1Kv7rC6TwBz5VjyVpCUxuhwGOStVT+VqGJp0lXF1gGB1GIyc2mzK47QyyORB2g5gwv1zSsJhvS9UzWPnGz4vGmccTmaQpepaSoJYE9pAMyD7Q3HHfqjjROnJFpvCWSSuYYUwP1EEWkEYjSGnJ9ntfUS1+yDKFUitQ1MjnSpNNmUbeBLsQQQQURHaZwRSxyArx3DeYkhO19qZLTUKu34aXf1Gv4YDqxWagvOB1jG8x2HYDsAwhPS9jW1VkGoRSC7DMN7KiuFdZ3U2xYWyfcRmpUgYDaTgo5mgjyxyLiAE1bNjtY4k+MEKaK0bKskoqpN2pZmYjOmZyGQiQB5uOMuXqGTNxPsDdnwgA616n1cs4fE4zPBdW+uwR3pPSCSEvNUkkBVUVZ2OSqNZP94WiWz2VE7qgVzOs8TmYin6Pku4mOil1yYjEbIqvRZ87tT5hlocpMpqUHxzR2mb5bo45x6ej1l1ylJ2mpPiTWOHP3Djxupus+heTZSsKMAQdRFRCpsrJjKOH9NjgeBzQ+W6K06JZMbPNeW3usTMlncUY1A+UqYc0XpQuxlTV6ueoqVrUMvvI3tLXmNcbuH1WHL8Tv4S46MVSfLdCDQgq6nAioxB5HOKnR+g5diYzELMrYPeoSq1wIoBgNe7HVFrbZZU9ag7SjtD3k1jiMxvw1wyrBlqMVYeIMdDFzPkK4IYAginjsMRWCaSCjd+WaHePZbmPOo1Rzo4lb0o5yzhvQ4r/I/DBaOzNRtT1Q+BZfoRzgHIIIIKITsorNmtsuJyAvfVzDkKWDOb94foIDy24vKXaxY/hH/JES22fclu+ZVSQNp1DmYyNt0xahpBZYXshgoW7mjFbzV5VrqpGq0p3B95K/1FiptLZJFxFXOgxO06zzMUtj+2nzJ7YrLLSpI1CmEx/mLVXgu8xfmKHox/lZR1laniSSfMxwe4Z3Hj1P1nhPlaRzfGVRWKD/AOhW2bJ0bapskkTFlG6RmKkAkbwCTXVSFdB6AsQsVnYqgoJM3rjS8ZlVYMZhxJLYHHGtNceRMPr1XzpsaoMIr9N2VmQTJfr5JvyztIzQ/C4wPGuqMx0FUDSGl6AD7eTl92Y3EW74s5ZfFO6SxWlZstJi911DDgRWItHYX5fuPh8rAMPCpHKFOih/wybmmAcBMYL5AQ5K9fM+7l/umR9HLubaXk3Cch99WU8qEfzBpYfZMda0ccUYN/EZnplpa0yp8oS17IF5TdreY1BHgct8ae0sTIYsKEyzUbDdxjJNmwYIjs/dXgPpEkRRFDo7Tkg2iZJDdoubuGBIUBgDtqDF9GbldHZMm1pOF7tF6AnBXIqKbqXvKKlXFqwmym+dfEV+qx1pOWWlPd7wF5fmU3l8wI90hKLIbvfWjL8y4gc8ucSyJodQy5MKiIr2VMDKGGIYAjgYo9DG402znvSnLLvlTCWQjcDeXisWVjNxjKOWLS966xxU+RG+IdMaOZys2UQs+XW6TkynvI+u6acjQxz+q4f64anf8XG6TTZYYFWAKsCCDiCDmCNYinkdFrKiqiq4lqwZZfWzLgIIYUS9dABA7NKboZsml0ZurmDqZ/8ATfAnehymLvXnSLGPCszwuruNqt0doORImzp0tWEy0ENNJdyGIyN0khcDqAifS1s6mUz0q2SLrZ2wRRvLECC3aTlSu+wvHuoMWY7FQdpjwERWCxzJsxZ89bgT1Uo0JUkUvuRhfocAO7jmTG/0/BnzZS3t5S3R/RFk6qTLlk1KKATtb2j41gsXaea+osFHBBj+ot4R3bp5VaLi7YIN+3gMzwiSzSQihRqGe06zzMe81ILRjNlD3b7eV0fuMJ9JdLypEsq5N6YrBQBXVnwxhuxm+7zNXcTgvePNq8gIrukehpdpeUrEhheJK6kpjn8V3zipVxZJyuishqhAIO0RNENjsqykWWgoqAARNEURBbZBdCAaMKFTsYYjlt3RPBAQ2WeHUNSm0bCMweBhRpqyGN8hZLkkMTQI2sE6gcxvqNkdz/smMwerb1g2HU45Z8jqMQ9INGekyDLDXSSCDmMNu6CGm6uegKOCK1V0INCNYOXKOZVrKkJNoram9luB1H4Tjxiq6P2FrFLKTDeVmvXxWikgChGoYd7LbSL5lVhQ0ZTzBiji12SXNW7MRXXYwBHnFcejVm1IwGxZkwDwDUhv0C76t3TdUMvgwNOREZbTmj9INalZGJXs3WU3VXbeW9/75ROmXuW6amxaLkyamXLVScyBieLZmJLRa1U3R2nOSDPn7o3nCI/RHPfmsRsQBB44t4NE8izqgooA27+JzMFRWeQQTMmEFyOSrsH8nX4CF30gk37ORMVmOBZWBuDWTTXs38INJv1qPIl4s6lWIySopUnb8OcV3RXo21lZ2ZwxYAAAECgOvfFRoJaBVAGCqKchCth7RaafawT5BkeZqeFI8tB61urXuD1h/wBgO069g4w6BEV7BBBAEEEEAQh1bSe4C0rWoxKfKNa/Dns2Q/BARS56Mt4MCp11iA2GmMpjLOwYqeK6uVIpOmOgpk8KZIFQTfWt29lQnUSMfGLDRKT5ElEmL1hUYsjAnmDStN1YqG+snDNFb5Wp5EfzGZ0z0rnyrSJYlAL2aq2LNXYQacM4040lK1tdOxwU/cBA1okEhi0skZGq1HOBXnXzTlKp87j6LWPPRXf1j4e6nZHNu8fEDdHTaSkj21J2A1PgKmPPS3b1ctvmfsDwPa8ogYlKqi6tABqFMIVae03syzRNcz6hNp+LIb4zGhejVoW1GZOIMvtFu1W/XKo2Vxx2RtAIpHEiSqKFUUA/7zMSQQRFEEEEAQQQQBBBBAEEEEB4RHHUJ7q+AiSCA8VQMhSPYIIAggggCCCCAIIIID//2Q=="/>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pic>
        <p:nvPicPr>
          <p:cNvPr id="69638" name="Picture 6" descr="http://ispchlorine.lsu.edu/Images/chlorine%20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6600" y="914400"/>
            <a:ext cx="1695450" cy="179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a:t>WATER QUALITY – </a:t>
            </a:r>
            <a:br>
              <a:rPr lang="en-US" dirty="0"/>
            </a:br>
            <a:r>
              <a:rPr lang="en-US" dirty="0"/>
              <a:t>DISINFECTION BYPRODUCTS (DBPS)</a:t>
            </a:r>
          </a:p>
        </p:txBody>
      </p:sp>
      <p:sp>
        <p:nvSpPr>
          <p:cNvPr id="70659" name="Content Placeholder 2"/>
          <p:cNvSpPr>
            <a:spLocks noGrp="1"/>
          </p:cNvSpPr>
          <p:nvPr>
            <p:ph idx="1"/>
          </p:nvPr>
        </p:nvSpPr>
        <p:spPr>
          <a:xfrm>
            <a:off x="457200" y="1798638"/>
            <a:ext cx="8229600" cy="4525962"/>
          </a:xfrm>
        </p:spPr>
        <p:txBody>
          <a:bodyPr/>
          <a:lstStyle/>
          <a:p>
            <a:pPr eaLnBrk="1" hangingPunct="1"/>
            <a:r>
              <a:rPr lang="en-US" altLang="en-US" dirty="0">
                <a:solidFill>
                  <a:schemeClr val="tx1">
                    <a:lumMod val="95000"/>
                    <a:lumOff val="5000"/>
                  </a:schemeClr>
                </a:solidFill>
              </a:rPr>
              <a:t>There is additional monitoring for Conventional Surface Water Treatment Plants:</a:t>
            </a:r>
          </a:p>
          <a:p>
            <a:pPr lvl="1" eaLnBrk="1" hangingPunct="1"/>
            <a:r>
              <a:rPr lang="en-US" altLang="en-US" dirty="0">
                <a:solidFill>
                  <a:schemeClr val="tx1">
                    <a:lumMod val="95000"/>
                    <a:lumOff val="5000"/>
                  </a:schemeClr>
                </a:solidFill>
              </a:rPr>
              <a:t>Raw water alkalinity</a:t>
            </a:r>
          </a:p>
          <a:p>
            <a:pPr lvl="1" eaLnBrk="1" hangingPunct="1"/>
            <a:r>
              <a:rPr lang="en-US" altLang="en-US" dirty="0">
                <a:solidFill>
                  <a:schemeClr val="tx1">
                    <a:lumMod val="95000"/>
                    <a:lumOff val="5000"/>
                  </a:schemeClr>
                </a:solidFill>
              </a:rPr>
              <a:t>Raw and finished water Total Organic Carbon (TOC)</a:t>
            </a:r>
          </a:p>
          <a:p>
            <a:pPr eaLnBrk="1" hangingPunct="1"/>
            <a:r>
              <a:rPr lang="en-US" altLang="en-US" dirty="0">
                <a:solidFill>
                  <a:schemeClr val="tx1">
                    <a:lumMod val="95000"/>
                    <a:lumOff val="5000"/>
                  </a:schemeClr>
                </a:solidFill>
              </a:rPr>
              <a:t>Submit quarterly reports to DDW 		 due by the 10</a:t>
            </a:r>
            <a:r>
              <a:rPr lang="en-US" altLang="en-US" baseline="30000" dirty="0">
                <a:solidFill>
                  <a:schemeClr val="tx1">
                    <a:lumMod val="95000"/>
                    <a:lumOff val="5000"/>
                  </a:schemeClr>
                </a:solidFill>
              </a:rPr>
              <a:t>th</a:t>
            </a:r>
            <a:r>
              <a:rPr lang="en-US" altLang="en-US" dirty="0">
                <a:solidFill>
                  <a:schemeClr val="tx1">
                    <a:lumMod val="95000"/>
                    <a:lumOff val="5000"/>
                  </a:schemeClr>
                </a:solidFill>
              </a:rPr>
              <a:t> day following the 		  end of the quarter.</a:t>
            </a:r>
          </a:p>
        </p:txBody>
      </p:sp>
      <p:pic>
        <p:nvPicPr>
          <p:cNvPr id="70660" name="Picture 2" descr="C:\Program Files (x86)\Microsoft Office\MEDIA\CAGCAT10\j023413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81800" y="4437063"/>
            <a:ext cx="1981200" cy="210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609600" y="381000"/>
            <a:ext cx="8229600" cy="1143000"/>
          </a:xfrm>
        </p:spPr>
        <p:txBody>
          <a:bodyPr/>
          <a:lstStyle/>
          <a:p>
            <a:pPr eaLnBrk="1" hangingPunct="1"/>
            <a:r>
              <a:rPr lang="en-US" altLang="en-US"/>
              <a:t>CONSTRUCTION STANDARDS </a:t>
            </a:r>
          </a:p>
        </p:txBody>
      </p:sp>
      <p:sp>
        <p:nvSpPr>
          <p:cNvPr id="9219" name="Content Placeholder 2"/>
          <p:cNvSpPr>
            <a:spLocks noGrp="1"/>
          </p:cNvSpPr>
          <p:nvPr>
            <p:ph sz="half" idx="1"/>
          </p:nvPr>
        </p:nvSpPr>
        <p:spPr>
          <a:xfrm>
            <a:off x="457200" y="1646238"/>
            <a:ext cx="8305800" cy="4525962"/>
          </a:xfrm>
        </p:spPr>
        <p:txBody>
          <a:bodyPr/>
          <a:lstStyle/>
          <a:p>
            <a:pPr eaLnBrk="1" hangingPunct="1"/>
            <a:r>
              <a:rPr lang="en-US" altLang="en-US" dirty="0">
                <a:solidFill>
                  <a:schemeClr val="tx1">
                    <a:lumMod val="95000"/>
                    <a:lumOff val="5000"/>
                  </a:schemeClr>
                </a:solidFill>
              </a:rPr>
              <a:t>Purpose:  to provide a safe and reliable 	          supply of drinking water.</a:t>
            </a:r>
          </a:p>
          <a:p>
            <a:pPr eaLnBrk="1" hangingPunct="1"/>
            <a:r>
              <a:rPr lang="en-US" altLang="en-US" dirty="0">
                <a:solidFill>
                  <a:schemeClr val="tx1">
                    <a:lumMod val="95000"/>
                    <a:lumOff val="5000"/>
                  </a:schemeClr>
                </a:solidFill>
              </a:rPr>
              <a:t>Apply to:  Source development, water treatment, water quantity, water storage, pump		      stations, and distribution systems.</a:t>
            </a:r>
          </a:p>
          <a:p>
            <a:pPr eaLnBrk="1" hangingPunct="1"/>
            <a:r>
              <a:rPr lang="en-US" altLang="en-US" dirty="0">
                <a:solidFill>
                  <a:schemeClr val="tx1">
                    <a:lumMod val="95000"/>
                    <a:lumOff val="5000"/>
                  </a:schemeClr>
                </a:solidFill>
              </a:rPr>
              <a:t>Plans for drinking water projects 			   must be submitted to DDW for review.</a:t>
            </a:r>
          </a:p>
        </p:txBody>
      </p:sp>
      <p:pic>
        <p:nvPicPr>
          <p:cNvPr id="922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1800" y="4460875"/>
            <a:ext cx="2092325"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8" descr="facilit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34200" y="609600"/>
            <a:ext cx="1935163" cy="182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2"/>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t="29852" b="24304"/>
          <a:stretch>
            <a:fillRect/>
          </a:stretch>
        </p:blipFill>
        <p:spPr>
          <a:xfrm>
            <a:off x="6203950" y="3124200"/>
            <a:ext cx="2863850" cy="124618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a:xfrm>
            <a:off x="152400" y="152400"/>
            <a:ext cx="8686800" cy="1143000"/>
          </a:xfrm>
        </p:spPr>
        <p:txBody>
          <a:bodyPr/>
          <a:lstStyle/>
          <a:p>
            <a:pPr eaLnBrk="1" hangingPunct="1"/>
            <a:r>
              <a:rPr lang="en-US" altLang="en-US" sz="4000"/>
              <a:t>WATER QUALITY – TREATMENT REPORTS</a:t>
            </a:r>
          </a:p>
        </p:txBody>
      </p:sp>
      <p:sp>
        <p:nvSpPr>
          <p:cNvPr id="3" name="Content Placeholder 2"/>
          <p:cNvSpPr>
            <a:spLocks noGrp="1"/>
          </p:cNvSpPr>
          <p:nvPr>
            <p:ph idx="1"/>
          </p:nvPr>
        </p:nvSpPr>
        <p:spPr>
          <a:xfrm>
            <a:off x="457200" y="1295400"/>
            <a:ext cx="8229600" cy="5410200"/>
          </a:xfrm>
        </p:spPr>
        <p:txBody>
          <a:bodyPr rtlCol="0">
            <a:normAutofit lnSpcReduction="10000"/>
          </a:bodyPr>
          <a:lstStyle/>
          <a:p>
            <a:pPr eaLnBrk="1" fontAlgn="auto" hangingPunct="1">
              <a:spcAft>
                <a:spcPts val="0"/>
              </a:spcAft>
              <a:buFont typeface="Arial" pitchFamily="34" charset="0"/>
              <a:buChar char="•"/>
              <a:defRPr/>
            </a:pPr>
            <a:r>
              <a:rPr lang="en-US" dirty="0">
                <a:solidFill>
                  <a:schemeClr val="tx1">
                    <a:lumMod val="95000"/>
                    <a:lumOff val="5000"/>
                  </a:schemeClr>
                </a:solidFill>
              </a:rPr>
              <a:t>Chlorination, Fluoridation Report Forms</a:t>
            </a:r>
          </a:p>
          <a:p>
            <a:pPr lvl="1" eaLnBrk="1" fontAlgn="auto" hangingPunct="1">
              <a:spcAft>
                <a:spcPts val="0"/>
              </a:spcAft>
              <a:buFont typeface="Arial" pitchFamily="34" charset="0"/>
              <a:buChar char="–"/>
              <a:defRPr/>
            </a:pPr>
            <a:r>
              <a:rPr lang="en-US" dirty="0">
                <a:solidFill>
                  <a:schemeClr val="tx1">
                    <a:lumMod val="95000"/>
                    <a:lumOff val="5000"/>
                  </a:schemeClr>
                </a:solidFill>
              </a:rPr>
              <a:t>Daily readings</a:t>
            </a:r>
          </a:p>
          <a:p>
            <a:pPr lvl="1" eaLnBrk="1" fontAlgn="auto" hangingPunct="1">
              <a:spcAft>
                <a:spcPts val="0"/>
              </a:spcAft>
              <a:buFont typeface="Arial" pitchFamily="34" charset="0"/>
              <a:buChar char="–"/>
              <a:defRPr/>
            </a:pPr>
            <a:r>
              <a:rPr lang="en-US" dirty="0">
                <a:solidFill>
                  <a:schemeClr val="tx1">
                    <a:lumMod val="95000"/>
                    <a:lumOff val="5000"/>
                  </a:schemeClr>
                </a:solidFill>
              </a:rPr>
              <a:t>Volume of water treated</a:t>
            </a:r>
          </a:p>
          <a:p>
            <a:pPr lvl="1" eaLnBrk="1" fontAlgn="auto" hangingPunct="1">
              <a:spcAft>
                <a:spcPts val="0"/>
              </a:spcAft>
              <a:buFont typeface="Arial" pitchFamily="34" charset="0"/>
              <a:buChar char="–"/>
              <a:defRPr/>
            </a:pPr>
            <a:r>
              <a:rPr lang="en-US" dirty="0">
                <a:solidFill>
                  <a:schemeClr val="tx1">
                    <a:lumMod val="95000"/>
                    <a:lumOff val="5000"/>
                  </a:schemeClr>
                </a:solidFill>
              </a:rPr>
              <a:t>Amount of chemical used, residual</a:t>
            </a:r>
          </a:p>
          <a:p>
            <a:pPr eaLnBrk="1" fontAlgn="auto" hangingPunct="1">
              <a:spcAft>
                <a:spcPts val="0"/>
              </a:spcAft>
              <a:buFont typeface="Arial" pitchFamily="34" charset="0"/>
              <a:buChar char="•"/>
              <a:defRPr/>
            </a:pPr>
            <a:r>
              <a:rPr lang="en-US" dirty="0">
                <a:solidFill>
                  <a:schemeClr val="tx1">
                    <a:lumMod val="95000"/>
                    <a:lumOff val="5000"/>
                  </a:schemeClr>
                </a:solidFill>
              </a:rPr>
              <a:t>Surface Water Treatment Plant Report Forms</a:t>
            </a:r>
          </a:p>
          <a:p>
            <a:pPr lvl="1" eaLnBrk="1" fontAlgn="auto" hangingPunct="1">
              <a:spcAft>
                <a:spcPts val="0"/>
              </a:spcAft>
              <a:buFont typeface="Arial" pitchFamily="34" charset="0"/>
              <a:buChar char="–"/>
              <a:defRPr/>
            </a:pPr>
            <a:r>
              <a:rPr lang="en-US" dirty="0">
                <a:solidFill>
                  <a:schemeClr val="tx1">
                    <a:lumMod val="95000"/>
                    <a:lumOff val="5000"/>
                  </a:schemeClr>
                </a:solidFill>
              </a:rPr>
              <a:t>Continuous turbidity readings</a:t>
            </a:r>
          </a:p>
          <a:p>
            <a:pPr lvl="1" eaLnBrk="1" fontAlgn="auto" hangingPunct="1">
              <a:spcAft>
                <a:spcPts val="0"/>
              </a:spcAft>
              <a:buFont typeface="Arial" pitchFamily="34" charset="0"/>
              <a:buChar char="–"/>
              <a:defRPr/>
            </a:pPr>
            <a:r>
              <a:rPr lang="en-US" dirty="0" err="1">
                <a:solidFill>
                  <a:schemeClr val="tx1">
                    <a:lumMod val="95000"/>
                    <a:lumOff val="5000"/>
                  </a:schemeClr>
                </a:solidFill>
              </a:rPr>
              <a:t>Clearwell</a:t>
            </a:r>
            <a:r>
              <a:rPr lang="en-US" dirty="0">
                <a:solidFill>
                  <a:schemeClr val="tx1">
                    <a:lumMod val="95000"/>
                    <a:lumOff val="5000"/>
                  </a:schemeClr>
                </a:solidFill>
              </a:rPr>
              <a:t> is an appropriate place to take turbidity samples.</a:t>
            </a:r>
          </a:p>
          <a:p>
            <a:pPr lvl="1" eaLnBrk="1" fontAlgn="auto" hangingPunct="1">
              <a:spcAft>
                <a:spcPts val="0"/>
              </a:spcAft>
              <a:buFont typeface="Arial" pitchFamily="34" charset="0"/>
              <a:buChar char="–"/>
              <a:defRPr/>
            </a:pPr>
            <a:r>
              <a:rPr lang="en-US" dirty="0">
                <a:solidFill>
                  <a:schemeClr val="tx1">
                    <a:lumMod val="95000"/>
                    <a:lumOff val="5000"/>
                  </a:schemeClr>
                </a:solidFill>
              </a:rPr>
              <a:t>Volume of treated water</a:t>
            </a:r>
          </a:p>
          <a:p>
            <a:pPr lvl="1" eaLnBrk="1" fontAlgn="auto" hangingPunct="1">
              <a:spcAft>
                <a:spcPts val="0"/>
              </a:spcAft>
              <a:buFont typeface="Arial" pitchFamily="34" charset="0"/>
              <a:buChar char="–"/>
              <a:defRPr/>
            </a:pPr>
            <a:r>
              <a:rPr lang="en-US" dirty="0">
                <a:solidFill>
                  <a:schemeClr val="tx1">
                    <a:lumMod val="95000"/>
                    <a:lumOff val="5000"/>
                  </a:schemeClr>
                </a:solidFill>
              </a:rPr>
              <a:t>Type and amounts of chemicals used</a:t>
            </a:r>
          </a:p>
          <a:p>
            <a:pPr lvl="1" eaLnBrk="1" fontAlgn="auto" hangingPunct="1">
              <a:spcAft>
                <a:spcPts val="0"/>
              </a:spcAft>
              <a:buFont typeface="Arial" pitchFamily="34" charset="0"/>
              <a:buChar char="–"/>
              <a:defRPr/>
            </a:pPr>
            <a:r>
              <a:rPr lang="en-US" dirty="0">
                <a:solidFill>
                  <a:schemeClr val="tx1">
                    <a:lumMod val="95000"/>
                    <a:lumOff val="5000"/>
                  </a:schemeClr>
                </a:solidFill>
              </a:rPr>
              <a:t>Continuous chlorine residuals</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a:xfrm>
            <a:off x="457200" y="152400"/>
            <a:ext cx="8229600" cy="1143000"/>
          </a:xfrm>
        </p:spPr>
        <p:txBody>
          <a:bodyPr/>
          <a:lstStyle/>
          <a:p>
            <a:pPr eaLnBrk="1" hangingPunct="1"/>
            <a:r>
              <a:rPr lang="en-US" altLang="en-US" sz="4000"/>
              <a:t>WATER QUALITY - FLUORIDE</a:t>
            </a:r>
          </a:p>
        </p:txBody>
      </p:sp>
      <p:sp>
        <p:nvSpPr>
          <p:cNvPr id="3" name="Content Placeholder 2"/>
          <p:cNvSpPr>
            <a:spLocks noGrp="1"/>
          </p:cNvSpPr>
          <p:nvPr>
            <p:ph sz="half" idx="1"/>
          </p:nvPr>
        </p:nvSpPr>
        <p:spPr>
          <a:xfrm>
            <a:off x="457200" y="1219200"/>
            <a:ext cx="8458200" cy="5410200"/>
          </a:xfrm>
        </p:spPr>
        <p:txBody>
          <a:bodyPr rtlCol="0">
            <a:normAutofit fontScale="92500" lnSpcReduction="20000"/>
          </a:bodyPr>
          <a:lstStyle/>
          <a:p>
            <a:pPr eaLnBrk="1" fontAlgn="auto" hangingPunct="1">
              <a:spcAft>
                <a:spcPts val="0"/>
              </a:spcAft>
              <a:buFont typeface="Arial" pitchFamily="34" charset="0"/>
              <a:buChar char="•"/>
              <a:defRPr/>
            </a:pPr>
            <a:r>
              <a:rPr lang="en-US" dirty="0">
                <a:solidFill>
                  <a:schemeClr val="tx1">
                    <a:lumMod val="95000"/>
                    <a:lumOff val="5000"/>
                  </a:schemeClr>
                </a:solidFill>
              </a:rPr>
              <a:t>Maximum Contaminant Level (MCL) = 4.0mg/L</a:t>
            </a:r>
          </a:p>
          <a:p>
            <a:pPr eaLnBrk="1" fontAlgn="auto" hangingPunct="1">
              <a:spcAft>
                <a:spcPts val="0"/>
              </a:spcAft>
              <a:buFont typeface="Arial" pitchFamily="34" charset="0"/>
              <a:buChar char="•"/>
              <a:defRPr/>
            </a:pPr>
            <a:r>
              <a:rPr lang="en-US" dirty="0">
                <a:solidFill>
                  <a:schemeClr val="tx1">
                    <a:lumMod val="95000"/>
                    <a:lumOff val="5000"/>
                  </a:schemeClr>
                </a:solidFill>
              </a:rPr>
              <a:t>Secondary MCL = 2.0mg/L (If a PWS is over this level, they must notify the public.)</a:t>
            </a:r>
          </a:p>
          <a:p>
            <a:pPr eaLnBrk="1" fontAlgn="auto" hangingPunct="1">
              <a:spcAft>
                <a:spcPts val="0"/>
              </a:spcAft>
              <a:buFont typeface="Arial" pitchFamily="34" charset="0"/>
              <a:buChar char="•"/>
              <a:defRPr/>
            </a:pPr>
            <a:r>
              <a:rPr lang="en-US" dirty="0">
                <a:solidFill>
                  <a:schemeClr val="tx1">
                    <a:lumMod val="95000"/>
                    <a:lumOff val="5000"/>
                  </a:schemeClr>
                </a:solidFill>
              </a:rPr>
              <a:t>Plan review &amp; operating permit </a:t>
            </a:r>
          </a:p>
          <a:p>
            <a:pPr eaLnBrk="1" fontAlgn="auto" hangingPunct="1">
              <a:spcAft>
                <a:spcPts val="0"/>
              </a:spcAft>
              <a:buFont typeface="Arial" pitchFamily="34" charset="0"/>
              <a:buChar char="•"/>
              <a:defRPr/>
            </a:pPr>
            <a:r>
              <a:rPr lang="en-US" dirty="0">
                <a:solidFill>
                  <a:schemeClr val="tx1">
                    <a:lumMod val="95000"/>
                    <a:lumOff val="5000"/>
                  </a:schemeClr>
                </a:solidFill>
              </a:rPr>
              <a:t>Monthly reports </a:t>
            </a:r>
          </a:p>
          <a:p>
            <a:pPr eaLnBrk="1" fontAlgn="auto" hangingPunct="1">
              <a:spcAft>
                <a:spcPts val="0"/>
              </a:spcAft>
              <a:buFont typeface="Arial" pitchFamily="34" charset="0"/>
              <a:buChar char="•"/>
              <a:defRPr/>
            </a:pPr>
            <a:r>
              <a:rPr lang="en-US" dirty="0">
                <a:solidFill>
                  <a:schemeClr val="tx1">
                    <a:lumMod val="95000"/>
                    <a:lumOff val="5000"/>
                  </a:schemeClr>
                </a:solidFill>
              </a:rPr>
              <a:t>Field test = SPADNS for daily fluoride residual concentrations</a:t>
            </a:r>
          </a:p>
          <a:p>
            <a:pPr eaLnBrk="1" fontAlgn="auto" hangingPunct="1">
              <a:spcAft>
                <a:spcPts val="0"/>
              </a:spcAft>
              <a:buFont typeface="Arial" pitchFamily="34" charset="0"/>
              <a:buChar char="•"/>
              <a:defRPr/>
            </a:pPr>
            <a:r>
              <a:rPr lang="en-US" dirty="0">
                <a:solidFill>
                  <a:schemeClr val="tx1">
                    <a:lumMod val="95000"/>
                    <a:lumOff val="5000"/>
                  </a:schemeClr>
                </a:solidFill>
              </a:rPr>
              <a:t>Fluoride chemical addition is currently on a 		   county basis</a:t>
            </a:r>
          </a:p>
          <a:p>
            <a:pPr eaLnBrk="1" fontAlgn="auto" hangingPunct="1">
              <a:spcAft>
                <a:spcPts val="0"/>
              </a:spcAft>
              <a:buFont typeface="Arial" pitchFamily="34" charset="0"/>
              <a:buChar char="•"/>
              <a:defRPr/>
            </a:pPr>
            <a:r>
              <a:rPr lang="en-US" dirty="0">
                <a:solidFill>
                  <a:schemeClr val="tx1">
                    <a:lumMod val="95000"/>
                    <a:lumOff val="5000"/>
                  </a:schemeClr>
                </a:solidFill>
              </a:rPr>
              <a:t>Treatment Chemicals</a:t>
            </a:r>
          </a:p>
          <a:p>
            <a:pPr lvl="1" eaLnBrk="1" fontAlgn="auto" hangingPunct="1">
              <a:spcAft>
                <a:spcPts val="0"/>
              </a:spcAft>
              <a:buFont typeface="Arial" pitchFamily="34" charset="0"/>
              <a:buChar char="–"/>
              <a:defRPr/>
            </a:pPr>
            <a:r>
              <a:rPr lang="en-US" sz="2600" dirty="0">
                <a:solidFill>
                  <a:schemeClr val="tx1">
                    <a:lumMod val="95000"/>
                    <a:lumOff val="5000"/>
                  </a:schemeClr>
                </a:solidFill>
              </a:rPr>
              <a:t>Sodium Fluoride</a:t>
            </a:r>
          </a:p>
          <a:p>
            <a:pPr lvl="1" eaLnBrk="1" fontAlgn="auto" hangingPunct="1">
              <a:spcAft>
                <a:spcPts val="0"/>
              </a:spcAft>
              <a:buFont typeface="Arial" pitchFamily="34" charset="0"/>
              <a:buChar char="–"/>
              <a:defRPr/>
            </a:pPr>
            <a:r>
              <a:rPr lang="en-US" sz="2600" dirty="0" err="1">
                <a:solidFill>
                  <a:schemeClr val="tx1">
                    <a:lumMod val="95000"/>
                    <a:lumOff val="5000"/>
                  </a:schemeClr>
                </a:solidFill>
              </a:rPr>
              <a:t>Fluorosilicic</a:t>
            </a:r>
            <a:r>
              <a:rPr lang="en-US" sz="2600" dirty="0">
                <a:solidFill>
                  <a:schemeClr val="tx1">
                    <a:lumMod val="95000"/>
                    <a:lumOff val="5000"/>
                  </a:schemeClr>
                </a:solidFill>
              </a:rPr>
              <a:t> acid</a:t>
            </a:r>
          </a:p>
          <a:p>
            <a:pPr lvl="1" eaLnBrk="1" fontAlgn="auto" hangingPunct="1">
              <a:spcAft>
                <a:spcPts val="0"/>
              </a:spcAft>
              <a:buFont typeface="Arial" pitchFamily="34" charset="0"/>
              <a:buChar char="–"/>
              <a:defRPr/>
            </a:pPr>
            <a:r>
              <a:rPr lang="en-US" sz="2600" dirty="0">
                <a:solidFill>
                  <a:schemeClr val="tx1">
                    <a:lumMod val="95000"/>
                    <a:lumOff val="5000"/>
                  </a:schemeClr>
                </a:solidFill>
              </a:rPr>
              <a:t>Sodium </a:t>
            </a:r>
            <a:r>
              <a:rPr lang="en-US" sz="2600" dirty="0" err="1">
                <a:solidFill>
                  <a:schemeClr val="tx1">
                    <a:lumMod val="95000"/>
                    <a:lumOff val="5000"/>
                  </a:schemeClr>
                </a:solidFill>
              </a:rPr>
              <a:t>silicofluoride</a:t>
            </a:r>
            <a:endParaRPr lang="en-US" sz="2600" dirty="0">
              <a:solidFill>
                <a:schemeClr val="tx1">
                  <a:lumMod val="95000"/>
                  <a:lumOff val="5000"/>
                </a:schemeClr>
              </a:solidFill>
            </a:endParaRPr>
          </a:p>
          <a:p>
            <a:pPr lvl="1" eaLnBrk="1" fontAlgn="auto" hangingPunct="1">
              <a:spcAft>
                <a:spcPts val="0"/>
              </a:spcAft>
              <a:buFont typeface="Arial" pitchFamily="34" charset="0"/>
              <a:buChar char="–"/>
              <a:defRPr/>
            </a:pPr>
            <a:r>
              <a:rPr lang="en-US" sz="2600" dirty="0">
                <a:solidFill>
                  <a:schemeClr val="tx1">
                    <a:lumMod val="95000"/>
                    <a:lumOff val="5000"/>
                  </a:schemeClr>
                </a:solidFill>
              </a:rPr>
              <a:t>Sodium fluorosilicate</a:t>
            </a:r>
          </a:p>
        </p:txBody>
      </p:sp>
      <p:pic>
        <p:nvPicPr>
          <p:cNvPr id="72708"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l="26080" r="16296"/>
          <a:stretch>
            <a:fillRect/>
          </a:stretch>
        </p:blipFill>
        <p:spPr>
          <a:xfrm>
            <a:off x="7239000" y="3810000"/>
            <a:ext cx="1571625" cy="28194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p:txBody>
          <a:bodyPr/>
          <a:lstStyle/>
          <a:p>
            <a:pPr eaLnBrk="1" hangingPunct="1"/>
            <a:r>
              <a:rPr lang="en-US" altLang="en-US" sz="4000"/>
              <a:t>WATER QUALITY - STANDARDS</a:t>
            </a:r>
          </a:p>
        </p:txBody>
      </p:sp>
      <p:sp>
        <p:nvSpPr>
          <p:cNvPr id="73731" name="Content Placeholder 2"/>
          <p:cNvSpPr>
            <a:spLocks noGrp="1"/>
          </p:cNvSpPr>
          <p:nvPr>
            <p:ph sz="half" idx="1"/>
          </p:nvPr>
        </p:nvSpPr>
        <p:spPr>
          <a:xfrm>
            <a:off x="457200" y="1295400"/>
            <a:ext cx="8458200" cy="4953000"/>
          </a:xfrm>
        </p:spPr>
        <p:txBody>
          <a:bodyPr/>
          <a:lstStyle/>
          <a:p>
            <a:pPr eaLnBrk="1" hangingPunct="1"/>
            <a:r>
              <a:rPr lang="en-US" altLang="en-US" dirty="0">
                <a:solidFill>
                  <a:schemeClr val="tx1">
                    <a:lumMod val="95000"/>
                    <a:lumOff val="5000"/>
                  </a:schemeClr>
                </a:solidFill>
              </a:rPr>
              <a:t>All chemical added to drinking water must be National Sanitation (NSF) Standard 60 			       approved.</a:t>
            </a:r>
          </a:p>
          <a:p>
            <a:pPr eaLnBrk="1" hangingPunct="1"/>
            <a:r>
              <a:rPr lang="en-US" altLang="en-US" dirty="0">
                <a:solidFill>
                  <a:schemeClr val="tx1">
                    <a:lumMod val="95000"/>
                    <a:lumOff val="5000"/>
                  </a:schemeClr>
                </a:solidFill>
              </a:rPr>
              <a:t>Turbidity for groundwater source 			      not UDI is 5.0 NTU.</a:t>
            </a:r>
          </a:p>
          <a:p>
            <a:pPr eaLnBrk="1" hangingPunct="1"/>
            <a:r>
              <a:rPr lang="en-US" altLang="en-US" dirty="0">
                <a:solidFill>
                  <a:schemeClr val="tx1">
                    <a:lumMod val="95000"/>
                    <a:lumOff val="5000"/>
                  </a:schemeClr>
                </a:solidFill>
              </a:rPr>
              <a:t>Turbidity for surface water/UDI 		           treated water is less than or equal to 0.34 NTU in 95% of the results, max 1.0 NTU.</a:t>
            </a:r>
          </a:p>
          <a:p>
            <a:pPr eaLnBrk="1" hangingPunct="1"/>
            <a:r>
              <a:rPr lang="en-US" altLang="en-US" dirty="0">
                <a:solidFill>
                  <a:schemeClr val="tx1">
                    <a:lumMod val="95000"/>
                    <a:lumOff val="5000"/>
                  </a:schemeClr>
                </a:solidFill>
              </a:rPr>
              <a:t>Chlorine MCL is 4.0mg/L (MRDL)</a:t>
            </a:r>
          </a:p>
          <a:p>
            <a:pPr eaLnBrk="1" hangingPunct="1"/>
            <a:r>
              <a:rPr lang="en-US" altLang="en-US" dirty="0">
                <a:solidFill>
                  <a:schemeClr val="tx1">
                    <a:lumMod val="95000"/>
                    <a:lumOff val="5000"/>
                  </a:schemeClr>
                </a:solidFill>
              </a:rPr>
              <a:t>Reservoir disinfected to AWWA C 652 Standard</a:t>
            </a:r>
          </a:p>
        </p:txBody>
      </p:sp>
      <p:pic>
        <p:nvPicPr>
          <p:cNvPr id="73732" name="Picture 3"/>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943600" y="1905000"/>
            <a:ext cx="2855913" cy="21336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p:txBody>
          <a:bodyPr/>
          <a:lstStyle/>
          <a:p>
            <a:pPr eaLnBrk="1" hangingPunct="1"/>
            <a:r>
              <a:rPr lang="en-US" altLang="en-US" sz="4000"/>
              <a:t>WATER QUALITY – SOURCE SAMPLES</a:t>
            </a:r>
          </a:p>
        </p:txBody>
      </p:sp>
      <p:sp>
        <p:nvSpPr>
          <p:cNvPr id="3" name="Content Placeholder 2"/>
          <p:cNvSpPr>
            <a:spLocks noGrp="1"/>
          </p:cNvSpPr>
          <p:nvPr>
            <p:ph idx="1"/>
          </p:nvPr>
        </p:nvSpPr>
        <p:spPr>
          <a:xfrm>
            <a:off x="304800" y="1524000"/>
            <a:ext cx="4419600" cy="4876800"/>
          </a:xfrm>
        </p:spPr>
        <p:txBody>
          <a:bodyPr rtlCol="0">
            <a:normAutofit fontScale="92500"/>
          </a:bodyPr>
          <a:lstStyle/>
          <a:p>
            <a:pPr eaLnBrk="1" fontAlgn="auto" hangingPunct="1">
              <a:spcAft>
                <a:spcPts val="0"/>
              </a:spcAft>
              <a:buFont typeface="Arial" pitchFamily="34" charset="0"/>
              <a:buChar char="•"/>
              <a:defRPr/>
            </a:pPr>
            <a:r>
              <a:rPr lang="en-US" dirty="0">
                <a:solidFill>
                  <a:schemeClr val="tx1">
                    <a:lumMod val="95000"/>
                    <a:lumOff val="5000"/>
                  </a:schemeClr>
                </a:solidFill>
              </a:rPr>
              <a:t>May group sources if:</a:t>
            </a:r>
          </a:p>
          <a:p>
            <a:pPr lvl="1" eaLnBrk="1" fontAlgn="auto" hangingPunct="1">
              <a:spcAft>
                <a:spcPts val="0"/>
              </a:spcAft>
              <a:buFont typeface="Arial" pitchFamily="34" charset="0"/>
              <a:buChar char="–"/>
              <a:defRPr/>
            </a:pPr>
            <a:r>
              <a:rPr lang="en-US" dirty="0">
                <a:solidFill>
                  <a:schemeClr val="tx1">
                    <a:lumMod val="95000"/>
                    <a:lumOff val="5000"/>
                  </a:schemeClr>
                </a:solidFill>
              </a:rPr>
              <a:t>They mix before entering the distribution system.</a:t>
            </a:r>
          </a:p>
          <a:p>
            <a:pPr lvl="1" eaLnBrk="1" fontAlgn="auto" hangingPunct="1">
              <a:spcAft>
                <a:spcPts val="0"/>
              </a:spcAft>
              <a:buFont typeface="Arial" pitchFamily="34" charset="0"/>
              <a:buChar char="–"/>
              <a:defRPr/>
            </a:pPr>
            <a:r>
              <a:rPr lang="en-US" dirty="0">
                <a:solidFill>
                  <a:schemeClr val="tx1">
                    <a:lumMod val="95000"/>
                    <a:lumOff val="5000"/>
                  </a:schemeClr>
                </a:solidFill>
              </a:rPr>
              <a:t>2 or more wells in the same aquifer</a:t>
            </a:r>
          </a:p>
          <a:p>
            <a:pPr eaLnBrk="1" fontAlgn="auto" hangingPunct="1">
              <a:spcAft>
                <a:spcPts val="0"/>
              </a:spcAft>
              <a:buFont typeface="Arial" pitchFamily="34" charset="0"/>
              <a:buChar char="•"/>
              <a:defRPr/>
            </a:pPr>
            <a:r>
              <a:rPr lang="en-US" dirty="0">
                <a:solidFill>
                  <a:schemeClr val="tx1">
                    <a:lumMod val="95000"/>
                    <a:lumOff val="5000"/>
                  </a:schemeClr>
                </a:solidFill>
              </a:rPr>
              <a:t>PWS required to keep chemical results for 10 years</a:t>
            </a:r>
          </a:p>
          <a:p>
            <a:pPr eaLnBrk="1" fontAlgn="auto" hangingPunct="1">
              <a:spcAft>
                <a:spcPts val="0"/>
              </a:spcAft>
              <a:buFont typeface="Arial" pitchFamily="34" charset="0"/>
              <a:buChar char="•"/>
              <a:defRPr/>
            </a:pPr>
            <a:r>
              <a:rPr lang="en-US" dirty="0">
                <a:solidFill>
                  <a:schemeClr val="tx1">
                    <a:lumMod val="95000"/>
                    <a:lumOff val="5000"/>
                  </a:schemeClr>
                </a:solidFill>
              </a:rPr>
              <a:t>Report results to DDW within 40 days of receipt</a:t>
            </a:r>
          </a:p>
        </p:txBody>
      </p:sp>
      <p:sp>
        <p:nvSpPr>
          <p:cNvPr id="74756" name="Content Placeholder 2"/>
          <p:cNvSpPr txBox="1">
            <a:spLocks/>
          </p:cNvSpPr>
          <p:nvPr/>
        </p:nvSpPr>
        <p:spPr bwMode="auto">
          <a:xfrm>
            <a:off x="5257800" y="1524000"/>
            <a:ext cx="4114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r>
              <a:rPr lang="en-US" altLang="en-US" sz="3000"/>
              <a:t>Asbestos</a:t>
            </a:r>
          </a:p>
          <a:p>
            <a:pPr eaLnBrk="1" hangingPunct="1"/>
            <a:r>
              <a:rPr lang="en-US" altLang="en-US" sz="3000"/>
              <a:t>Inorganics &amp; Metals</a:t>
            </a:r>
          </a:p>
          <a:p>
            <a:pPr eaLnBrk="1" hangingPunct="1"/>
            <a:r>
              <a:rPr lang="en-US" altLang="en-US" sz="3000"/>
              <a:t>Nitrate</a:t>
            </a:r>
          </a:p>
          <a:p>
            <a:pPr eaLnBrk="1" hangingPunct="1"/>
            <a:r>
              <a:rPr lang="en-US" altLang="en-US" sz="3000"/>
              <a:t>Nitrite</a:t>
            </a:r>
          </a:p>
          <a:p>
            <a:pPr eaLnBrk="1" hangingPunct="1"/>
            <a:r>
              <a:rPr lang="en-US" altLang="en-US" sz="3000"/>
              <a:t>Sulfate</a:t>
            </a:r>
          </a:p>
          <a:p>
            <a:pPr eaLnBrk="1" hangingPunct="1"/>
            <a:r>
              <a:rPr lang="en-US" altLang="en-US" sz="3000"/>
              <a:t>VOCs</a:t>
            </a:r>
          </a:p>
          <a:p>
            <a:pPr eaLnBrk="1" hangingPunct="1"/>
            <a:r>
              <a:rPr lang="en-US" altLang="en-US" sz="3000"/>
              <a:t>Pesticides</a:t>
            </a:r>
          </a:p>
          <a:p>
            <a:pPr eaLnBrk="1" hangingPunct="1"/>
            <a:r>
              <a:rPr lang="en-US" altLang="en-US" sz="3000"/>
              <a:t>Radionuclides </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rtlCol="0">
            <a:normAutofit fontScale="90000"/>
          </a:bodyPr>
          <a:lstStyle/>
          <a:p>
            <a:pPr eaLnBrk="1" fontAlgn="auto" hangingPunct="1">
              <a:spcAft>
                <a:spcPts val="0"/>
              </a:spcAft>
              <a:defRPr/>
            </a:pPr>
            <a:r>
              <a:rPr lang="en-US" dirty="0"/>
              <a:t>WATER QUALITY – SOURCE SAMPLES</a:t>
            </a:r>
          </a:p>
        </p:txBody>
      </p:sp>
      <p:graphicFrame>
        <p:nvGraphicFramePr>
          <p:cNvPr id="6" name="Table 5"/>
          <p:cNvGraphicFramePr>
            <a:graphicFrameLocks noGrp="1"/>
          </p:cNvGraphicFramePr>
          <p:nvPr>
            <p:extLst>
              <p:ext uri="{D42A27DB-BD31-4B8C-83A1-F6EECF244321}">
                <p14:modId xmlns:p14="http://schemas.microsoft.com/office/powerpoint/2010/main" val="3040796447"/>
              </p:ext>
            </p:extLst>
          </p:nvPr>
        </p:nvGraphicFramePr>
        <p:xfrm>
          <a:off x="1066800" y="1644650"/>
          <a:ext cx="6858000" cy="1936750"/>
        </p:xfrm>
        <a:graphic>
          <a:graphicData uri="http://schemas.openxmlformats.org/drawingml/2006/table">
            <a:tbl>
              <a:tblPr firstRow="1" bandRow="1">
                <a:tableStyleId>{5C22544A-7EE6-4342-B048-85BDC9FD1C3A}</a:tableStyleId>
              </a:tblPr>
              <a:tblGrid>
                <a:gridCol w="2286000">
                  <a:extLst>
                    <a:ext uri="{9D8B030D-6E8A-4147-A177-3AD203B41FA5}">
                      <a16:colId xmlns:a16="http://schemas.microsoft.com/office/drawing/2014/main" val="20000"/>
                    </a:ext>
                  </a:extLst>
                </a:gridCol>
                <a:gridCol w="2286000">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tblGrid>
              <a:tr h="688836">
                <a:tc>
                  <a:txBody>
                    <a:bodyPr/>
                    <a:lstStyle/>
                    <a:p>
                      <a:r>
                        <a:rPr lang="en-US" sz="1800" dirty="0">
                          <a:solidFill>
                            <a:schemeClr val="bg1"/>
                          </a:solidFill>
                        </a:rPr>
                        <a:t>Systems that</a:t>
                      </a:r>
                      <a:r>
                        <a:rPr lang="en-US" sz="1800" baseline="0" dirty="0">
                          <a:solidFill>
                            <a:schemeClr val="bg1"/>
                          </a:solidFill>
                        </a:rPr>
                        <a:t> must sample</a:t>
                      </a:r>
                      <a:endParaRPr lang="en-US" sz="1800" dirty="0">
                        <a:solidFill>
                          <a:schemeClr val="bg1"/>
                        </a:solidFill>
                      </a:endParaRPr>
                    </a:p>
                  </a:txBody>
                  <a:tcPr marT="45702" marB="45702"/>
                </a:tc>
                <a:tc>
                  <a:txBody>
                    <a:bodyPr/>
                    <a:lstStyle/>
                    <a:p>
                      <a:r>
                        <a:rPr lang="en-US" sz="1800" dirty="0">
                          <a:solidFill>
                            <a:schemeClr val="bg1"/>
                          </a:solidFill>
                        </a:rPr>
                        <a:t>Initial sampling frequency</a:t>
                      </a:r>
                    </a:p>
                  </a:txBody>
                  <a:tcPr marT="45702" marB="45702"/>
                </a:tc>
                <a:tc>
                  <a:txBody>
                    <a:bodyPr/>
                    <a:lstStyle/>
                    <a:p>
                      <a:r>
                        <a:rPr lang="en-US" sz="1800" dirty="0">
                          <a:solidFill>
                            <a:schemeClr val="bg1"/>
                          </a:solidFill>
                        </a:rPr>
                        <a:t>Reduced sampling frequency</a:t>
                      </a:r>
                    </a:p>
                  </a:txBody>
                  <a:tcPr marT="45702" marB="45702"/>
                </a:tc>
                <a:extLst>
                  <a:ext uri="{0D108BD9-81ED-4DB2-BD59-A6C34878D82A}">
                    <a16:rowId xmlns:a16="http://schemas.microsoft.com/office/drawing/2014/main" val="10000"/>
                  </a:ext>
                </a:extLst>
              </a:tr>
              <a:tr h="1247914">
                <a:tc>
                  <a:txBody>
                    <a:bodyPr/>
                    <a:lstStyle/>
                    <a:p>
                      <a:r>
                        <a:rPr lang="en-US" sz="1800" dirty="0">
                          <a:solidFill>
                            <a:schemeClr val="tx1">
                              <a:lumMod val="95000"/>
                              <a:lumOff val="5000"/>
                            </a:schemeClr>
                          </a:solidFill>
                        </a:rPr>
                        <a:t>COM,</a:t>
                      </a:r>
                      <a:r>
                        <a:rPr lang="en-US" sz="1800" baseline="0" dirty="0">
                          <a:solidFill>
                            <a:schemeClr val="tx1">
                              <a:lumMod val="95000"/>
                              <a:lumOff val="5000"/>
                            </a:schemeClr>
                          </a:solidFill>
                        </a:rPr>
                        <a:t> NTNC</a:t>
                      </a:r>
                      <a:endParaRPr lang="en-US" sz="1800" dirty="0">
                        <a:solidFill>
                          <a:schemeClr val="tx1">
                            <a:lumMod val="95000"/>
                            <a:lumOff val="5000"/>
                          </a:schemeClr>
                        </a:solidFill>
                      </a:endParaRPr>
                    </a:p>
                  </a:txBody>
                  <a:tcPr marT="45702" marB="45702"/>
                </a:tc>
                <a:tc>
                  <a:txBody>
                    <a:bodyPr/>
                    <a:lstStyle/>
                    <a:p>
                      <a:r>
                        <a:rPr lang="en-US" sz="1800" b="0" dirty="0">
                          <a:solidFill>
                            <a:schemeClr val="tx1">
                              <a:lumMod val="95000"/>
                              <a:lumOff val="5000"/>
                            </a:schemeClr>
                          </a:solidFill>
                        </a:rPr>
                        <a:t>SW = Annual</a:t>
                      </a:r>
                    </a:p>
                    <a:p>
                      <a:r>
                        <a:rPr lang="en-US" sz="1800" b="0" dirty="0">
                          <a:solidFill>
                            <a:schemeClr val="tx1">
                              <a:lumMod val="95000"/>
                              <a:lumOff val="5000"/>
                            </a:schemeClr>
                          </a:solidFill>
                        </a:rPr>
                        <a:t>GW =</a:t>
                      </a:r>
                      <a:r>
                        <a:rPr lang="en-US" sz="1800" b="0" baseline="0" dirty="0">
                          <a:solidFill>
                            <a:schemeClr val="tx1">
                              <a:lumMod val="95000"/>
                              <a:lumOff val="5000"/>
                            </a:schemeClr>
                          </a:solidFill>
                        </a:rPr>
                        <a:t> Every 3 </a:t>
                      </a:r>
                      <a:r>
                        <a:rPr lang="en-US" sz="1800" b="0" baseline="0" dirty="0" err="1">
                          <a:solidFill>
                            <a:schemeClr val="tx1">
                              <a:lumMod val="95000"/>
                              <a:lumOff val="5000"/>
                            </a:schemeClr>
                          </a:solidFill>
                        </a:rPr>
                        <a:t>yrs</a:t>
                      </a:r>
                      <a:endParaRPr lang="en-US" sz="1800" b="0" dirty="0">
                        <a:solidFill>
                          <a:schemeClr val="tx1">
                            <a:lumMod val="95000"/>
                            <a:lumOff val="5000"/>
                          </a:schemeClr>
                        </a:solidFill>
                      </a:endParaRPr>
                    </a:p>
                  </a:txBody>
                  <a:tcPr marT="45702" marB="45702"/>
                </a:tc>
                <a:tc>
                  <a:txBody>
                    <a:bodyPr/>
                    <a:lstStyle/>
                    <a:p>
                      <a:r>
                        <a:rPr lang="en-US" sz="1800" b="0" dirty="0">
                          <a:solidFill>
                            <a:schemeClr val="tx1">
                              <a:lumMod val="95000"/>
                              <a:lumOff val="5000"/>
                            </a:schemeClr>
                          </a:solidFill>
                        </a:rPr>
                        <a:t>Once</a:t>
                      </a:r>
                      <a:r>
                        <a:rPr lang="en-US" sz="1800" b="0" baseline="0" dirty="0">
                          <a:solidFill>
                            <a:schemeClr val="tx1">
                              <a:lumMod val="95000"/>
                              <a:lumOff val="5000"/>
                            </a:schemeClr>
                          </a:solidFill>
                        </a:rPr>
                        <a:t> every 9 </a:t>
                      </a:r>
                      <a:r>
                        <a:rPr lang="en-US" sz="1800" b="0" baseline="0" dirty="0" err="1">
                          <a:solidFill>
                            <a:schemeClr val="tx1">
                              <a:lumMod val="95000"/>
                              <a:lumOff val="5000"/>
                            </a:schemeClr>
                          </a:solidFill>
                        </a:rPr>
                        <a:t>yrs</a:t>
                      </a:r>
                      <a:r>
                        <a:rPr lang="en-US" sz="1800" b="0" baseline="0" dirty="0">
                          <a:solidFill>
                            <a:schemeClr val="tx1">
                              <a:lumMod val="95000"/>
                              <a:lumOff val="5000"/>
                            </a:schemeClr>
                          </a:solidFill>
                        </a:rPr>
                        <a:t> based on all previous rounds &lt;75% of MCL</a:t>
                      </a:r>
                      <a:endParaRPr lang="en-US" sz="1800" b="0" dirty="0">
                        <a:solidFill>
                          <a:schemeClr val="tx1">
                            <a:lumMod val="95000"/>
                            <a:lumOff val="5000"/>
                          </a:schemeClr>
                        </a:solidFill>
                      </a:endParaRPr>
                    </a:p>
                  </a:txBody>
                  <a:tcPr marT="45702" marB="45702"/>
                </a:tc>
                <a:extLst>
                  <a:ext uri="{0D108BD9-81ED-4DB2-BD59-A6C34878D82A}">
                    <a16:rowId xmlns:a16="http://schemas.microsoft.com/office/drawing/2014/main" val="10001"/>
                  </a:ext>
                </a:extLst>
              </a:tr>
            </a:tbl>
          </a:graphicData>
        </a:graphic>
      </p:graphicFrame>
      <p:sp>
        <p:nvSpPr>
          <p:cNvPr id="75793" name="TextBox 6"/>
          <p:cNvSpPr txBox="1">
            <a:spLocks noChangeArrowheads="1"/>
          </p:cNvSpPr>
          <p:nvPr/>
        </p:nvSpPr>
        <p:spPr bwMode="auto">
          <a:xfrm>
            <a:off x="2819400" y="1293813"/>
            <a:ext cx="2971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800" b="1"/>
              <a:t>Inorganics &amp; Metals</a:t>
            </a:r>
          </a:p>
        </p:txBody>
      </p:sp>
      <p:graphicFrame>
        <p:nvGraphicFramePr>
          <p:cNvPr id="8" name="Table 7"/>
          <p:cNvGraphicFramePr>
            <a:graphicFrameLocks noGrp="1"/>
          </p:cNvGraphicFramePr>
          <p:nvPr>
            <p:extLst>
              <p:ext uri="{D42A27DB-BD31-4B8C-83A1-F6EECF244321}">
                <p14:modId xmlns:p14="http://schemas.microsoft.com/office/powerpoint/2010/main" val="1840846500"/>
              </p:ext>
            </p:extLst>
          </p:nvPr>
        </p:nvGraphicFramePr>
        <p:xfrm>
          <a:off x="1143000" y="4267200"/>
          <a:ext cx="6781800" cy="2006600"/>
        </p:xfrm>
        <a:graphic>
          <a:graphicData uri="http://schemas.openxmlformats.org/drawingml/2006/table">
            <a:tbl>
              <a:tblPr firstRow="1" bandRow="1">
                <a:tableStyleId>{5C22544A-7EE6-4342-B048-85BDC9FD1C3A}</a:tableStyleId>
              </a:tblPr>
              <a:tblGrid>
                <a:gridCol w="2260600">
                  <a:extLst>
                    <a:ext uri="{9D8B030D-6E8A-4147-A177-3AD203B41FA5}">
                      <a16:colId xmlns:a16="http://schemas.microsoft.com/office/drawing/2014/main" val="20000"/>
                    </a:ext>
                  </a:extLst>
                </a:gridCol>
                <a:gridCol w="2260600">
                  <a:extLst>
                    <a:ext uri="{9D8B030D-6E8A-4147-A177-3AD203B41FA5}">
                      <a16:colId xmlns:a16="http://schemas.microsoft.com/office/drawing/2014/main" val="20001"/>
                    </a:ext>
                  </a:extLst>
                </a:gridCol>
                <a:gridCol w="2260600">
                  <a:extLst>
                    <a:ext uri="{9D8B030D-6E8A-4147-A177-3AD203B41FA5}">
                      <a16:colId xmlns:a16="http://schemas.microsoft.com/office/drawing/2014/main" val="20002"/>
                    </a:ext>
                  </a:extLst>
                </a:gridCol>
              </a:tblGrid>
              <a:tr h="713680">
                <a:tc>
                  <a:txBody>
                    <a:bodyPr/>
                    <a:lstStyle/>
                    <a:p>
                      <a:r>
                        <a:rPr lang="en-US" sz="1800" dirty="0">
                          <a:solidFill>
                            <a:schemeClr val="bg1"/>
                          </a:solidFill>
                        </a:rPr>
                        <a:t>Systems that</a:t>
                      </a:r>
                      <a:r>
                        <a:rPr lang="en-US" sz="1800" baseline="0" dirty="0">
                          <a:solidFill>
                            <a:schemeClr val="bg1"/>
                          </a:solidFill>
                        </a:rPr>
                        <a:t> must sample</a:t>
                      </a:r>
                      <a:endParaRPr lang="en-US" sz="1800" dirty="0">
                        <a:solidFill>
                          <a:schemeClr val="bg1"/>
                        </a:solidFill>
                      </a:endParaRPr>
                    </a:p>
                  </a:txBody>
                  <a:tcPr marT="45723" marB="45723"/>
                </a:tc>
                <a:tc>
                  <a:txBody>
                    <a:bodyPr/>
                    <a:lstStyle/>
                    <a:p>
                      <a:r>
                        <a:rPr lang="en-US" sz="1800" dirty="0">
                          <a:solidFill>
                            <a:schemeClr val="bg1"/>
                          </a:solidFill>
                        </a:rPr>
                        <a:t>Initial sampling frequency</a:t>
                      </a:r>
                    </a:p>
                  </a:txBody>
                  <a:tcPr marT="45723" marB="45723"/>
                </a:tc>
                <a:tc>
                  <a:txBody>
                    <a:bodyPr/>
                    <a:lstStyle/>
                    <a:p>
                      <a:r>
                        <a:rPr lang="en-US" sz="1800" dirty="0">
                          <a:solidFill>
                            <a:schemeClr val="bg1"/>
                          </a:solidFill>
                        </a:rPr>
                        <a:t>Reduced sampling frequency</a:t>
                      </a:r>
                    </a:p>
                  </a:txBody>
                  <a:tcPr marT="45723" marB="45723"/>
                </a:tc>
                <a:extLst>
                  <a:ext uri="{0D108BD9-81ED-4DB2-BD59-A6C34878D82A}">
                    <a16:rowId xmlns:a16="http://schemas.microsoft.com/office/drawing/2014/main" val="10000"/>
                  </a:ext>
                </a:extLst>
              </a:tr>
              <a:tr h="1292920">
                <a:tc>
                  <a:txBody>
                    <a:bodyPr/>
                    <a:lstStyle/>
                    <a:p>
                      <a:r>
                        <a:rPr lang="en-US" sz="1800" dirty="0">
                          <a:solidFill>
                            <a:schemeClr val="tx1">
                              <a:lumMod val="95000"/>
                              <a:lumOff val="5000"/>
                            </a:schemeClr>
                          </a:solidFill>
                        </a:rPr>
                        <a:t>TNC</a:t>
                      </a:r>
                    </a:p>
                  </a:txBody>
                  <a:tcPr marT="45723" marB="45723"/>
                </a:tc>
                <a:tc>
                  <a:txBody>
                    <a:bodyPr/>
                    <a:lstStyle/>
                    <a:p>
                      <a:r>
                        <a:rPr lang="en-US" sz="1800" b="0" dirty="0">
                          <a:solidFill>
                            <a:schemeClr val="tx1">
                              <a:lumMod val="95000"/>
                              <a:lumOff val="5000"/>
                            </a:schemeClr>
                          </a:solidFill>
                        </a:rPr>
                        <a:t>Every 3 </a:t>
                      </a:r>
                      <a:r>
                        <a:rPr lang="en-US" sz="1800" b="0" dirty="0" err="1">
                          <a:solidFill>
                            <a:schemeClr val="tx1">
                              <a:lumMod val="95000"/>
                              <a:lumOff val="5000"/>
                            </a:schemeClr>
                          </a:solidFill>
                        </a:rPr>
                        <a:t>yrs</a:t>
                      </a:r>
                      <a:endParaRPr lang="en-US" sz="1800" b="0" dirty="0">
                        <a:solidFill>
                          <a:schemeClr val="tx1">
                            <a:lumMod val="95000"/>
                            <a:lumOff val="5000"/>
                          </a:schemeClr>
                        </a:solidFill>
                      </a:endParaRPr>
                    </a:p>
                  </a:txBody>
                  <a:tcPr marT="45723" marB="45723"/>
                </a:tc>
                <a:tc>
                  <a:txBody>
                    <a:bodyPr/>
                    <a:lstStyle/>
                    <a:p>
                      <a:r>
                        <a:rPr lang="en-US" sz="1800" b="0" dirty="0">
                          <a:solidFill>
                            <a:schemeClr val="tx1">
                              <a:lumMod val="95000"/>
                              <a:lumOff val="5000"/>
                            </a:schemeClr>
                          </a:solidFill>
                        </a:rPr>
                        <a:t>Once</a:t>
                      </a:r>
                      <a:r>
                        <a:rPr lang="en-US" sz="1800" b="0" baseline="0" dirty="0">
                          <a:solidFill>
                            <a:schemeClr val="tx1">
                              <a:lumMod val="95000"/>
                              <a:lumOff val="5000"/>
                            </a:schemeClr>
                          </a:solidFill>
                        </a:rPr>
                        <a:t> every 9 </a:t>
                      </a:r>
                      <a:r>
                        <a:rPr lang="en-US" sz="1800" b="0" baseline="0" dirty="0" err="1">
                          <a:solidFill>
                            <a:schemeClr val="tx1">
                              <a:lumMod val="95000"/>
                              <a:lumOff val="5000"/>
                            </a:schemeClr>
                          </a:solidFill>
                        </a:rPr>
                        <a:t>yrs</a:t>
                      </a:r>
                      <a:r>
                        <a:rPr lang="en-US" sz="1800" b="0" baseline="0" dirty="0">
                          <a:solidFill>
                            <a:schemeClr val="tx1">
                              <a:lumMod val="95000"/>
                              <a:lumOff val="5000"/>
                            </a:schemeClr>
                          </a:solidFill>
                        </a:rPr>
                        <a:t> based on all previous results &lt;75% of MCL</a:t>
                      </a:r>
                      <a:endParaRPr lang="en-US" sz="1800" b="0" dirty="0">
                        <a:solidFill>
                          <a:schemeClr val="tx1">
                            <a:lumMod val="95000"/>
                            <a:lumOff val="5000"/>
                          </a:schemeClr>
                        </a:solidFill>
                      </a:endParaRPr>
                    </a:p>
                  </a:txBody>
                  <a:tcPr marT="45723" marB="45723"/>
                </a:tc>
                <a:extLst>
                  <a:ext uri="{0D108BD9-81ED-4DB2-BD59-A6C34878D82A}">
                    <a16:rowId xmlns:a16="http://schemas.microsoft.com/office/drawing/2014/main" val="10001"/>
                  </a:ext>
                </a:extLst>
              </a:tr>
            </a:tbl>
          </a:graphicData>
        </a:graphic>
      </p:graphicFrame>
      <p:sp>
        <p:nvSpPr>
          <p:cNvPr id="75808" name="TextBox 8"/>
          <p:cNvSpPr txBox="1">
            <a:spLocks noChangeArrowheads="1"/>
          </p:cNvSpPr>
          <p:nvPr/>
        </p:nvSpPr>
        <p:spPr bwMode="auto">
          <a:xfrm>
            <a:off x="2968625" y="3886200"/>
            <a:ext cx="2971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800" b="1"/>
              <a:t>Sulfate</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a:t>WATER QUALITY – SOURCE SAMPLES</a:t>
            </a:r>
          </a:p>
        </p:txBody>
      </p:sp>
      <p:graphicFrame>
        <p:nvGraphicFramePr>
          <p:cNvPr id="6" name="Table 5"/>
          <p:cNvGraphicFramePr>
            <a:graphicFrameLocks noGrp="1"/>
          </p:cNvGraphicFramePr>
          <p:nvPr>
            <p:extLst>
              <p:ext uri="{D42A27DB-BD31-4B8C-83A1-F6EECF244321}">
                <p14:modId xmlns:p14="http://schemas.microsoft.com/office/powerpoint/2010/main" val="3000786227"/>
              </p:ext>
            </p:extLst>
          </p:nvPr>
        </p:nvGraphicFramePr>
        <p:xfrm>
          <a:off x="1295400" y="1674813"/>
          <a:ext cx="6477000" cy="2074862"/>
        </p:xfrm>
        <a:graphic>
          <a:graphicData uri="http://schemas.openxmlformats.org/drawingml/2006/table">
            <a:tbl>
              <a:tblPr firstRow="1" bandRow="1">
                <a:tableStyleId>{5C22544A-7EE6-4342-B048-85BDC9FD1C3A}</a:tableStyleId>
              </a:tblPr>
              <a:tblGrid>
                <a:gridCol w="2159000">
                  <a:extLst>
                    <a:ext uri="{9D8B030D-6E8A-4147-A177-3AD203B41FA5}">
                      <a16:colId xmlns:a16="http://schemas.microsoft.com/office/drawing/2014/main" val="20000"/>
                    </a:ext>
                  </a:extLst>
                </a:gridCol>
                <a:gridCol w="2159000">
                  <a:extLst>
                    <a:ext uri="{9D8B030D-6E8A-4147-A177-3AD203B41FA5}">
                      <a16:colId xmlns:a16="http://schemas.microsoft.com/office/drawing/2014/main" val="20001"/>
                    </a:ext>
                  </a:extLst>
                </a:gridCol>
                <a:gridCol w="2159000">
                  <a:extLst>
                    <a:ext uri="{9D8B030D-6E8A-4147-A177-3AD203B41FA5}">
                      <a16:colId xmlns:a16="http://schemas.microsoft.com/office/drawing/2014/main" val="20002"/>
                    </a:ext>
                  </a:extLst>
                </a:gridCol>
              </a:tblGrid>
              <a:tr h="737958">
                <a:tc>
                  <a:txBody>
                    <a:bodyPr/>
                    <a:lstStyle/>
                    <a:p>
                      <a:r>
                        <a:rPr lang="en-US" sz="1800" dirty="0"/>
                        <a:t>Systems that</a:t>
                      </a:r>
                      <a:r>
                        <a:rPr lang="en-US" sz="1800" baseline="0" dirty="0"/>
                        <a:t> must sample</a:t>
                      </a:r>
                      <a:endParaRPr lang="en-US" sz="1800" dirty="0"/>
                    </a:p>
                  </a:txBody>
                  <a:tcPr marT="45713" marB="45713"/>
                </a:tc>
                <a:tc>
                  <a:txBody>
                    <a:bodyPr/>
                    <a:lstStyle/>
                    <a:p>
                      <a:r>
                        <a:rPr lang="en-US" sz="1800" dirty="0"/>
                        <a:t>Initial sampling frequency</a:t>
                      </a:r>
                    </a:p>
                  </a:txBody>
                  <a:tcPr marT="45713" marB="45713"/>
                </a:tc>
                <a:tc>
                  <a:txBody>
                    <a:bodyPr/>
                    <a:lstStyle/>
                    <a:p>
                      <a:r>
                        <a:rPr lang="en-US" sz="1800" dirty="0"/>
                        <a:t>Reduced sampling frequency</a:t>
                      </a:r>
                    </a:p>
                  </a:txBody>
                  <a:tcPr marT="45713" marB="45713"/>
                </a:tc>
                <a:extLst>
                  <a:ext uri="{0D108BD9-81ED-4DB2-BD59-A6C34878D82A}">
                    <a16:rowId xmlns:a16="http://schemas.microsoft.com/office/drawing/2014/main" val="10000"/>
                  </a:ext>
                </a:extLst>
              </a:tr>
              <a:tr h="1336904">
                <a:tc>
                  <a:txBody>
                    <a:bodyPr/>
                    <a:lstStyle/>
                    <a:p>
                      <a:r>
                        <a:rPr lang="en-US" sz="1800" dirty="0"/>
                        <a:t>COM,</a:t>
                      </a:r>
                      <a:r>
                        <a:rPr lang="en-US" sz="1800" baseline="0" dirty="0"/>
                        <a:t> NTNC, TNC</a:t>
                      </a:r>
                      <a:endParaRPr lang="en-US" sz="1800" dirty="0"/>
                    </a:p>
                  </a:txBody>
                  <a:tcPr marT="45713" marB="45713"/>
                </a:tc>
                <a:tc>
                  <a:txBody>
                    <a:bodyPr/>
                    <a:lstStyle/>
                    <a:p>
                      <a:r>
                        <a:rPr lang="en-US" sz="1800" b="0" dirty="0">
                          <a:solidFill>
                            <a:schemeClr val="tx1">
                              <a:lumMod val="95000"/>
                              <a:lumOff val="5000"/>
                            </a:schemeClr>
                          </a:solidFill>
                        </a:rPr>
                        <a:t>SW = Quarterly</a:t>
                      </a:r>
                    </a:p>
                    <a:p>
                      <a:r>
                        <a:rPr lang="en-US" sz="1800" b="0" dirty="0">
                          <a:solidFill>
                            <a:schemeClr val="tx1">
                              <a:lumMod val="95000"/>
                              <a:lumOff val="5000"/>
                            </a:schemeClr>
                          </a:solidFill>
                        </a:rPr>
                        <a:t>GW =</a:t>
                      </a:r>
                      <a:r>
                        <a:rPr lang="en-US" sz="1800" b="0" baseline="0" dirty="0">
                          <a:solidFill>
                            <a:schemeClr val="tx1">
                              <a:lumMod val="95000"/>
                              <a:lumOff val="5000"/>
                            </a:schemeClr>
                          </a:solidFill>
                        </a:rPr>
                        <a:t> Annual</a:t>
                      </a:r>
                      <a:endParaRPr lang="en-US" sz="1800" b="0" dirty="0">
                        <a:solidFill>
                          <a:schemeClr val="tx1">
                            <a:lumMod val="95000"/>
                            <a:lumOff val="5000"/>
                          </a:schemeClr>
                        </a:solidFill>
                      </a:endParaRPr>
                    </a:p>
                  </a:txBody>
                  <a:tcPr marT="45713" marB="45713"/>
                </a:tc>
                <a:tc>
                  <a:txBody>
                    <a:bodyPr/>
                    <a:lstStyle/>
                    <a:p>
                      <a:r>
                        <a:rPr lang="en-US" sz="1800" b="0" dirty="0">
                          <a:solidFill>
                            <a:schemeClr val="tx1">
                              <a:lumMod val="95000"/>
                              <a:lumOff val="5000"/>
                            </a:schemeClr>
                          </a:solidFill>
                        </a:rPr>
                        <a:t>SW = Annual</a:t>
                      </a:r>
                    </a:p>
                    <a:p>
                      <a:r>
                        <a:rPr lang="en-US" sz="1800" b="0" dirty="0">
                          <a:solidFill>
                            <a:schemeClr val="tx1">
                              <a:lumMod val="95000"/>
                              <a:lumOff val="5000"/>
                            </a:schemeClr>
                          </a:solidFill>
                        </a:rPr>
                        <a:t>NO</a:t>
                      </a:r>
                      <a:r>
                        <a:rPr lang="en-US" sz="1800" b="0" baseline="0" dirty="0">
                          <a:solidFill>
                            <a:schemeClr val="tx1">
                              <a:lumMod val="95000"/>
                              <a:lumOff val="5000"/>
                            </a:schemeClr>
                          </a:solidFill>
                        </a:rPr>
                        <a:t> OTHER REDUCTIONS ALLOWED</a:t>
                      </a:r>
                      <a:endParaRPr lang="en-US" sz="1800" b="0" dirty="0">
                        <a:solidFill>
                          <a:schemeClr val="tx1">
                            <a:lumMod val="95000"/>
                            <a:lumOff val="5000"/>
                          </a:schemeClr>
                        </a:solidFill>
                      </a:endParaRPr>
                    </a:p>
                  </a:txBody>
                  <a:tcPr marT="45713" marB="45713"/>
                </a:tc>
                <a:extLst>
                  <a:ext uri="{0D108BD9-81ED-4DB2-BD59-A6C34878D82A}">
                    <a16:rowId xmlns:a16="http://schemas.microsoft.com/office/drawing/2014/main" val="10001"/>
                  </a:ext>
                </a:extLst>
              </a:tr>
            </a:tbl>
          </a:graphicData>
        </a:graphic>
      </p:graphicFrame>
      <p:sp>
        <p:nvSpPr>
          <p:cNvPr id="76817" name="TextBox 6"/>
          <p:cNvSpPr txBox="1">
            <a:spLocks noChangeArrowheads="1"/>
          </p:cNvSpPr>
          <p:nvPr/>
        </p:nvSpPr>
        <p:spPr bwMode="auto">
          <a:xfrm>
            <a:off x="2819400" y="1293813"/>
            <a:ext cx="2971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800" b="1"/>
              <a:t>Nitrate </a:t>
            </a:r>
          </a:p>
        </p:txBody>
      </p:sp>
      <p:graphicFrame>
        <p:nvGraphicFramePr>
          <p:cNvPr id="8" name="Table 7"/>
          <p:cNvGraphicFramePr>
            <a:graphicFrameLocks noGrp="1"/>
          </p:cNvGraphicFramePr>
          <p:nvPr>
            <p:extLst>
              <p:ext uri="{D42A27DB-BD31-4B8C-83A1-F6EECF244321}">
                <p14:modId xmlns:p14="http://schemas.microsoft.com/office/powerpoint/2010/main" val="2002953562"/>
              </p:ext>
            </p:extLst>
          </p:nvPr>
        </p:nvGraphicFramePr>
        <p:xfrm>
          <a:off x="1371600" y="4419600"/>
          <a:ext cx="6324601" cy="2057400"/>
        </p:xfrm>
        <a:graphic>
          <a:graphicData uri="http://schemas.openxmlformats.org/drawingml/2006/table">
            <a:tbl>
              <a:tblPr firstRow="1" bandRow="1">
                <a:tableStyleId>{5C22544A-7EE6-4342-B048-85BDC9FD1C3A}</a:tableStyleId>
              </a:tblPr>
              <a:tblGrid>
                <a:gridCol w="1818323">
                  <a:extLst>
                    <a:ext uri="{9D8B030D-6E8A-4147-A177-3AD203B41FA5}">
                      <a16:colId xmlns:a16="http://schemas.microsoft.com/office/drawing/2014/main" val="20000"/>
                    </a:ext>
                  </a:extLst>
                </a:gridCol>
                <a:gridCol w="2398078">
                  <a:extLst>
                    <a:ext uri="{9D8B030D-6E8A-4147-A177-3AD203B41FA5}">
                      <a16:colId xmlns:a16="http://schemas.microsoft.com/office/drawing/2014/main" val="20001"/>
                    </a:ext>
                  </a:extLst>
                </a:gridCol>
                <a:gridCol w="2108200">
                  <a:extLst>
                    <a:ext uri="{9D8B030D-6E8A-4147-A177-3AD203B41FA5}">
                      <a16:colId xmlns:a16="http://schemas.microsoft.com/office/drawing/2014/main" val="20002"/>
                    </a:ext>
                  </a:extLst>
                </a:gridCol>
              </a:tblGrid>
              <a:tr h="731747">
                <a:tc>
                  <a:txBody>
                    <a:bodyPr/>
                    <a:lstStyle/>
                    <a:p>
                      <a:r>
                        <a:rPr lang="en-US" dirty="0"/>
                        <a:t>Systems that</a:t>
                      </a:r>
                      <a:r>
                        <a:rPr lang="en-US" baseline="0" dirty="0"/>
                        <a:t> must sample</a:t>
                      </a:r>
                      <a:endParaRPr lang="en-US" dirty="0"/>
                    </a:p>
                  </a:txBody>
                  <a:tcPr/>
                </a:tc>
                <a:tc>
                  <a:txBody>
                    <a:bodyPr/>
                    <a:lstStyle/>
                    <a:p>
                      <a:r>
                        <a:rPr lang="en-US" dirty="0"/>
                        <a:t>Initial sampling frequency</a:t>
                      </a:r>
                    </a:p>
                  </a:txBody>
                  <a:tcPr/>
                </a:tc>
                <a:tc>
                  <a:txBody>
                    <a:bodyPr/>
                    <a:lstStyle/>
                    <a:p>
                      <a:r>
                        <a:rPr lang="en-US" dirty="0"/>
                        <a:t>Reduced sampling frequency</a:t>
                      </a:r>
                    </a:p>
                  </a:txBody>
                  <a:tcPr/>
                </a:tc>
                <a:extLst>
                  <a:ext uri="{0D108BD9-81ED-4DB2-BD59-A6C34878D82A}">
                    <a16:rowId xmlns:a16="http://schemas.microsoft.com/office/drawing/2014/main" val="10000"/>
                  </a:ext>
                </a:extLst>
              </a:tr>
              <a:tr h="1325653">
                <a:tc>
                  <a:txBody>
                    <a:bodyPr/>
                    <a:lstStyle/>
                    <a:p>
                      <a:r>
                        <a:rPr lang="en-US" dirty="0"/>
                        <a:t>COM,</a:t>
                      </a:r>
                      <a:r>
                        <a:rPr lang="en-US" baseline="0" dirty="0"/>
                        <a:t> NTNC, TNC</a:t>
                      </a:r>
                      <a:endParaRPr lang="en-US" dirty="0"/>
                    </a:p>
                  </a:txBody>
                  <a:tcPr/>
                </a:tc>
                <a:tc>
                  <a:txBody>
                    <a:bodyPr/>
                    <a:lstStyle/>
                    <a:p>
                      <a:r>
                        <a:rPr lang="en-US" b="0" dirty="0">
                          <a:solidFill>
                            <a:schemeClr val="tx1">
                              <a:lumMod val="95000"/>
                              <a:lumOff val="5000"/>
                            </a:schemeClr>
                          </a:solidFill>
                        </a:rPr>
                        <a:t>Just</a:t>
                      </a:r>
                      <a:r>
                        <a:rPr lang="en-US" b="0" baseline="0" dirty="0">
                          <a:solidFill>
                            <a:schemeClr val="tx1">
                              <a:lumMod val="95000"/>
                              <a:lumOff val="5000"/>
                            </a:schemeClr>
                          </a:solidFill>
                        </a:rPr>
                        <a:t> one sample. . .</a:t>
                      </a:r>
                    </a:p>
                    <a:p>
                      <a:r>
                        <a:rPr lang="en-US" b="0" baseline="0" dirty="0">
                          <a:solidFill>
                            <a:schemeClr val="tx1">
                              <a:lumMod val="95000"/>
                              <a:lumOff val="5000"/>
                            </a:schemeClr>
                          </a:solidFill>
                        </a:rPr>
                        <a:t>If &lt;0.5mg/L = waiver</a:t>
                      </a:r>
                    </a:p>
                    <a:p>
                      <a:r>
                        <a:rPr lang="en-US" b="0" baseline="0" dirty="0">
                          <a:solidFill>
                            <a:schemeClr val="tx1">
                              <a:lumMod val="95000"/>
                              <a:lumOff val="5000"/>
                            </a:schemeClr>
                          </a:solidFill>
                        </a:rPr>
                        <a:t>If &gt;0.5mg/L = quarterly</a:t>
                      </a:r>
                      <a:endParaRPr lang="en-US" b="0" dirty="0">
                        <a:solidFill>
                          <a:schemeClr val="tx1">
                            <a:lumMod val="95000"/>
                            <a:lumOff val="5000"/>
                          </a:schemeClr>
                        </a:solidFill>
                      </a:endParaRPr>
                    </a:p>
                  </a:txBody>
                  <a:tcPr/>
                </a:tc>
                <a:tc>
                  <a:txBody>
                    <a:bodyPr/>
                    <a:lstStyle/>
                    <a:p>
                      <a:r>
                        <a:rPr lang="en-US" b="0" dirty="0">
                          <a:solidFill>
                            <a:schemeClr val="tx1">
                              <a:lumMod val="95000"/>
                              <a:lumOff val="5000"/>
                            </a:schemeClr>
                          </a:solidFill>
                        </a:rPr>
                        <a:t>Waiver</a:t>
                      </a:r>
                      <a:r>
                        <a:rPr lang="en-US" b="0" baseline="0" dirty="0">
                          <a:solidFill>
                            <a:schemeClr val="tx1">
                              <a:lumMod val="95000"/>
                              <a:lumOff val="5000"/>
                            </a:schemeClr>
                          </a:solidFill>
                        </a:rPr>
                        <a:t> = No sampling required</a:t>
                      </a:r>
                      <a:endParaRPr lang="en-US" b="0" dirty="0">
                        <a:solidFill>
                          <a:schemeClr val="tx1">
                            <a:lumMod val="95000"/>
                            <a:lumOff val="5000"/>
                          </a:schemeClr>
                        </a:solidFill>
                      </a:endParaRPr>
                    </a:p>
                  </a:txBody>
                  <a:tcPr/>
                </a:tc>
                <a:extLst>
                  <a:ext uri="{0D108BD9-81ED-4DB2-BD59-A6C34878D82A}">
                    <a16:rowId xmlns:a16="http://schemas.microsoft.com/office/drawing/2014/main" val="10001"/>
                  </a:ext>
                </a:extLst>
              </a:tr>
            </a:tbl>
          </a:graphicData>
        </a:graphic>
      </p:graphicFrame>
      <p:sp>
        <p:nvSpPr>
          <p:cNvPr id="76832" name="TextBox 8"/>
          <p:cNvSpPr txBox="1">
            <a:spLocks noChangeArrowheads="1"/>
          </p:cNvSpPr>
          <p:nvPr/>
        </p:nvSpPr>
        <p:spPr bwMode="auto">
          <a:xfrm>
            <a:off x="2957513" y="4038600"/>
            <a:ext cx="2971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800" b="1"/>
              <a:t>Nitrite</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a:t>WATER QUALITY – SOURCE SAMPLES</a:t>
            </a:r>
          </a:p>
        </p:txBody>
      </p:sp>
      <p:graphicFrame>
        <p:nvGraphicFramePr>
          <p:cNvPr id="6" name="Table 5"/>
          <p:cNvGraphicFramePr>
            <a:graphicFrameLocks noGrp="1"/>
          </p:cNvGraphicFramePr>
          <p:nvPr/>
        </p:nvGraphicFramePr>
        <p:xfrm>
          <a:off x="1371600" y="1752600"/>
          <a:ext cx="6477000" cy="1822450"/>
        </p:xfrm>
        <a:graphic>
          <a:graphicData uri="http://schemas.openxmlformats.org/drawingml/2006/table">
            <a:tbl>
              <a:tblPr firstRow="1" bandRow="1">
                <a:tableStyleId>{5C22544A-7EE6-4342-B048-85BDC9FD1C3A}</a:tableStyleId>
              </a:tblPr>
              <a:tblGrid>
                <a:gridCol w="2159000">
                  <a:extLst>
                    <a:ext uri="{9D8B030D-6E8A-4147-A177-3AD203B41FA5}">
                      <a16:colId xmlns:a16="http://schemas.microsoft.com/office/drawing/2014/main" val="20000"/>
                    </a:ext>
                  </a:extLst>
                </a:gridCol>
                <a:gridCol w="2159000">
                  <a:extLst>
                    <a:ext uri="{9D8B030D-6E8A-4147-A177-3AD203B41FA5}">
                      <a16:colId xmlns:a16="http://schemas.microsoft.com/office/drawing/2014/main" val="20001"/>
                    </a:ext>
                  </a:extLst>
                </a:gridCol>
                <a:gridCol w="2159000">
                  <a:extLst>
                    <a:ext uri="{9D8B030D-6E8A-4147-A177-3AD203B41FA5}">
                      <a16:colId xmlns:a16="http://schemas.microsoft.com/office/drawing/2014/main" val="20002"/>
                    </a:ext>
                  </a:extLst>
                </a:gridCol>
              </a:tblGrid>
              <a:tr h="761397">
                <a:tc>
                  <a:txBody>
                    <a:bodyPr/>
                    <a:lstStyle/>
                    <a:p>
                      <a:r>
                        <a:rPr lang="en-US" sz="1800" dirty="0"/>
                        <a:t>Systems that</a:t>
                      </a:r>
                      <a:r>
                        <a:rPr lang="en-US" sz="1800" baseline="0" dirty="0"/>
                        <a:t> must sample</a:t>
                      </a:r>
                      <a:endParaRPr lang="en-US" sz="1800" dirty="0"/>
                    </a:p>
                  </a:txBody>
                  <a:tcPr marT="45710" marB="45710"/>
                </a:tc>
                <a:tc>
                  <a:txBody>
                    <a:bodyPr/>
                    <a:lstStyle/>
                    <a:p>
                      <a:r>
                        <a:rPr lang="en-US" sz="1800" dirty="0"/>
                        <a:t>Initial sampling frequency</a:t>
                      </a:r>
                    </a:p>
                  </a:txBody>
                  <a:tcPr marT="45710" marB="45710"/>
                </a:tc>
                <a:tc>
                  <a:txBody>
                    <a:bodyPr/>
                    <a:lstStyle/>
                    <a:p>
                      <a:r>
                        <a:rPr lang="en-US" sz="1800" dirty="0"/>
                        <a:t>Reduced sampling frequency</a:t>
                      </a:r>
                    </a:p>
                  </a:txBody>
                  <a:tcPr marT="45710" marB="45710"/>
                </a:tc>
                <a:extLst>
                  <a:ext uri="{0D108BD9-81ED-4DB2-BD59-A6C34878D82A}">
                    <a16:rowId xmlns:a16="http://schemas.microsoft.com/office/drawing/2014/main" val="10000"/>
                  </a:ext>
                </a:extLst>
              </a:tr>
              <a:tr h="1061053">
                <a:tc>
                  <a:txBody>
                    <a:bodyPr/>
                    <a:lstStyle/>
                    <a:p>
                      <a:r>
                        <a:rPr lang="en-US" sz="1800" dirty="0"/>
                        <a:t>COM,</a:t>
                      </a:r>
                      <a:r>
                        <a:rPr lang="en-US" sz="1800" baseline="0" dirty="0"/>
                        <a:t> NTNC (if the source is vulnerable)</a:t>
                      </a:r>
                      <a:endParaRPr lang="en-US" sz="1800" dirty="0"/>
                    </a:p>
                  </a:txBody>
                  <a:tcPr marT="45710" marB="45710"/>
                </a:tc>
                <a:tc>
                  <a:txBody>
                    <a:bodyPr/>
                    <a:lstStyle/>
                    <a:p>
                      <a:r>
                        <a:rPr lang="en-US" sz="1800" b="0" dirty="0">
                          <a:solidFill>
                            <a:schemeClr val="tx1"/>
                          </a:solidFill>
                        </a:rPr>
                        <a:t>Once every 9 </a:t>
                      </a:r>
                      <a:r>
                        <a:rPr lang="en-US" sz="1800" b="0" dirty="0" err="1">
                          <a:solidFill>
                            <a:schemeClr val="tx1"/>
                          </a:solidFill>
                        </a:rPr>
                        <a:t>yrs</a:t>
                      </a:r>
                      <a:endParaRPr lang="en-US" sz="1800" b="0" dirty="0">
                        <a:solidFill>
                          <a:schemeClr val="tx1"/>
                        </a:solidFill>
                      </a:endParaRPr>
                    </a:p>
                  </a:txBody>
                  <a:tcPr marT="45710" marB="45710"/>
                </a:tc>
                <a:tc>
                  <a:txBody>
                    <a:bodyPr/>
                    <a:lstStyle/>
                    <a:p>
                      <a:r>
                        <a:rPr lang="en-US" sz="1800" dirty="0"/>
                        <a:t>No sampling required</a:t>
                      </a:r>
                      <a:endParaRPr lang="en-US" sz="1800" b="1" dirty="0">
                        <a:solidFill>
                          <a:srgbClr val="FF0000"/>
                        </a:solidFill>
                      </a:endParaRPr>
                    </a:p>
                  </a:txBody>
                  <a:tcPr marT="45710" marB="45710"/>
                </a:tc>
                <a:extLst>
                  <a:ext uri="{0D108BD9-81ED-4DB2-BD59-A6C34878D82A}">
                    <a16:rowId xmlns:a16="http://schemas.microsoft.com/office/drawing/2014/main" val="10001"/>
                  </a:ext>
                </a:extLst>
              </a:tr>
            </a:tbl>
          </a:graphicData>
        </a:graphic>
      </p:graphicFrame>
      <p:sp>
        <p:nvSpPr>
          <p:cNvPr id="77841" name="TextBox 6"/>
          <p:cNvSpPr txBox="1">
            <a:spLocks noChangeArrowheads="1"/>
          </p:cNvSpPr>
          <p:nvPr/>
        </p:nvSpPr>
        <p:spPr bwMode="auto">
          <a:xfrm>
            <a:off x="2819400" y="1371600"/>
            <a:ext cx="2971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800" b="1"/>
              <a:t>Asbestos </a:t>
            </a:r>
          </a:p>
        </p:txBody>
      </p:sp>
      <p:graphicFrame>
        <p:nvGraphicFramePr>
          <p:cNvPr id="8" name="Table 7"/>
          <p:cNvGraphicFramePr>
            <a:graphicFrameLocks noGrp="1"/>
          </p:cNvGraphicFramePr>
          <p:nvPr>
            <p:extLst>
              <p:ext uri="{D42A27DB-BD31-4B8C-83A1-F6EECF244321}">
                <p14:modId xmlns:p14="http://schemas.microsoft.com/office/powerpoint/2010/main" val="472962687"/>
              </p:ext>
            </p:extLst>
          </p:nvPr>
        </p:nvGraphicFramePr>
        <p:xfrm>
          <a:off x="1447800" y="4419600"/>
          <a:ext cx="6324601" cy="1828800"/>
        </p:xfrm>
        <a:graphic>
          <a:graphicData uri="http://schemas.openxmlformats.org/drawingml/2006/table">
            <a:tbl>
              <a:tblPr firstRow="1" bandRow="1">
                <a:tableStyleId>{5C22544A-7EE6-4342-B048-85BDC9FD1C3A}</a:tableStyleId>
              </a:tblPr>
              <a:tblGrid>
                <a:gridCol w="1818323">
                  <a:extLst>
                    <a:ext uri="{9D8B030D-6E8A-4147-A177-3AD203B41FA5}">
                      <a16:colId xmlns:a16="http://schemas.microsoft.com/office/drawing/2014/main" val="20000"/>
                    </a:ext>
                  </a:extLst>
                </a:gridCol>
                <a:gridCol w="2398078">
                  <a:extLst>
                    <a:ext uri="{9D8B030D-6E8A-4147-A177-3AD203B41FA5}">
                      <a16:colId xmlns:a16="http://schemas.microsoft.com/office/drawing/2014/main" val="20001"/>
                    </a:ext>
                  </a:extLst>
                </a:gridCol>
                <a:gridCol w="2108200">
                  <a:extLst>
                    <a:ext uri="{9D8B030D-6E8A-4147-A177-3AD203B41FA5}">
                      <a16:colId xmlns:a16="http://schemas.microsoft.com/office/drawing/2014/main" val="20002"/>
                    </a:ext>
                  </a:extLst>
                </a:gridCol>
              </a:tblGrid>
              <a:tr h="764051">
                <a:tc>
                  <a:txBody>
                    <a:bodyPr/>
                    <a:lstStyle/>
                    <a:p>
                      <a:r>
                        <a:rPr lang="en-US" dirty="0"/>
                        <a:t>Systems that</a:t>
                      </a:r>
                      <a:r>
                        <a:rPr lang="en-US" baseline="0" dirty="0"/>
                        <a:t> must sample</a:t>
                      </a:r>
                      <a:endParaRPr lang="en-US" dirty="0"/>
                    </a:p>
                  </a:txBody>
                  <a:tcPr/>
                </a:tc>
                <a:tc>
                  <a:txBody>
                    <a:bodyPr/>
                    <a:lstStyle/>
                    <a:p>
                      <a:r>
                        <a:rPr lang="en-US" dirty="0"/>
                        <a:t>Initial sampling frequency</a:t>
                      </a:r>
                    </a:p>
                  </a:txBody>
                  <a:tcPr/>
                </a:tc>
                <a:tc>
                  <a:txBody>
                    <a:bodyPr/>
                    <a:lstStyle/>
                    <a:p>
                      <a:r>
                        <a:rPr lang="en-US" dirty="0"/>
                        <a:t>Reduced sampling frequency</a:t>
                      </a:r>
                    </a:p>
                  </a:txBody>
                  <a:tcPr/>
                </a:tc>
                <a:extLst>
                  <a:ext uri="{0D108BD9-81ED-4DB2-BD59-A6C34878D82A}">
                    <a16:rowId xmlns:a16="http://schemas.microsoft.com/office/drawing/2014/main" val="10000"/>
                  </a:ext>
                </a:extLst>
              </a:tr>
              <a:tr h="1064749">
                <a:tc>
                  <a:txBody>
                    <a:bodyPr/>
                    <a:lstStyle/>
                    <a:p>
                      <a:r>
                        <a:rPr lang="en-US" b="0" dirty="0">
                          <a:solidFill>
                            <a:schemeClr val="tx1">
                              <a:lumMod val="95000"/>
                              <a:lumOff val="5000"/>
                            </a:schemeClr>
                          </a:solidFill>
                        </a:rPr>
                        <a:t>COM</a:t>
                      </a:r>
                    </a:p>
                  </a:txBody>
                  <a:tcPr/>
                </a:tc>
                <a:tc>
                  <a:txBody>
                    <a:bodyPr/>
                    <a:lstStyle/>
                    <a:p>
                      <a:r>
                        <a:rPr lang="en-US" b="0" dirty="0">
                          <a:solidFill>
                            <a:schemeClr val="tx1"/>
                          </a:solidFill>
                        </a:rPr>
                        <a:t>Quarterly</a:t>
                      </a:r>
                      <a:r>
                        <a:rPr lang="en-US" b="0" baseline="0" dirty="0">
                          <a:solidFill>
                            <a:schemeClr val="tx1"/>
                          </a:solidFill>
                        </a:rPr>
                        <a:t> for 1 year</a:t>
                      </a:r>
                      <a:endParaRPr lang="en-US" b="0" dirty="0">
                        <a:solidFill>
                          <a:schemeClr val="tx1"/>
                        </a:solidFill>
                      </a:endParaRPr>
                    </a:p>
                  </a:txBody>
                  <a:tcPr/>
                </a:tc>
                <a:tc>
                  <a:txBody>
                    <a:bodyPr/>
                    <a:lstStyle/>
                    <a:p>
                      <a:r>
                        <a:rPr lang="en-US" dirty="0"/>
                        <a:t>Every 3,</a:t>
                      </a:r>
                      <a:r>
                        <a:rPr lang="en-US" baseline="0" dirty="0"/>
                        <a:t> 6, or 9 </a:t>
                      </a:r>
                      <a:r>
                        <a:rPr lang="en-US" baseline="0" dirty="0" err="1"/>
                        <a:t>yrs</a:t>
                      </a:r>
                      <a:r>
                        <a:rPr lang="en-US" baseline="0" dirty="0"/>
                        <a:t>, depending on initial results</a:t>
                      </a:r>
                      <a:endParaRPr lang="en-US" b="1" dirty="0">
                        <a:solidFill>
                          <a:srgbClr val="FF0000"/>
                        </a:solidFill>
                      </a:endParaRPr>
                    </a:p>
                  </a:txBody>
                  <a:tcPr/>
                </a:tc>
                <a:extLst>
                  <a:ext uri="{0D108BD9-81ED-4DB2-BD59-A6C34878D82A}">
                    <a16:rowId xmlns:a16="http://schemas.microsoft.com/office/drawing/2014/main" val="10001"/>
                  </a:ext>
                </a:extLst>
              </a:tr>
            </a:tbl>
          </a:graphicData>
        </a:graphic>
      </p:graphicFrame>
      <p:sp>
        <p:nvSpPr>
          <p:cNvPr id="77856" name="TextBox 8"/>
          <p:cNvSpPr txBox="1">
            <a:spLocks noChangeArrowheads="1"/>
          </p:cNvSpPr>
          <p:nvPr/>
        </p:nvSpPr>
        <p:spPr bwMode="auto">
          <a:xfrm>
            <a:off x="2957513" y="4038600"/>
            <a:ext cx="2971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800" b="1"/>
              <a:t>Radionuclides </a:t>
            </a:r>
          </a:p>
        </p:txBody>
      </p:sp>
      <p:sp>
        <p:nvSpPr>
          <p:cNvPr id="77857" name="TextBox 2"/>
          <p:cNvSpPr txBox="1">
            <a:spLocks noChangeArrowheads="1"/>
          </p:cNvSpPr>
          <p:nvPr/>
        </p:nvSpPr>
        <p:spPr bwMode="auto">
          <a:xfrm>
            <a:off x="5562600" y="3752850"/>
            <a:ext cx="28956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dirty="0">
                <a:solidFill>
                  <a:schemeClr val="tx1">
                    <a:lumMod val="95000"/>
                    <a:lumOff val="5000"/>
                  </a:schemeClr>
                </a:solidFill>
              </a:rPr>
              <a:t>*Measured in picocuries per liter (</a:t>
            </a:r>
            <a:r>
              <a:rPr lang="en-US" altLang="en-US" sz="1800" dirty="0" err="1">
                <a:solidFill>
                  <a:schemeClr val="tx1">
                    <a:lumMod val="95000"/>
                    <a:lumOff val="5000"/>
                  </a:schemeClr>
                </a:solidFill>
              </a:rPr>
              <a:t>pCi</a:t>
            </a:r>
            <a:r>
              <a:rPr lang="en-US" altLang="en-US" sz="1800" dirty="0">
                <a:solidFill>
                  <a:schemeClr val="tx1">
                    <a:lumMod val="95000"/>
                    <a:lumOff val="5000"/>
                  </a:schemeClr>
                </a:solidFill>
              </a:rPr>
              <a:t>/L)</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a:t>WATER QUALITY – SOURCE SAMPLES</a:t>
            </a:r>
          </a:p>
        </p:txBody>
      </p:sp>
      <p:graphicFrame>
        <p:nvGraphicFramePr>
          <p:cNvPr id="6" name="Table 5"/>
          <p:cNvGraphicFramePr>
            <a:graphicFrameLocks noGrp="1"/>
          </p:cNvGraphicFramePr>
          <p:nvPr>
            <p:extLst>
              <p:ext uri="{D42A27DB-BD31-4B8C-83A1-F6EECF244321}">
                <p14:modId xmlns:p14="http://schemas.microsoft.com/office/powerpoint/2010/main" val="728133444"/>
              </p:ext>
            </p:extLst>
          </p:nvPr>
        </p:nvGraphicFramePr>
        <p:xfrm>
          <a:off x="1181100" y="1751013"/>
          <a:ext cx="6438900" cy="2325687"/>
        </p:xfrm>
        <a:graphic>
          <a:graphicData uri="http://schemas.openxmlformats.org/drawingml/2006/table">
            <a:tbl>
              <a:tblPr firstRow="1" bandRow="1">
                <a:tableStyleId>{5C22544A-7EE6-4342-B048-85BDC9FD1C3A}</a:tableStyleId>
              </a:tblPr>
              <a:tblGrid>
                <a:gridCol w="2146300">
                  <a:extLst>
                    <a:ext uri="{9D8B030D-6E8A-4147-A177-3AD203B41FA5}">
                      <a16:colId xmlns:a16="http://schemas.microsoft.com/office/drawing/2014/main" val="20000"/>
                    </a:ext>
                  </a:extLst>
                </a:gridCol>
                <a:gridCol w="2146300">
                  <a:extLst>
                    <a:ext uri="{9D8B030D-6E8A-4147-A177-3AD203B41FA5}">
                      <a16:colId xmlns:a16="http://schemas.microsoft.com/office/drawing/2014/main" val="20001"/>
                    </a:ext>
                  </a:extLst>
                </a:gridCol>
                <a:gridCol w="2146300">
                  <a:extLst>
                    <a:ext uri="{9D8B030D-6E8A-4147-A177-3AD203B41FA5}">
                      <a16:colId xmlns:a16="http://schemas.microsoft.com/office/drawing/2014/main" val="20002"/>
                    </a:ext>
                  </a:extLst>
                </a:gridCol>
              </a:tblGrid>
              <a:tr h="827168">
                <a:tc>
                  <a:txBody>
                    <a:bodyPr/>
                    <a:lstStyle/>
                    <a:p>
                      <a:r>
                        <a:rPr lang="en-US" sz="1800" dirty="0"/>
                        <a:t>Systems that</a:t>
                      </a:r>
                      <a:r>
                        <a:rPr lang="en-US" sz="1800" baseline="0" dirty="0"/>
                        <a:t> must sample</a:t>
                      </a:r>
                      <a:endParaRPr lang="en-US" sz="1800" dirty="0"/>
                    </a:p>
                  </a:txBody>
                  <a:tcPr marT="45718" marB="45718"/>
                </a:tc>
                <a:tc>
                  <a:txBody>
                    <a:bodyPr/>
                    <a:lstStyle/>
                    <a:p>
                      <a:r>
                        <a:rPr lang="en-US" sz="1800" dirty="0"/>
                        <a:t>Initial sampling frequency</a:t>
                      </a:r>
                    </a:p>
                  </a:txBody>
                  <a:tcPr marT="45718" marB="45718"/>
                </a:tc>
                <a:tc>
                  <a:txBody>
                    <a:bodyPr/>
                    <a:lstStyle/>
                    <a:p>
                      <a:r>
                        <a:rPr lang="en-US" sz="1800" dirty="0"/>
                        <a:t>Reduced sampling frequency</a:t>
                      </a:r>
                    </a:p>
                  </a:txBody>
                  <a:tcPr marT="45718" marB="45718"/>
                </a:tc>
                <a:extLst>
                  <a:ext uri="{0D108BD9-81ED-4DB2-BD59-A6C34878D82A}">
                    <a16:rowId xmlns:a16="http://schemas.microsoft.com/office/drawing/2014/main" val="10000"/>
                  </a:ext>
                </a:extLst>
              </a:tr>
              <a:tr h="1498519">
                <a:tc>
                  <a:txBody>
                    <a:bodyPr/>
                    <a:lstStyle/>
                    <a:p>
                      <a:r>
                        <a:rPr lang="en-US" sz="1800" dirty="0"/>
                        <a:t>COM,</a:t>
                      </a:r>
                      <a:r>
                        <a:rPr lang="en-US" sz="1800" baseline="0" dirty="0"/>
                        <a:t> NTNC</a:t>
                      </a:r>
                      <a:endParaRPr lang="en-US" sz="1800" dirty="0"/>
                    </a:p>
                  </a:txBody>
                  <a:tcPr marT="45718" marB="45718"/>
                </a:tc>
                <a:tc>
                  <a:txBody>
                    <a:bodyPr/>
                    <a:lstStyle/>
                    <a:p>
                      <a:r>
                        <a:rPr lang="en-US" sz="1800" b="0" dirty="0">
                          <a:solidFill>
                            <a:schemeClr val="tx1">
                              <a:lumMod val="95000"/>
                              <a:lumOff val="5000"/>
                            </a:schemeClr>
                          </a:solidFill>
                        </a:rPr>
                        <a:t>Quarterly</a:t>
                      </a:r>
                    </a:p>
                  </a:txBody>
                  <a:tcPr marT="45718" marB="45718"/>
                </a:tc>
                <a:tc>
                  <a:txBody>
                    <a:bodyPr/>
                    <a:lstStyle/>
                    <a:p>
                      <a:r>
                        <a:rPr lang="en-US" sz="1800" dirty="0"/>
                        <a:t>Annual, Once</a:t>
                      </a:r>
                      <a:r>
                        <a:rPr lang="en-US" sz="1800" baseline="0" dirty="0"/>
                        <a:t> every 3 </a:t>
                      </a:r>
                      <a:r>
                        <a:rPr lang="en-US" sz="1800" baseline="0" dirty="0" err="1"/>
                        <a:t>yrs</a:t>
                      </a:r>
                      <a:r>
                        <a:rPr lang="en-US" sz="1800" baseline="0" dirty="0"/>
                        <a:t> (susceptibility waiver), Once every 6 </a:t>
                      </a:r>
                      <a:r>
                        <a:rPr lang="en-US" sz="1800" baseline="0" dirty="0" err="1"/>
                        <a:t>yrs</a:t>
                      </a:r>
                      <a:r>
                        <a:rPr lang="en-US" sz="1800" baseline="0" dirty="0"/>
                        <a:t> (use waiver)</a:t>
                      </a:r>
                      <a:endParaRPr lang="en-US" sz="1800" b="1" dirty="0">
                        <a:solidFill>
                          <a:srgbClr val="FF0000"/>
                        </a:solidFill>
                      </a:endParaRPr>
                    </a:p>
                  </a:txBody>
                  <a:tcPr marT="45718" marB="45718"/>
                </a:tc>
                <a:extLst>
                  <a:ext uri="{0D108BD9-81ED-4DB2-BD59-A6C34878D82A}">
                    <a16:rowId xmlns:a16="http://schemas.microsoft.com/office/drawing/2014/main" val="10001"/>
                  </a:ext>
                </a:extLst>
              </a:tr>
            </a:tbl>
          </a:graphicData>
        </a:graphic>
      </p:graphicFrame>
      <p:sp>
        <p:nvSpPr>
          <p:cNvPr id="78865" name="TextBox 6"/>
          <p:cNvSpPr txBox="1">
            <a:spLocks noChangeArrowheads="1"/>
          </p:cNvSpPr>
          <p:nvPr/>
        </p:nvSpPr>
        <p:spPr bwMode="auto">
          <a:xfrm>
            <a:off x="2819400" y="1293813"/>
            <a:ext cx="2971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800" b="1" dirty="0">
                <a:solidFill>
                  <a:schemeClr val="tx1">
                    <a:lumMod val="95000"/>
                    <a:lumOff val="5000"/>
                  </a:schemeClr>
                </a:solidFill>
              </a:rPr>
              <a:t>VOCs (Volatile Organics)</a:t>
            </a:r>
          </a:p>
        </p:txBody>
      </p:sp>
      <p:graphicFrame>
        <p:nvGraphicFramePr>
          <p:cNvPr id="8" name="Table 7"/>
          <p:cNvGraphicFramePr>
            <a:graphicFrameLocks noGrp="1"/>
          </p:cNvGraphicFramePr>
          <p:nvPr>
            <p:extLst>
              <p:ext uri="{D42A27DB-BD31-4B8C-83A1-F6EECF244321}">
                <p14:modId xmlns:p14="http://schemas.microsoft.com/office/powerpoint/2010/main" val="1631804714"/>
              </p:ext>
            </p:extLst>
          </p:nvPr>
        </p:nvGraphicFramePr>
        <p:xfrm>
          <a:off x="1219200" y="4510088"/>
          <a:ext cx="6477001" cy="2119312"/>
        </p:xfrm>
        <a:graphic>
          <a:graphicData uri="http://schemas.openxmlformats.org/drawingml/2006/table">
            <a:tbl>
              <a:tblPr firstRow="1" bandRow="1">
                <a:tableStyleId>{5C22544A-7EE6-4342-B048-85BDC9FD1C3A}</a:tableStyleId>
              </a:tblPr>
              <a:tblGrid>
                <a:gridCol w="2185988">
                  <a:extLst>
                    <a:ext uri="{9D8B030D-6E8A-4147-A177-3AD203B41FA5}">
                      <a16:colId xmlns:a16="http://schemas.microsoft.com/office/drawing/2014/main" val="20000"/>
                    </a:ext>
                  </a:extLst>
                </a:gridCol>
                <a:gridCol w="2132013">
                  <a:extLst>
                    <a:ext uri="{9D8B030D-6E8A-4147-A177-3AD203B41FA5}">
                      <a16:colId xmlns:a16="http://schemas.microsoft.com/office/drawing/2014/main" val="20001"/>
                    </a:ext>
                  </a:extLst>
                </a:gridCol>
                <a:gridCol w="2159000">
                  <a:extLst>
                    <a:ext uri="{9D8B030D-6E8A-4147-A177-3AD203B41FA5}">
                      <a16:colId xmlns:a16="http://schemas.microsoft.com/office/drawing/2014/main" val="20002"/>
                    </a:ext>
                  </a:extLst>
                </a:gridCol>
              </a:tblGrid>
              <a:tr h="656196">
                <a:tc>
                  <a:txBody>
                    <a:bodyPr/>
                    <a:lstStyle/>
                    <a:p>
                      <a:r>
                        <a:rPr lang="en-US" sz="1800" dirty="0"/>
                        <a:t>Systems that</a:t>
                      </a:r>
                      <a:r>
                        <a:rPr lang="en-US" sz="1800" baseline="0" dirty="0"/>
                        <a:t> must sample</a:t>
                      </a:r>
                      <a:endParaRPr lang="en-US" sz="1800" dirty="0"/>
                    </a:p>
                  </a:txBody>
                  <a:tcPr marT="45722" marB="45722"/>
                </a:tc>
                <a:tc>
                  <a:txBody>
                    <a:bodyPr/>
                    <a:lstStyle/>
                    <a:p>
                      <a:r>
                        <a:rPr lang="en-US" sz="1800" dirty="0"/>
                        <a:t>Initial sampling frequency</a:t>
                      </a:r>
                    </a:p>
                  </a:txBody>
                  <a:tcPr marT="45722" marB="45722"/>
                </a:tc>
                <a:tc>
                  <a:txBody>
                    <a:bodyPr/>
                    <a:lstStyle/>
                    <a:p>
                      <a:r>
                        <a:rPr lang="en-US" sz="1800" dirty="0"/>
                        <a:t>Reduced sampling frequency</a:t>
                      </a:r>
                    </a:p>
                  </a:txBody>
                  <a:tcPr marT="45722" marB="45722"/>
                </a:tc>
                <a:extLst>
                  <a:ext uri="{0D108BD9-81ED-4DB2-BD59-A6C34878D82A}">
                    <a16:rowId xmlns:a16="http://schemas.microsoft.com/office/drawing/2014/main" val="10000"/>
                  </a:ext>
                </a:extLst>
              </a:tr>
              <a:tr h="1463116">
                <a:tc>
                  <a:txBody>
                    <a:bodyPr/>
                    <a:lstStyle/>
                    <a:p>
                      <a:r>
                        <a:rPr lang="en-US" sz="1800" dirty="0"/>
                        <a:t>COM,</a:t>
                      </a:r>
                      <a:r>
                        <a:rPr lang="en-US" sz="1800" baseline="0" dirty="0"/>
                        <a:t> NTNC</a:t>
                      </a:r>
                      <a:endParaRPr lang="en-US" sz="1800" dirty="0"/>
                    </a:p>
                  </a:txBody>
                  <a:tcPr marT="45722" marB="45722"/>
                </a:tc>
                <a:tc>
                  <a:txBody>
                    <a:bodyPr/>
                    <a:lstStyle/>
                    <a:p>
                      <a:r>
                        <a:rPr lang="en-US" sz="1800" b="0" dirty="0">
                          <a:solidFill>
                            <a:schemeClr val="tx1">
                              <a:lumMod val="95000"/>
                              <a:lumOff val="5000"/>
                            </a:schemeClr>
                          </a:solidFill>
                        </a:rPr>
                        <a:t>Quarterly</a:t>
                      </a:r>
                    </a:p>
                  </a:txBody>
                  <a:tcPr marT="45722" marB="45722"/>
                </a:tc>
                <a:tc>
                  <a:txBody>
                    <a:bodyPr/>
                    <a:lstStyle/>
                    <a:p>
                      <a:r>
                        <a:rPr lang="en-US" sz="1800" b="0" dirty="0">
                          <a:solidFill>
                            <a:schemeClr val="dk1"/>
                          </a:solidFill>
                        </a:rPr>
                        <a:t>Once</a:t>
                      </a:r>
                      <a:r>
                        <a:rPr lang="en-US" sz="1800" b="0" baseline="0" dirty="0">
                          <a:solidFill>
                            <a:schemeClr val="dk1"/>
                          </a:solidFill>
                        </a:rPr>
                        <a:t> or twice every 3 </a:t>
                      </a:r>
                      <a:r>
                        <a:rPr lang="en-US" sz="1800" b="0" baseline="0" dirty="0" err="1">
                          <a:solidFill>
                            <a:schemeClr val="dk1"/>
                          </a:solidFill>
                        </a:rPr>
                        <a:t>yrs</a:t>
                      </a:r>
                      <a:r>
                        <a:rPr lang="en-US" sz="1800" b="0" baseline="0" dirty="0">
                          <a:solidFill>
                            <a:schemeClr val="dk1"/>
                          </a:solidFill>
                        </a:rPr>
                        <a:t> (susceptibility waiver), Not required (use waiver)</a:t>
                      </a:r>
                      <a:endParaRPr lang="en-US" sz="1800" b="1" dirty="0">
                        <a:solidFill>
                          <a:srgbClr val="FF0000"/>
                        </a:solidFill>
                      </a:endParaRPr>
                    </a:p>
                  </a:txBody>
                  <a:tcPr marT="45722" marB="45722"/>
                </a:tc>
                <a:extLst>
                  <a:ext uri="{0D108BD9-81ED-4DB2-BD59-A6C34878D82A}">
                    <a16:rowId xmlns:a16="http://schemas.microsoft.com/office/drawing/2014/main" val="10001"/>
                  </a:ext>
                </a:extLst>
              </a:tr>
            </a:tbl>
          </a:graphicData>
        </a:graphic>
      </p:graphicFrame>
      <p:sp>
        <p:nvSpPr>
          <p:cNvPr id="78880" name="TextBox 8"/>
          <p:cNvSpPr txBox="1">
            <a:spLocks noChangeArrowheads="1"/>
          </p:cNvSpPr>
          <p:nvPr/>
        </p:nvSpPr>
        <p:spPr bwMode="auto">
          <a:xfrm>
            <a:off x="2957513" y="4114800"/>
            <a:ext cx="2971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800" b="1"/>
              <a:t>Pesticides</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a:t>WATER QUALITY – SOURCE SAMPLES</a:t>
            </a:r>
          </a:p>
        </p:txBody>
      </p:sp>
      <p:sp>
        <p:nvSpPr>
          <p:cNvPr id="79875" name="Content Placeholder 2"/>
          <p:cNvSpPr>
            <a:spLocks noGrp="1"/>
          </p:cNvSpPr>
          <p:nvPr>
            <p:ph idx="1"/>
          </p:nvPr>
        </p:nvSpPr>
        <p:spPr>
          <a:xfrm>
            <a:off x="457200" y="1798638"/>
            <a:ext cx="8229600" cy="4525962"/>
          </a:xfrm>
        </p:spPr>
        <p:txBody>
          <a:bodyPr/>
          <a:lstStyle/>
          <a:p>
            <a:pPr eaLnBrk="1" hangingPunct="1"/>
            <a:r>
              <a:rPr lang="en-US" altLang="en-US" b="1"/>
              <a:t>Waivers</a:t>
            </a:r>
          </a:p>
          <a:p>
            <a:pPr lvl="1" eaLnBrk="1" hangingPunct="1"/>
            <a:r>
              <a:rPr lang="en-US" altLang="en-US"/>
              <a:t>Reliably &amp; Consistently</a:t>
            </a:r>
          </a:p>
          <a:p>
            <a:pPr lvl="2" eaLnBrk="1" hangingPunct="1"/>
            <a:r>
              <a:rPr lang="en-US" altLang="en-US" sz="2600"/>
              <a:t>Based on past data</a:t>
            </a:r>
          </a:p>
          <a:p>
            <a:pPr lvl="1" eaLnBrk="1" hangingPunct="1"/>
            <a:r>
              <a:rPr lang="en-US" altLang="en-US" b="1"/>
              <a:t>Susceptibility</a:t>
            </a:r>
          </a:p>
          <a:p>
            <a:pPr lvl="2" eaLnBrk="1" hangingPunct="1"/>
            <a:r>
              <a:rPr lang="en-US" altLang="en-US" sz="2600"/>
              <a:t>Based on if the source is vulnerable and past data</a:t>
            </a:r>
          </a:p>
          <a:p>
            <a:pPr lvl="1" eaLnBrk="1" hangingPunct="1"/>
            <a:r>
              <a:rPr lang="en-US" altLang="en-US" b="1"/>
              <a:t>Use</a:t>
            </a:r>
          </a:p>
          <a:p>
            <a:pPr lvl="2" eaLnBrk="1" hangingPunct="1"/>
            <a:r>
              <a:rPr lang="en-US" altLang="en-US" sz="2600"/>
              <a:t>Based on if the contaminants are used, trans-ported, manufactured or stored in the source area</a:t>
            </a:r>
          </a:p>
        </p:txBody>
      </p:sp>
      <p:pic>
        <p:nvPicPr>
          <p:cNvPr id="79876" name="Picture 2" descr="http://connect.wolfsdorf.com/wp-content/uploads/2013/03/waived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1217613"/>
            <a:ext cx="33147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p:txBody>
          <a:bodyPr/>
          <a:lstStyle/>
          <a:p>
            <a:pPr eaLnBrk="1" hangingPunct="1"/>
            <a:r>
              <a:rPr lang="en-US" altLang="en-US" sz="3600"/>
              <a:t>WATER QUALITY – REPORTING TO DDW</a:t>
            </a:r>
          </a:p>
        </p:txBody>
      </p:sp>
      <p:sp>
        <p:nvSpPr>
          <p:cNvPr id="3" name="Content Placeholder 2"/>
          <p:cNvSpPr>
            <a:spLocks noGrp="1"/>
          </p:cNvSpPr>
          <p:nvPr>
            <p:ph idx="1"/>
          </p:nvPr>
        </p:nvSpPr>
        <p:spPr>
          <a:xfrm>
            <a:off x="457200" y="1600200"/>
            <a:ext cx="8458200" cy="4876800"/>
          </a:xfrm>
        </p:spPr>
        <p:txBody>
          <a:bodyPr rtlCol="0">
            <a:normAutofit/>
          </a:bodyPr>
          <a:lstStyle/>
          <a:p>
            <a:pPr eaLnBrk="1" fontAlgn="auto" hangingPunct="1">
              <a:spcAft>
                <a:spcPts val="0"/>
              </a:spcAft>
              <a:buFont typeface="Arial" pitchFamily="34" charset="0"/>
              <a:buChar char="•"/>
              <a:defRPr/>
            </a:pPr>
            <a:r>
              <a:rPr lang="en-US" sz="2800" dirty="0">
                <a:solidFill>
                  <a:schemeClr val="tx1">
                    <a:lumMod val="95000"/>
                    <a:lumOff val="5000"/>
                  </a:schemeClr>
                </a:solidFill>
              </a:rPr>
              <a:t>It is the PWS’s responsibility to report data to DDW.</a:t>
            </a:r>
          </a:p>
          <a:p>
            <a:pPr eaLnBrk="1" fontAlgn="auto" hangingPunct="1">
              <a:spcAft>
                <a:spcPts val="0"/>
              </a:spcAft>
              <a:buFont typeface="Arial" pitchFamily="34" charset="0"/>
              <a:buChar char="•"/>
              <a:defRPr/>
            </a:pPr>
            <a:r>
              <a:rPr lang="en-US" sz="2800" dirty="0">
                <a:solidFill>
                  <a:schemeClr val="tx1">
                    <a:lumMod val="95000"/>
                    <a:lumOff val="5000"/>
                  </a:schemeClr>
                </a:solidFill>
              </a:rPr>
              <a:t>Monthly operational report forms go to DDW.</a:t>
            </a:r>
          </a:p>
          <a:p>
            <a:pPr eaLnBrk="1" fontAlgn="auto" hangingPunct="1">
              <a:spcAft>
                <a:spcPts val="0"/>
              </a:spcAft>
              <a:buFont typeface="Arial" pitchFamily="34" charset="0"/>
              <a:buChar char="•"/>
              <a:defRPr/>
            </a:pPr>
            <a:r>
              <a:rPr lang="en-US" sz="2800" dirty="0">
                <a:solidFill>
                  <a:schemeClr val="tx1">
                    <a:lumMod val="95000"/>
                    <a:lumOff val="5000"/>
                  </a:schemeClr>
                </a:solidFill>
              </a:rPr>
              <a:t>Bacterial water quality data must be received by DDW by the 10</a:t>
            </a:r>
            <a:r>
              <a:rPr lang="en-US" sz="2800" baseline="30000" dirty="0">
                <a:solidFill>
                  <a:schemeClr val="tx1">
                    <a:lumMod val="95000"/>
                    <a:lumOff val="5000"/>
                  </a:schemeClr>
                </a:solidFill>
              </a:rPr>
              <a:t>th</a:t>
            </a:r>
            <a:r>
              <a:rPr lang="en-US" sz="2800" dirty="0">
                <a:solidFill>
                  <a:schemeClr val="tx1">
                    <a:lumMod val="95000"/>
                    <a:lumOff val="5000"/>
                  </a:schemeClr>
                </a:solidFill>
              </a:rPr>
              <a:t> day of the month following receipt of analysis.</a:t>
            </a:r>
          </a:p>
          <a:p>
            <a:pPr eaLnBrk="1" fontAlgn="auto" hangingPunct="1">
              <a:spcAft>
                <a:spcPts val="0"/>
              </a:spcAft>
              <a:buFont typeface="Arial" pitchFamily="34" charset="0"/>
              <a:buChar char="•"/>
              <a:defRPr/>
            </a:pPr>
            <a:r>
              <a:rPr lang="en-US" sz="2800" dirty="0">
                <a:solidFill>
                  <a:schemeClr val="tx1">
                    <a:lumMod val="95000"/>
                    <a:lumOff val="5000"/>
                  </a:schemeClr>
                </a:solidFill>
              </a:rPr>
              <a:t>Chemical water quality data must be received by DDW within 40 days of receipt of analysis.</a:t>
            </a:r>
          </a:p>
          <a:p>
            <a:pPr eaLnBrk="1" fontAlgn="auto" hangingPunct="1">
              <a:spcAft>
                <a:spcPts val="0"/>
              </a:spcAft>
              <a:buFont typeface="Arial" pitchFamily="34" charset="0"/>
              <a:buChar char="•"/>
              <a:defRPr/>
            </a:pPr>
            <a:r>
              <a:rPr lang="en-US" sz="2800" dirty="0">
                <a:solidFill>
                  <a:schemeClr val="tx1">
                    <a:lumMod val="95000"/>
                    <a:lumOff val="5000"/>
                  </a:schemeClr>
                </a:solidFill>
              </a:rPr>
              <a:t>Unsatisfactory analytical results must be reported to DDW by phone as soon as possible.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hlorine4 Ven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52400"/>
            <a:ext cx="7543800" cy="544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Text Box 3"/>
          <p:cNvSpPr txBox="1">
            <a:spLocks noChangeArrowheads="1"/>
          </p:cNvSpPr>
          <p:nvPr/>
        </p:nvSpPr>
        <p:spPr bwMode="auto">
          <a:xfrm>
            <a:off x="327025" y="5867400"/>
            <a:ext cx="85344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tabLst>
                <a:tab pos="6224588" algn="l"/>
              </a:tabLst>
              <a:defRPr sz="3200">
                <a:solidFill>
                  <a:schemeClr val="tx1"/>
                </a:solidFill>
                <a:latin typeface="Calibri" pitchFamily="34" charset="0"/>
              </a:defRPr>
            </a:lvl1pPr>
            <a:lvl2pPr marL="742950" indent="-285750" eaLnBrk="0" hangingPunct="0">
              <a:spcBef>
                <a:spcPct val="20000"/>
              </a:spcBef>
              <a:buFont typeface="Arial" charset="0"/>
              <a:buChar char="–"/>
              <a:tabLst>
                <a:tab pos="6224588" algn="l"/>
              </a:tabLst>
              <a:defRPr sz="2800">
                <a:solidFill>
                  <a:schemeClr val="tx1"/>
                </a:solidFill>
                <a:latin typeface="Calibri" pitchFamily="34" charset="0"/>
              </a:defRPr>
            </a:lvl2pPr>
            <a:lvl3pPr marL="1143000" indent="-228600" eaLnBrk="0" hangingPunct="0">
              <a:spcBef>
                <a:spcPct val="20000"/>
              </a:spcBef>
              <a:buFont typeface="Arial" charset="0"/>
              <a:buChar char="•"/>
              <a:tabLst>
                <a:tab pos="6224588" algn="l"/>
              </a:tabLst>
              <a:defRPr sz="2400">
                <a:solidFill>
                  <a:schemeClr val="tx1"/>
                </a:solidFill>
                <a:latin typeface="Calibri" pitchFamily="34" charset="0"/>
              </a:defRPr>
            </a:lvl3pPr>
            <a:lvl4pPr marL="1600200" indent="-228600" eaLnBrk="0" hangingPunct="0">
              <a:spcBef>
                <a:spcPct val="20000"/>
              </a:spcBef>
              <a:buFont typeface="Arial" charset="0"/>
              <a:buChar char="–"/>
              <a:tabLst>
                <a:tab pos="6224588" algn="l"/>
              </a:tabLst>
              <a:defRPr sz="2000">
                <a:solidFill>
                  <a:schemeClr val="tx1"/>
                </a:solidFill>
                <a:latin typeface="Calibri" pitchFamily="34" charset="0"/>
              </a:defRPr>
            </a:lvl4pPr>
            <a:lvl5pPr marL="2057400" indent="-228600" eaLnBrk="0" hangingPunct="0">
              <a:spcBef>
                <a:spcPct val="20000"/>
              </a:spcBef>
              <a:buFont typeface="Arial" charset="0"/>
              <a:buChar char="»"/>
              <a:tabLst>
                <a:tab pos="6224588" algn="l"/>
              </a:tabLst>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tabLst>
                <a:tab pos="6224588" algn="l"/>
              </a:tabLst>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tabLst>
                <a:tab pos="6224588" algn="l"/>
              </a:tabLst>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tabLst>
                <a:tab pos="6224588" algn="l"/>
              </a:tabLst>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tabLst>
                <a:tab pos="6224588" algn="l"/>
              </a:tabLst>
              <a:defRPr sz="2000">
                <a:solidFill>
                  <a:schemeClr val="tx1"/>
                </a:solidFill>
                <a:latin typeface="Calibri" pitchFamily="34" charset="0"/>
              </a:defRPr>
            </a:lvl9pPr>
          </a:lstStyle>
          <a:p>
            <a:pPr eaLnBrk="1" hangingPunct="1">
              <a:spcBef>
                <a:spcPct val="0"/>
              </a:spcBef>
              <a:buFontTx/>
              <a:buNone/>
            </a:pPr>
            <a:r>
              <a:rPr lang="en-US" altLang="en-US" sz="2400">
                <a:latin typeface="Tahoma" pitchFamily="34" charset="0"/>
              </a:rPr>
              <a:t>Chlorination building.  The air intake is at the top, and the exhaust is near the floor.  The ammonia bottle is required.</a:t>
            </a:r>
          </a:p>
        </p:txBody>
      </p:sp>
      <p:sp>
        <p:nvSpPr>
          <p:cNvPr id="10244" name="AutoShape 4"/>
          <p:cNvSpPr>
            <a:spLocks noChangeArrowheads="1"/>
          </p:cNvSpPr>
          <p:nvPr/>
        </p:nvSpPr>
        <p:spPr bwMode="auto">
          <a:xfrm>
            <a:off x="4191000" y="381000"/>
            <a:ext cx="1509713" cy="485775"/>
          </a:xfrm>
          <a:prstGeom prst="rightArrow">
            <a:avLst>
              <a:gd name="adj1" fmla="val 50000"/>
              <a:gd name="adj2" fmla="val 77696"/>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2400">
              <a:solidFill>
                <a:schemeClr val="hlink"/>
              </a:solidFill>
            </a:endParaRPr>
          </a:p>
        </p:txBody>
      </p:sp>
      <p:sp>
        <p:nvSpPr>
          <p:cNvPr id="10245" name="AutoShape 5"/>
          <p:cNvSpPr>
            <a:spLocks noChangeArrowheads="1"/>
          </p:cNvSpPr>
          <p:nvPr/>
        </p:nvSpPr>
        <p:spPr bwMode="auto">
          <a:xfrm>
            <a:off x="2819400" y="457200"/>
            <a:ext cx="1143000" cy="547688"/>
          </a:xfrm>
          <a:prstGeom prst="leftArrow">
            <a:avLst>
              <a:gd name="adj1" fmla="val 50000"/>
              <a:gd name="adj2" fmla="val 50242"/>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800"/>
              <a:t>Intake</a:t>
            </a:r>
          </a:p>
        </p:txBody>
      </p:sp>
      <p:sp>
        <p:nvSpPr>
          <p:cNvPr id="10246" name="AutoShape 6"/>
          <p:cNvSpPr>
            <a:spLocks noChangeArrowheads="1"/>
          </p:cNvSpPr>
          <p:nvPr/>
        </p:nvSpPr>
        <p:spPr bwMode="auto">
          <a:xfrm>
            <a:off x="4876800" y="4876800"/>
            <a:ext cx="2043113" cy="561975"/>
          </a:xfrm>
          <a:prstGeom prst="rightArrow">
            <a:avLst>
              <a:gd name="adj1" fmla="val 50000"/>
              <a:gd name="adj2" fmla="val 9089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sp>
        <p:nvSpPr>
          <p:cNvPr id="10247" name="Text Box 7"/>
          <p:cNvSpPr txBox="1">
            <a:spLocks noChangeArrowheads="1"/>
          </p:cNvSpPr>
          <p:nvPr/>
        </p:nvSpPr>
        <p:spPr bwMode="auto">
          <a:xfrm>
            <a:off x="4953000" y="4953000"/>
            <a:ext cx="2133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r>
              <a:rPr lang="en-US" altLang="en-US" sz="2000" b="1">
                <a:latin typeface="Tahoma" pitchFamily="34" charset="0"/>
              </a:rPr>
              <a:t>Exhaust Fan</a:t>
            </a:r>
          </a:p>
        </p:txBody>
      </p:sp>
      <p:sp>
        <p:nvSpPr>
          <p:cNvPr id="10248" name="Text Box 9"/>
          <p:cNvSpPr txBox="1">
            <a:spLocks noChangeArrowheads="1"/>
          </p:cNvSpPr>
          <p:nvPr/>
        </p:nvSpPr>
        <p:spPr bwMode="auto">
          <a:xfrm>
            <a:off x="4175125" y="412750"/>
            <a:ext cx="11588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latin typeface="Tahoma" pitchFamily="34" charset="0"/>
              </a:rPr>
              <a:t>Ammonia </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839200" cy="1143000"/>
          </a:xfrm>
        </p:spPr>
        <p:txBody>
          <a:bodyPr rtlCol="0">
            <a:normAutofit fontScale="90000"/>
          </a:bodyPr>
          <a:lstStyle/>
          <a:p>
            <a:pPr eaLnBrk="1" fontAlgn="auto" hangingPunct="1">
              <a:spcAft>
                <a:spcPts val="0"/>
              </a:spcAft>
              <a:defRPr/>
            </a:pPr>
            <a:r>
              <a:rPr lang="en-US" dirty="0"/>
              <a:t>CONSUMER CONFIDENCE REPORTS (CCR)</a:t>
            </a:r>
          </a:p>
        </p:txBody>
      </p:sp>
      <p:sp>
        <p:nvSpPr>
          <p:cNvPr id="81923" name="Content Placeholder 2"/>
          <p:cNvSpPr>
            <a:spLocks noGrp="1"/>
          </p:cNvSpPr>
          <p:nvPr>
            <p:ph idx="1"/>
          </p:nvPr>
        </p:nvSpPr>
        <p:spPr/>
        <p:txBody>
          <a:bodyPr/>
          <a:lstStyle/>
          <a:p>
            <a:pPr eaLnBrk="1" hangingPunct="1"/>
            <a:r>
              <a:rPr lang="en-US" altLang="en-US"/>
              <a:t>Annual water quality report due by July 1 to DDW, wholesalers due by April 1.</a:t>
            </a:r>
          </a:p>
          <a:p>
            <a:pPr eaLnBrk="1" hangingPunct="1"/>
            <a:r>
              <a:rPr lang="en-US" altLang="en-US"/>
              <a:t>Required for all COM systems</a:t>
            </a:r>
          </a:p>
          <a:p>
            <a:pPr eaLnBrk="1" hangingPunct="1"/>
            <a:r>
              <a:rPr lang="en-US" altLang="en-US"/>
              <a:t>DDW must receive:</a:t>
            </a:r>
          </a:p>
          <a:p>
            <a:pPr lvl="1" eaLnBrk="1" hangingPunct="1"/>
            <a:r>
              <a:rPr lang="en-US" altLang="en-US"/>
              <a:t>A copy of the CCR by July 1</a:t>
            </a:r>
          </a:p>
          <a:p>
            <a:pPr lvl="1" eaLnBrk="1" hangingPunct="1"/>
            <a:r>
              <a:rPr lang="en-US" altLang="en-US"/>
              <a:t>A certification letter describing how the CCR was delivered to customers by October 1 </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86800" cy="1143000"/>
          </a:xfrm>
        </p:spPr>
        <p:txBody>
          <a:bodyPr rtlCol="0">
            <a:normAutofit fontScale="90000"/>
          </a:bodyPr>
          <a:lstStyle/>
          <a:p>
            <a:pPr eaLnBrk="1" fontAlgn="auto" hangingPunct="1">
              <a:spcAft>
                <a:spcPts val="0"/>
              </a:spcAft>
              <a:defRPr/>
            </a:pPr>
            <a:r>
              <a:rPr lang="en-US" dirty="0"/>
              <a:t>CONSUMER CONFIDENCE REPORTS (CCR)</a:t>
            </a:r>
          </a:p>
        </p:txBody>
      </p:sp>
      <p:sp>
        <p:nvSpPr>
          <p:cNvPr id="3" name="Content Placeholder 2"/>
          <p:cNvSpPr>
            <a:spLocks noGrp="1"/>
          </p:cNvSpPr>
          <p:nvPr>
            <p:ph idx="1"/>
          </p:nvPr>
        </p:nvSpPr>
        <p:spPr>
          <a:xfrm>
            <a:off x="457200" y="1600200"/>
            <a:ext cx="8229600" cy="4724400"/>
          </a:xfrm>
        </p:spPr>
        <p:txBody>
          <a:bodyPr rtlCol="0">
            <a:normAutofit fontScale="92500" lnSpcReduction="20000"/>
          </a:bodyPr>
          <a:lstStyle/>
          <a:p>
            <a:pPr eaLnBrk="1" fontAlgn="auto" hangingPunct="1">
              <a:spcAft>
                <a:spcPts val="0"/>
              </a:spcAft>
              <a:buFont typeface="Arial" pitchFamily="34" charset="0"/>
              <a:buChar char="•"/>
              <a:defRPr/>
            </a:pPr>
            <a:r>
              <a:rPr lang="en-US" sz="3500" dirty="0">
                <a:solidFill>
                  <a:schemeClr val="tx1">
                    <a:lumMod val="95000"/>
                    <a:lumOff val="5000"/>
                  </a:schemeClr>
                </a:solidFill>
              </a:rPr>
              <a:t>The CCR must contain:</a:t>
            </a:r>
          </a:p>
          <a:p>
            <a:pPr lvl="1" eaLnBrk="1" fontAlgn="auto" hangingPunct="1">
              <a:spcAft>
                <a:spcPts val="0"/>
              </a:spcAft>
              <a:buFont typeface="Arial" pitchFamily="34" charset="0"/>
              <a:buChar char="–"/>
              <a:defRPr/>
            </a:pPr>
            <a:r>
              <a:rPr lang="en-US" sz="3000" dirty="0">
                <a:solidFill>
                  <a:schemeClr val="tx1">
                    <a:lumMod val="95000"/>
                    <a:lumOff val="5000"/>
                  </a:schemeClr>
                </a:solidFill>
              </a:rPr>
              <a:t>Date prepared, PWS identification number</a:t>
            </a:r>
          </a:p>
          <a:p>
            <a:pPr lvl="1" eaLnBrk="1" fontAlgn="auto" hangingPunct="1">
              <a:spcAft>
                <a:spcPts val="0"/>
              </a:spcAft>
              <a:buFont typeface="Arial" pitchFamily="34" charset="0"/>
              <a:buChar char="–"/>
              <a:defRPr/>
            </a:pPr>
            <a:r>
              <a:rPr lang="en-US" sz="3000" dirty="0">
                <a:solidFill>
                  <a:schemeClr val="tx1">
                    <a:lumMod val="95000"/>
                    <a:lumOff val="5000"/>
                  </a:schemeClr>
                </a:solidFill>
              </a:rPr>
              <a:t>System information (phone, meetings)</a:t>
            </a:r>
          </a:p>
          <a:p>
            <a:pPr lvl="1" eaLnBrk="1" fontAlgn="auto" hangingPunct="1">
              <a:spcAft>
                <a:spcPts val="0"/>
              </a:spcAft>
              <a:buFont typeface="Arial" pitchFamily="34" charset="0"/>
              <a:buChar char="–"/>
              <a:defRPr/>
            </a:pPr>
            <a:r>
              <a:rPr lang="en-US" sz="3000" dirty="0">
                <a:solidFill>
                  <a:schemeClr val="tx1">
                    <a:lumMod val="95000"/>
                    <a:lumOff val="5000"/>
                  </a:schemeClr>
                </a:solidFill>
              </a:rPr>
              <a:t>Source information (names)</a:t>
            </a:r>
          </a:p>
          <a:p>
            <a:pPr lvl="1" eaLnBrk="1" fontAlgn="auto" hangingPunct="1">
              <a:spcAft>
                <a:spcPts val="0"/>
              </a:spcAft>
              <a:buFont typeface="Arial" pitchFamily="34" charset="0"/>
              <a:buChar char="–"/>
              <a:defRPr/>
            </a:pPr>
            <a:r>
              <a:rPr lang="en-US" sz="3000" dirty="0">
                <a:solidFill>
                  <a:schemeClr val="tx1">
                    <a:lumMod val="95000"/>
                    <a:lumOff val="5000"/>
                  </a:schemeClr>
                </a:solidFill>
              </a:rPr>
              <a:t>Definitions (MCL = maximum contaminant level)</a:t>
            </a:r>
          </a:p>
          <a:p>
            <a:pPr lvl="1" eaLnBrk="1" fontAlgn="auto" hangingPunct="1">
              <a:spcAft>
                <a:spcPts val="0"/>
              </a:spcAft>
              <a:buFont typeface="Arial" pitchFamily="34" charset="0"/>
              <a:buChar char="–"/>
              <a:defRPr/>
            </a:pPr>
            <a:r>
              <a:rPr lang="en-US" sz="3000" dirty="0">
                <a:solidFill>
                  <a:schemeClr val="tx1">
                    <a:lumMod val="95000"/>
                    <a:lumOff val="5000"/>
                  </a:schemeClr>
                </a:solidFill>
              </a:rPr>
              <a:t>Table of detected contaminants</a:t>
            </a:r>
          </a:p>
          <a:p>
            <a:pPr lvl="1" eaLnBrk="1" fontAlgn="auto" hangingPunct="1">
              <a:spcAft>
                <a:spcPts val="0"/>
              </a:spcAft>
              <a:buFont typeface="Arial" pitchFamily="34" charset="0"/>
              <a:buChar char="–"/>
              <a:defRPr/>
            </a:pPr>
            <a:r>
              <a:rPr lang="en-US" sz="3000" dirty="0">
                <a:solidFill>
                  <a:schemeClr val="tx1">
                    <a:lumMod val="95000"/>
                    <a:lumOff val="5000"/>
                  </a:schemeClr>
                </a:solidFill>
              </a:rPr>
              <a:t>Violations (if any)</a:t>
            </a:r>
          </a:p>
          <a:p>
            <a:pPr lvl="1" eaLnBrk="1" fontAlgn="auto" hangingPunct="1">
              <a:spcAft>
                <a:spcPts val="0"/>
              </a:spcAft>
              <a:buFont typeface="Arial" pitchFamily="34" charset="0"/>
              <a:buChar char="–"/>
              <a:defRPr/>
            </a:pPr>
            <a:r>
              <a:rPr lang="en-US" sz="3000" dirty="0">
                <a:solidFill>
                  <a:schemeClr val="tx1">
                    <a:lumMod val="95000"/>
                    <a:lumOff val="5000"/>
                  </a:schemeClr>
                </a:solidFill>
              </a:rPr>
              <a:t>Additional health information</a:t>
            </a:r>
          </a:p>
          <a:p>
            <a:pPr lvl="1" eaLnBrk="1" fontAlgn="auto" hangingPunct="1">
              <a:spcAft>
                <a:spcPts val="0"/>
              </a:spcAft>
              <a:buFont typeface="Arial" pitchFamily="34" charset="0"/>
              <a:buChar char="–"/>
              <a:defRPr/>
            </a:pPr>
            <a:r>
              <a:rPr lang="en-US" sz="3000" dirty="0">
                <a:solidFill>
                  <a:schemeClr val="tx1">
                    <a:lumMod val="95000"/>
                    <a:lumOff val="5000"/>
                  </a:schemeClr>
                </a:solidFill>
              </a:rPr>
              <a:t>Variances &amp; exemptions (if any)</a:t>
            </a:r>
          </a:p>
          <a:p>
            <a:pPr lvl="1" eaLnBrk="1" fontAlgn="auto" hangingPunct="1">
              <a:spcAft>
                <a:spcPts val="0"/>
              </a:spcAft>
              <a:buFont typeface="Arial" pitchFamily="34" charset="0"/>
              <a:buChar char="–"/>
              <a:defRPr/>
            </a:pPr>
            <a:r>
              <a:rPr lang="en-US" sz="3000" dirty="0">
                <a:solidFill>
                  <a:schemeClr val="tx1">
                    <a:lumMod val="95000"/>
                    <a:lumOff val="5000"/>
                  </a:schemeClr>
                </a:solidFill>
              </a:rPr>
              <a:t>Uncorrected Significant Deficiencies</a:t>
            </a:r>
          </a:p>
        </p:txBody>
      </p:sp>
      <p:pic>
        <p:nvPicPr>
          <p:cNvPr id="82948" name="Picture 2" descr="https://encrypted-tbn1.gstatic.com/images?q=tbn:ANd9GcSQ_M6U0Tgk7eZNKWPUcHNGnTlQa6_dkV0irlpInzoqi4ZR8f0c3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3675" y="3962400"/>
            <a:ext cx="214312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p:cNvSpPr>
            <a:spLocks noGrp="1"/>
          </p:cNvSpPr>
          <p:nvPr>
            <p:ph type="title"/>
          </p:nvPr>
        </p:nvSpPr>
        <p:spPr>
          <a:xfrm>
            <a:off x="457200" y="-76200"/>
            <a:ext cx="8229600" cy="1143000"/>
          </a:xfrm>
        </p:spPr>
        <p:txBody>
          <a:bodyPr/>
          <a:lstStyle/>
          <a:p>
            <a:pPr eaLnBrk="1" hangingPunct="1"/>
            <a:r>
              <a:rPr lang="en-US" altLang="en-US" sz="4000"/>
              <a:t>PUBLIC NOTIFICATION </a:t>
            </a:r>
          </a:p>
        </p:txBody>
      </p:sp>
      <p:sp>
        <p:nvSpPr>
          <p:cNvPr id="3" name="Content Placeholder 2"/>
          <p:cNvSpPr>
            <a:spLocks noGrp="1"/>
          </p:cNvSpPr>
          <p:nvPr>
            <p:ph idx="1"/>
          </p:nvPr>
        </p:nvSpPr>
        <p:spPr>
          <a:xfrm>
            <a:off x="152400" y="838200"/>
            <a:ext cx="8915400" cy="6172200"/>
          </a:xfrm>
          <a:ln>
            <a:solidFill>
              <a:schemeClr val="accent1"/>
            </a:solidFill>
          </a:ln>
        </p:spPr>
        <p:txBody>
          <a:bodyPr rtlCol="0">
            <a:normAutofit fontScale="85000" lnSpcReduction="20000"/>
          </a:bodyPr>
          <a:lstStyle/>
          <a:p>
            <a:pPr eaLnBrk="1" fontAlgn="auto" hangingPunct="1">
              <a:spcAft>
                <a:spcPts val="0"/>
              </a:spcAft>
              <a:buFont typeface="Arial" pitchFamily="34" charset="0"/>
              <a:buChar char="•"/>
              <a:defRPr/>
            </a:pPr>
            <a:r>
              <a:rPr lang="en-US" dirty="0">
                <a:solidFill>
                  <a:schemeClr val="tx1">
                    <a:lumMod val="95000"/>
                    <a:lumOff val="5000"/>
                  </a:schemeClr>
                </a:solidFill>
              </a:rPr>
              <a:t>Violation Types</a:t>
            </a:r>
          </a:p>
          <a:p>
            <a:pPr lvl="1" eaLnBrk="1" fontAlgn="auto" hangingPunct="1">
              <a:spcAft>
                <a:spcPts val="0"/>
              </a:spcAft>
              <a:buFont typeface="Arial" pitchFamily="34" charset="0"/>
              <a:buChar char="–"/>
              <a:defRPr/>
            </a:pPr>
            <a:r>
              <a:rPr lang="en-US" dirty="0">
                <a:solidFill>
                  <a:schemeClr val="tx1">
                    <a:lumMod val="95000"/>
                    <a:lumOff val="5000"/>
                  </a:schemeClr>
                </a:solidFill>
              </a:rPr>
              <a:t>Tier 1</a:t>
            </a:r>
          </a:p>
          <a:p>
            <a:pPr lvl="2" eaLnBrk="1" fontAlgn="auto" hangingPunct="1">
              <a:spcAft>
                <a:spcPts val="0"/>
              </a:spcAft>
              <a:buFont typeface="Arial" pitchFamily="34" charset="0"/>
              <a:buChar char="•"/>
              <a:defRPr/>
            </a:pPr>
            <a:r>
              <a:rPr lang="en-US" sz="2600" dirty="0">
                <a:solidFill>
                  <a:schemeClr val="tx1">
                    <a:lumMod val="95000"/>
                    <a:lumOff val="5000"/>
                  </a:schemeClr>
                </a:solidFill>
              </a:rPr>
              <a:t>Acute contaminants = confirmed </a:t>
            </a:r>
            <a:r>
              <a:rPr lang="en-US" sz="2600" dirty="0" err="1">
                <a:solidFill>
                  <a:schemeClr val="tx1">
                    <a:lumMod val="95000"/>
                    <a:lumOff val="5000"/>
                  </a:schemeClr>
                </a:solidFill>
              </a:rPr>
              <a:t>E.coli</a:t>
            </a:r>
            <a:r>
              <a:rPr lang="en-US" sz="2600" dirty="0">
                <a:solidFill>
                  <a:schemeClr val="tx1">
                    <a:lumMod val="95000"/>
                    <a:lumOff val="5000"/>
                  </a:schemeClr>
                </a:solidFill>
              </a:rPr>
              <a:t> coliform bacteria acute violation, nitrate, nitrite</a:t>
            </a:r>
          </a:p>
          <a:p>
            <a:pPr lvl="2" eaLnBrk="1" fontAlgn="auto" hangingPunct="1">
              <a:spcAft>
                <a:spcPts val="0"/>
              </a:spcAft>
              <a:buFont typeface="Arial" pitchFamily="34" charset="0"/>
              <a:buChar char="•"/>
              <a:defRPr/>
            </a:pPr>
            <a:r>
              <a:rPr lang="en-US" sz="2600" dirty="0">
                <a:solidFill>
                  <a:schemeClr val="tx1">
                    <a:lumMod val="95000"/>
                    <a:lumOff val="5000"/>
                  </a:schemeClr>
                </a:solidFill>
              </a:rPr>
              <a:t>Mandatory health effects language</a:t>
            </a:r>
          </a:p>
          <a:p>
            <a:pPr lvl="2" eaLnBrk="1" fontAlgn="auto" hangingPunct="1">
              <a:spcAft>
                <a:spcPts val="0"/>
              </a:spcAft>
              <a:buFont typeface="Arial" pitchFamily="34" charset="0"/>
              <a:buChar char="•"/>
              <a:defRPr/>
            </a:pPr>
            <a:r>
              <a:rPr lang="en-US" sz="2600" dirty="0">
                <a:solidFill>
                  <a:schemeClr val="tx1">
                    <a:lumMod val="95000"/>
                    <a:lumOff val="5000"/>
                  </a:schemeClr>
                </a:solidFill>
              </a:rPr>
              <a:t>Notify DDW &amp; customers within 24 hours</a:t>
            </a:r>
          </a:p>
          <a:p>
            <a:pPr lvl="1" eaLnBrk="1" fontAlgn="auto" hangingPunct="1">
              <a:spcAft>
                <a:spcPts val="0"/>
              </a:spcAft>
              <a:buFont typeface="Arial" pitchFamily="34" charset="0"/>
              <a:buChar char="–"/>
              <a:defRPr/>
            </a:pPr>
            <a:r>
              <a:rPr lang="en-US" dirty="0">
                <a:solidFill>
                  <a:schemeClr val="tx1">
                    <a:lumMod val="95000"/>
                    <a:lumOff val="5000"/>
                  </a:schemeClr>
                </a:solidFill>
              </a:rPr>
              <a:t>Tier 2</a:t>
            </a:r>
          </a:p>
          <a:p>
            <a:pPr lvl="2" eaLnBrk="1" fontAlgn="auto" hangingPunct="1">
              <a:spcAft>
                <a:spcPts val="0"/>
              </a:spcAft>
              <a:buFont typeface="Arial" pitchFamily="34" charset="0"/>
              <a:buChar char="•"/>
              <a:defRPr/>
            </a:pPr>
            <a:r>
              <a:rPr lang="en-US" sz="2600" dirty="0">
                <a:solidFill>
                  <a:schemeClr val="tx1">
                    <a:lumMod val="95000"/>
                    <a:lumOff val="5000"/>
                  </a:schemeClr>
                </a:solidFill>
              </a:rPr>
              <a:t>Non-Acute Contaminants = chemical MCLs, </a:t>
            </a:r>
          </a:p>
          <a:p>
            <a:pPr lvl="2" eaLnBrk="1" fontAlgn="auto" hangingPunct="1">
              <a:spcAft>
                <a:spcPts val="0"/>
              </a:spcAft>
              <a:buFont typeface="Arial" pitchFamily="34" charset="0"/>
              <a:buChar char="•"/>
              <a:defRPr/>
            </a:pPr>
            <a:r>
              <a:rPr lang="en-US" sz="2600" dirty="0">
                <a:solidFill>
                  <a:schemeClr val="tx1">
                    <a:lumMod val="95000"/>
                    <a:lumOff val="5000"/>
                  </a:schemeClr>
                </a:solidFill>
              </a:rPr>
              <a:t>Treatment technique=Failure to perform assessment</a:t>
            </a:r>
          </a:p>
          <a:p>
            <a:pPr lvl="2" eaLnBrk="1" fontAlgn="auto" hangingPunct="1">
              <a:spcAft>
                <a:spcPts val="0"/>
              </a:spcAft>
              <a:buFont typeface="Arial" pitchFamily="34" charset="0"/>
              <a:buChar char="•"/>
              <a:defRPr/>
            </a:pPr>
            <a:r>
              <a:rPr lang="en-US" sz="2600" dirty="0">
                <a:solidFill>
                  <a:schemeClr val="tx1">
                    <a:lumMod val="95000"/>
                    <a:lumOff val="5000"/>
                  </a:schemeClr>
                </a:solidFill>
              </a:rPr>
              <a:t>Mandatory health effects language</a:t>
            </a:r>
          </a:p>
          <a:p>
            <a:pPr lvl="2" eaLnBrk="1" fontAlgn="auto" hangingPunct="1">
              <a:spcAft>
                <a:spcPts val="0"/>
              </a:spcAft>
              <a:buFont typeface="Arial" pitchFamily="34" charset="0"/>
              <a:buChar char="•"/>
              <a:defRPr/>
            </a:pPr>
            <a:r>
              <a:rPr lang="en-US" sz="2600" dirty="0">
                <a:solidFill>
                  <a:schemeClr val="tx1">
                    <a:lumMod val="95000"/>
                    <a:lumOff val="5000"/>
                  </a:schemeClr>
                </a:solidFill>
              </a:rPr>
              <a:t>Notify DDW &amp; customers within 30 days</a:t>
            </a:r>
          </a:p>
          <a:p>
            <a:pPr lvl="1" eaLnBrk="1" fontAlgn="auto" hangingPunct="1">
              <a:spcAft>
                <a:spcPts val="0"/>
              </a:spcAft>
              <a:buFont typeface="Arial" pitchFamily="34" charset="0"/>
              <a:buChar char="–"/>
              <a:defRPr/>
            </a:pPr>
            <a:r>
              <a:rPr lang="en-US" dirty="0">
                <a:solidFill>
                  <a:schemeClr val="tx1">
                    <a:lumMod val="95000"/>
                    <a:lumOff val="5000"/>
                  </a:schemeClr>
                </a:solidFill>
              </a:rPr>
              <a:t>Tier 3</a:t>
            </a:r>
          </a:p>
          <a:p>
            <a:pPr lvl="2" eaLnBrk="1" fontAlgn="auto" hangingPunct="1">
              <a:spcAft>
                <a:spcPts val="0"/>
              </a:spcAft>
              <a:buFont typeface="Arial" pitchFamily="34" charset="0"/>
              <a:buChar char="•"/>
              <a:defRPr/>
            </a:pPr>
            <a:r>
              <a:rPr lang="en-US" sz="2600" dirty="0">
                <a:solidFill>
                  <a:schemeClr val="tx1">
                    <a:lumMod val="95000"/>
                    <a:lumOff val="5000"/>
                  </a:schemeClr>
                </a:solidFill>
              </a:rPr>
              <a:t>Monitoring &amp; reporting violations</a:t>
            </a:r>
          </a:p>
          <a:p>
            <a:pPr lvl="2" eaLnBrk="1" fontAlgn="auto" hangingPunct="1">
              <a:spcAft>
                <a:spcPts val="0"/>
              </a:spcAft>
              <a:buFont typeface="Arial" pitchFamily="34" charset="0"/>
              <a:buChar char="•"/>
              <a:defRPr/>
            </a:pPr>
            <a:r>
              <a:rPr lang="en-US" sz="2600" dirty="0">
                <a:solidFill>
                  <a:schemeClr val="tx1">
                    <a:lumMod val="95000"/>
                    <a:lumOff val="5000"/>
                  </a:schemeClr>
                </a:solidFill>
              </a:rPr>
              <a:t>Notify customers within 1 year</a:t>
            </a:r>
          </a:p>
          <a:p>
            <a:pPr lvl="2" eaLnBrk="1" fontAlgn="auto" hangingPunct="1">
              <a:spcAft>
                <a:spcPts val="0"/>
              </a:spcAft>
              <a:buFont typeface="Arial" pitchFamily="34" charset="0"/>
              <a:buChar char="•"/>
              <a:defRPr/>
            </a:pPr>
            <a:r>
              <a:rPr lang="en-US" sz="2600" dirty="0">
                <a:solidFill>
                  <a:schemeClr val="tx1">
                    <a:lumMod val="95000"/>
                    <a:lumOff val="5000"/>
                  </a:schemeClr>
                </a:solidFill>
              </a:rPr>
              <a:t>Failure to correct significant deficiency\sanitary defect</a:t>
            </a:r>
          </a:p>
          <a:p>
            <a:pPr lvl="1" eaLnBrk="1" fontAlgn="auto" hangingPunct="1">
              <a:spcAft>
                <a:spcPts val="0"/>
              </a:spcAft>
              <a:buFont typeface="Arial" pitchFamily="34" charset="0"/>
              <a:buChar char="–"/>
              <a:defRPr/>
            </a:pPr>
            <a:r>
              <a:rPr lang="en-US" dirty="0">
                <a:solidFill>
                  <a:schemeClr val="tx1">
                    <a:lumMod val="95000"/>
                    <a:lumOff val="5000"/>
                  </a:schemeClr>
                </a:solidFill>
              </a:rPr>
              <a:t>Continue notification every 3 months for as long as the violation exists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p:txBody>
          <a:bodyPr/>
          <a:lstStyle/>
          <a:p>
            <a:pPr eaLnBrk="1" hangingPunct="1"/>
            <a:r>
              <a:rPr lang="en-US" altLang="en-US" sz="4000"/>
              <a:t>OPERATOR CERTIFICATION</a:t>
            </a:r>
          </a:p>
        </p:txBody>
      </p:sp>
      <p:sp>
        <p:nvSpPr>
          <p:cNvPr id="3" name="Content Placeholder 2"/>
          <p:cNvSpPr>
            <a:spLocks noGrp="1"/>
          </p:cNvSpPr>
          <p:nvPr>
            <p:ph sz="half" idx="1"/>
          </p:nvPr>
        </p:nvSpPr>
        <p:spPr>
          <a:xfrm>
            <a:off x="457200" y="1600200"/>
            <a:ext cx="8305800" cy="4876800"/>
          </a:xfrm>
        </p:spPr>
        <p:txBody>
          <a:bodyPr rtlCol="0">
            <a:normAutofit lnSpcReduction="10000"/>
          </a:bodyPr>
          <a:lstStyle/>
          <a:p>
            <a:pPr eaLnBrk="1" fontAlgn="auto" hangingPunct="1">
              <a:spcAft>
                <a:spcPts val="0"/>
              </a:spcAft>
              <a:buFont typeface="Arial" pitchFamily="34" charset="0"/>
              <a:buChar char="•"/>
              <a:defRPr/>
            </a:pPr>
            <a:r>
              <a:rPr lang="en-US" sz="3200" dirty="0">
                <a:solidFill>
                  <a:schemeClr val="tx1">
                    <a:lumMod val="95000"/>
                    <a:lumOff val="5000"/>
                  </a:schemeClr>
                </a:solidFill>
              </a:rPr>
              <a:t>Required for all COM and NTNC systems AND any PWS that treats surface water or UDI water.</a:t>
            </a:r>
          </a:p>
          <a:p>
            <a:pPr eaLnBrk="1" fontAlgn="auto" hangingPunct="1">
              <a:spcAft>
                <a:spcPts val="0"/>
              </a:spcAft>
              <a:buFont typeface="Arial" pitchFamily="34" charset="0"/>
              <a:buChar char="•"/>
              <a:defRPr/>
            </a:pPr>
            <a:r>
              <a:rPr lang="en-US" sz="3200" dirty="0">
                <a:solidFill>
                  <a:schemeClr val="tx1">
                    <a:lumMod val="95000"/>
                    <a:lumOff val="5000"/>
                  </a:schemeClr>
                </a:solidFill>
              </a:rPr>
              <a:t>How do I become certified?</a:t>
            </a:r>
          </a:p>
          <a:p>
            <a:pPr lvl="1" eaLnBrk="1" fontAlgn="auto" hangingPunct="1">
              <a:spcAft>
                <a:spcPts val="0"/>
              </a:spcAft>
              <a:buFont typeface="Arial" pitchFamily="34" charset="0"/>
              <a:buChar char="–"/>
              <a:defRPr/>
            </a:pPr>
            <a:r>
              <a:rPr lang="en-US" sz="2800" dirty="0">
                <a:solidFill>
                  <a:schemeClr val="tx1">
                    <a:lumMod val="95000"/>
                    <a:lumOff val="5000"/>
                  </a:schemeClr>
                </a:solidFill>
              </a:rPr>
              <a:t>Tested Certificates</a:t>
            </a:r>
          </a:p>
          <a:p>
            <a:pPr lvl="2" eaLnBrk="1" fontAlgn="auto" hangingPunct="1">
              <a:spcAft>
                <a:spcPts val="0"/>
              </a:spcAft>
              <a:buFont typeface="Arial" pitchFamily="34" charset="0"/>
              <a:buChar char="•"/>
              <a:defRPr/>
            </a:pPr>
            <a:r>
              <a:rPr lang="en-US" sz="2400" dirty="0">
                <a:solidFill>
                  <a:schemeClr val="tx1">
                    <a:lumMod val="95000"/>
                    <a:lumOff val="5000"/>
                  </a:schemeClr>
                </a:solidFill>
              </a:rPr>
              <a:t>Pass the op cert exam, specific			 the to operator</a:t>
            </a:r>
          </a:p>
          <a:p>
            <a:pPr lvl="1" eaLnBrk="1" fontAlgn="auto" hangingPunct="1">
              <a:spcAft>
                <a:spcPts val="0"/>
              </a:spcAft>
              <a:buFont typeface="Arial" pitchFamily="34" charset="0"/>
              <a:buChar char="–"/>
              <a:defRPr/>
            </a:pPr>
            <a:r>
              <a:rPr lang="en-US" sz="2800" dirty="0">
                <a:solidFill>
                  <a:schemeClr val="tx1">
                    <a:lumMod val="95000"/>
                    <a:lumOff val="5000"/>
                  </a:schemeClr>
                </a:solidFill>
              </a:rPr>
              <a:t>Grandfather Certificates</a:t>
            </a:r>
          </a:p>
          <a:p>
            <a:pPr lvl="2" eaLnBrk="1" fontAlgn="auto" hangingPunct="1">
              <a:spcAft>
                <a:spcPts val="0"/>
              </a:spcAft>
              <a:buFont typeface="Arial" pitchFamily="34" charset="0"/>
              <a:buChar char="•"/>
              <a:defRPr/>
            </a:pPr>
            <a:r>
              <a:rPr lang="en-US" sz="2400" dirty="0">
                <a:solidFill>
                  <a:schemeClr val="tx1">
                    <a:lumMod val="95000"/>
                    <a:lumOff val="5000"/>
                  </a:schemeClr>
                </a:solidFill>
              </a:rPr>
              <a:t>PWS is in compliance, specific to the operator and PWS, non-transferable, operator must have worked for the PWS for a minimum # of years	</a:t>
            </a:r>
          </a:p>
        </p:txBody>
      </p:sp>
      <p:pic>
        <p:nvPicPr>
          <p:cNvPr id="84996"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715000" y="2667000"/>
            <a:ext cx="3149600" cy="2362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p:nvPr>
        </p:nvSpPr>
        <p:spPr/>
        <p:txBody>
          <a:bodyPr/>
          <a:lstStyle/>
          <a:p>
            <a:pPr eaLnBrk="1" hangingPunct="1"/>
            <a:r>
              <a:rPr lang="en-US" altLang="en-US"/>
              <a:t>OPERATOR CERTIFICATION</a:t>
            </a:r>
          </a:p>
        </p:txBody>
      </p:sp>
      <p:sp>
        <p:nvSpPr>
          <p:cNvPr id="3" name="Content Placeholder 2"/>
          <p:cNvSpPr>
            <a:spLocks noGrp="1"/>
          </p:cNvSpPr>
          <p:nvPr>
            <p:ph idx="1"/>
          </p:nvPr>
        </p:nvSpPr>
        <p:spPr>
          <a:xfrm>
            <a:off x="457200" y="1371600"/>
            <a:ext cx="8229600" cy="5029200"/>
          </a:xfrm>
        </p:spPr>
        <p:txBody>
          <a:bodyPr rtlCol="0">
            <a:normAutofit lnSpcReduction="10000"/>
          </a:bodyPr>
          <a:lstStyle/>
          <a:p>
            <a:pPr eaLnBrk="1" fontAlgn="auto" hangingPunct="1">
              <a:spcAft>
                <a:spcPts val="0"/>
              </a:spcAft>
              <a:buFont typeface="Arial" pitchFamily="34" charset="0"/>
              <a:buChar char="•"/>
              <a:defRPr/>
            </a:pPr>
            <a:r>
              <a:rPr lang="en-US" dirty="0">
                <a:solidFill>
                  <a:schemeClr val="tx1">
                    <a:lumMod val="95000"/>
                    <a:lumOff val="5000"/>
                  </a:schemeClr>
                </a:solidFill>
              </a:rPr>
              <a:t>Certificates</a:t>
            </a:r>
          </a:p>
          <a:p>
            <a:pPr lvl="1" eaLnBrk="1" fontAlgn="auto" hangingPunct="1">
              <a:spcAft>
                <a:spcPts val="0"/>
              </a:spcAft>
              <a:buFont typeface="Arial" pitchFamily="34" charset="0"/>
              <a:buChar char="–"/>
              <a:defRPr/>
            </a:pPr>
            <a:r>
              <a:rPr lang="en-US" dirty="0">
                <a:solidFill>
                  <a:schemeClr val="tx1">
                    <a:lumMod val="95000"/>
                    <a:lumOff val="5000"/>
                  </a:schemeClr>
                </a:solidFill>
              </a:rPr>
              <a:t>Operator </a:t>
            </a:r>
          </a:p>
          <a:p>
            <a:pPr lvl="2" eaLnBrk="1" fontAlgn="auto" hangingPunct="1">
              <a:spcAft>
                <a:spcPts val="0"/>
              </a:spcAft>
              <a:buFont typeface="Arial" pitchFamily="34" charset="0"/>
              <a:buChar char="•"/>
              <a:defRPr/>
            </a:pPr>
            <a:r>
              <a:rPr lang="en-US" sz="2600" dirty="0">
                <a:solidFill>
                  <a:schemeClr val="tx1">
                    <a:lumMod val="95000"/>
                    <a:lumOff val="5000"/>
                  </a:schemeClr>
                </a:solidFill>
              </a:rPr>
              <a:t>Working for a PWS</a:t>
            </a:r>
          </a:p>
          <a:p>
            <a:pPr lvl="1" eaLnBrk="1" fontAlgn="auto" hangingPunct="1">
              <a:spcAft>
                <a:spcPts val="0"/>
              </a:spcAft>
              <a:buFont typeface="Arial" pitchFamily="34" charset="0"/>
              <a:buChar char="–"/>
              <a:defRPr/>
            </a:pPr>
            <a:r>
              <a:rPr lang="en-US" dirty="0">
                <a:solidFill>
                  <a:schemeClr val="tx1">
                    <a:lumMod val="95000"/>
                    <a:lumOff val="5000"/>
                  </a:schemeClr>
                </a:solidFill>
              </a:rPr>
              <a:t>Specialist</a:t>
            </a:r>
          </a:p>
          <a:p>
            <a:pPr lvl="2" eaLnBrk="1" fontAlgn="auto" hangingPunct="1">
              <a:spcAft>
                <a:spcPts val="0"/>
              </a:spcAft>
              <a:buFont typeface="Arial" pitchFamily="34" charset="0"/>
              <a:buChar char="•"/>
              <a:defRPr/>
            </a:pPr>
            <a:r>
              <a:rPr lang="en-US" sz="2600" dirty="0">
                <a:solidFill>
                  <a:schemeClr val="tx1">
                    <a:lumMod val="95000"/>
                    <a:lumOff val="5000"/>
                  </a:schemeClr>
                </a:solidFill>
              </a:rPr>
              <a:t>Not working for a PWS</a:t>
            </a:r>
          </a:p>
          <a:p>
            <a:pPr eaLnBrk="1" fontAlgn="auto" hangingPunct="1">
              <a:spcAft>
                <a:spcPts val="0"/>
              </a:spcAft>
              <a:buFont typeface="Arial" pitchFamily="34" charset="0"/>
              <a:buChar char="•"/>
              <a:defRPr/>
            </a:pPr>
            <a:r>
              <a:rPr lang="en-US" dirty="0">
                <a:solidFill>
                  <a:schemeClr val="tx1">
                    <a:lumMod val="95000"/>
                    <a:lumOff val="5000"/>
                  </a:schemeClr>
                </a:solidFill>
              </a:rPr>
              <a:t>Certification Levels</a:t>
            </a:r>
          </a:p>
          <a:p>
            <a:pPr lvl="1" eaLnBrk="1" fontAlgn="auto" hangingPunct="1">
              <a:spcAft>
                <a:spcPts val="0"/>
              </a:spcAft>
              <a:buFont typeface="Arial" pitchFamily="34" charset="0"/>
              <a:buChar char="–"/>
              <a:defRPr/>
            </a:pPr>
            <a:r>
              <a:rPr lang="en-US" dirty="0">
                <a:solidFill>
                  <a:schemeClr val="tx1">
                    <a:lumMod val="95000"/>
                    <a:lumOff val="5000"/>
                  </a:schemeClr>
                </a:solidFill>
              </a:rPr>
              <a:t>Treatment – 4 levels</a:t>
            </a:r>
          </a:p>
          <a:p>
            <a:pPr lvl="2" eaLnBrk="1" fontAlgn="auto" hangingPunct="1">
              <a:spcAft>
                <a:spcPts val="0"/>
              </a:spcAft>
              <a:buFont typeface="Arial" pitchFamily="34" charset="0"/>
              <a:buChar char="•"/>
              <a:defRPr/>
            </a:pPr>
            <a:r>
              <a:rPr lang="en-US" sz="2600" dirty="0">
                <a:solidFill>
                  <a:schemeClr val="tx1">
                    <a:lumMod val="95000"/>
                    <a:lumOff val="5000"/>
                  </a:schemeClr>
                </a:solidFill>
              </a:rPr>
              <a:t>T1, T2, T3, T4</a:t>
            </a:r>
          </a:p>
          <a:p>
            <a:pPr lvl="1" eaLnBrk="1" fontAlgn="auto" hangingPunct="1">
              <a:spcAft>
                <a:spcPts val="0"/>
              </a:spcAft>
              <a:buFont typeface="Arial" pitchFamily="34" charset="0"/>
              <a:buChar char="–"/>
              <a:defRPr/>
            </a:pPr>
            <a:r>
              <a:rPr lang="en-US" dirty="0">
                <a:solidFill>
                  <a:schemeClr val="tx1">
                    <a:lumMod val="95000"/>
                    <a:lumOff val="5000"/>
                  </a:schemeClr>
                </a:solidFill>
              </a:rPr>
              <a:t>Distribution – 5 levels</a:t>
            </a:r>
          </a:p>
          <a:p>
            <a:pPr lvl="2" eaLnBrk="1" fontAlgn="auto" hangingPunct="1">
              <a:spcAft>
                <a:spcPts val="0"/>
              </a:spcAft>
              <a:buFont typeface="Arial" pitchFamily="34" charset="0"/>
              <a:buChar char="•"/>
              <a:defRPr/>
            </a:pPr>
            <a:r>
              <a:rPr lang="en-US" sz="2600" dirty="0">
                <a:solidFill>
                  <a:schemeClr val="tx1">
                    <a:lumMod val="95000"/>
                    <a:lumOff val="5000"/>
                  </a:schemeClr>
                </a:solidFill>
              </a:rPr>
              <a:t>SS, D1, D2, D3, D4</a:t>
            </a:r>
          </a:p>
        </p:txBody>
      </p:sp>
      <p:pic>
        <p:nvPicPr>
          <p:cNvPr id="86020" name="Picture 5" descr="certificate_clipart-299x18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5575" y="2209800"/>
            <a:ext cx="3451225"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p:nvPr>
        </p:nvSpPr>
        <p:spPr/>
        <p:txBody>
          <a:bodyPr/>
          <a:lstStyle/>
          <a:p>
            <a:pPr eaLnBrk="1" hangingPunct="1"/>
            <a:r>
              <a:rPr lang="en-US" altLang="en-US"/>
              <a:t>OPERATOR CERTIFICATION</a:t>
            </a:r>
          </a:p>
        </p:txBody>
      </p:sp>
      <p:sp>
        <p:nvSpPr>
          <p:cNvPr id="87043" name="Content Placeholder 2"/>
          <p:cNvSpPr>
            <a:spLocks noGrp="1"/>
          </p:cNvSpPr>
          <p:nvPr>
            <p:ph idx="1"/>
          </p:nvPr>
        </p:nvSpPr>
        <p:spPr>
          <a:xfrm>
            <a:off x="457200" y="1600200"/>
            <a:ext cx="6172200" cy="4525963"/>
          </a:xfrm>
        </p:spPr>
        <p:txBody>
          <a:bodyPr/>
          <a:lstStyle/>
          <a:p>
            <a:pPr eaLnBrk="1" hangingPunct="1"/>
            <a:r>
              <a:rPr lang="en-US" altLang="en-US" dirty="0">
                <a:solidFill>
                  <a:schemeClr val="tx1">
                    <a:lumMod val="95000"/>
                    <a:lumOff val="5000"/>
                  </a:schemeClr>
                </a:solidFill>
              </a:rPr>
              <a:t>Required Experience</a:t>
            </a:r>
          </a:p>
          <a:p>
            <a:pPr lvl="1" eaLnBrk="1" hangingPunct="1"/>
            <a:r>
              <a:rPr lang="en-US" altLang="en-US" dirty="0">
                <a:solidFill>
                  <a:schemeClr val="tx1">
                    <a:lumMod val="95000"/>
                    <a:lumOff val="5000"/>
                  </a:schemeClr>
                </a:solidFill>
              </a:rPr>
              <a:t>Unrestricted</a:t>
            </a:r>
          </a:p>
          <a:p>
            <a:pPr lvl="2" eaLnBrk="1" hangingPunct="1"/>
            <a:r>
              <a:rPr lang="en-US" altLang="en-US" sz="2600" dirty="0">
                <a:solidFill>
                  <a:schemeClr val="tx1">
                    <a:lumMod val="95000"/>
                    <a:lumOff val="5000"/>
                  </a:schemeClr>
                </a:solidFill>
              </a:rPr>
              <a:t>Experience:  from 0 to 10 years </a:t>
            </a:r>
          </a:p>
          <a:p>
            <a:pPr lvl="2" eaLnBrk="1" hangingPunct="1"/>
            <a:r>
              <a:rPr lang="en-US" altLang="en-US" sz="2600" dirty="0">
                <a:solidFill>
                  <a:schemeClr val="tx1">
                    <a:lumMod val="95000"/>
                    <a:lumOff val="5000"/>
                  </a:schemeClr>
                </a:solidFill>
              </a:rPr>
              <a:t>The exam cannot measure experience (what you can do)</a:t>
            </a:r>
          </a:p>
          <a:p>
            <a:pPr lvl="1" eaLnBrk="1" hangingPunct="1"/>
            <a:r>
              <a:rPr lang="en-US" altLang="en-US" dirty="0">
                <a:solidFill>
                  <a:schemeClr val="tx1">
                    <a:lumMod val="95000"/>
                    <a:lumOff val="5000"/>
                  </a:schemeClr>
                </a:solidFill>
              </a:rPr>
              <a:t>Restricted</a:t>
            </a:r>
          </a:p>
          <a:p>
            <a:pPr lvl="2" eaLnBrk="1" hangingPunct="1"/>
            <a:r>
              <a:rPr lang="en-US" altLang="en-US" sz="2600" dirty="0">
                <a:solidFill>
                  <a:schemeClr val="tx1">
                    <a:lumMod val="95000"/>
                    <a:lumOff val="5000"/>
                  </a:schemeClr>
                </a:solidFill>
              </a:rPr>
              <a:t>Certified at or above grade level but lacks the required experience</a:t>
            </a:r>
          </a:p>
          <a:p>
            <a:pPr lvl="2" eaLnBrk="1" hangingPunct="1"/>
            <a:endParaRPr lang="en-US" altLang="en-US" dirty="0">
              <a:solidFill>
                <a:schemeClr val="tx1">
                  <a:lumMod val="95000"/>
                  <a:lumOff val="5000"/>
                </a:schemeClr>
              </a:solidFill>
            </a:endParaRPr>
          </a:p>
        </p:txBody>
      </p:sp>
      <p:pic>
        <p:nvPicPr>
          <p:cNvPr id="87044" name="Picture 5" descr="test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72200" y="1828800"/>
            <a:ext cx="2347913" cy="250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p:txBody>
          <a:bodyPr/>
          <a:lstStyle/>
          <a:p>
            <a:pPr eaLnBrk="1" hangingPunct="1"/>
            <a:r>
              <a:rPr lang="en-US" altLang="en-US"/>
              <a:t>OPERATOR CERTIFICATION</a:t>
            </a:r>
          </a:p>
        </p:txBody>
      </p:sp>
      <p:sp>
        <p:nvSpPr>
          <p:cNvPr id="88067" name="Content Placeholder 2"/>
          <p:cNvSpPr>
            <a:spLocks noGrp="1"/>
          </p:cNvSpPr>
          <p:nvPr>
            <p:ph sz="half" idx="1"/>
          </p:nvPr>
        </p:nvSpPr>
        <p:spPr>
          <a:xfrm>
            <a:off x="228600" y="1600200"/>
            <a:ext cx="7162800" cy="5334000"/>
          </a:xfrm>
        </p:spPr>
        <p:txBody>
          <a:bodyPr/>
          <a:lstStyle/>
          <a:p>
            <a:pPr eaLnBrk="1" hangingPunct="1"/>
            <a:r>
              <a:rPr lang="en-US" altLang="en-US" sz="3000" b="1" dirty="0">
                <a:solidFill>
                  <a:schemeClr val="tx1">
                    <a:lumMod val="95000"/>
                    <a:lumOff val="5000"/>
                  </a:schemeClr>
                </a:solidFill>
              </a:rPr>
              <a:t>Direct Responsible Charge (DRC)</a:t>
            </a:r>
          </a:p>
          <a:p>
            <a:pPr lvl="1" eaLnBrk="1" hangingPunct="1"/>
            <a:r>
              <a:rPr lang="en-US" altLang="en-US" sz="2600" dirty="0">
                <a:solidFill>
                  <a:schemeClr val="tx1">
                    <a:lumMod val="95000"/>
                    <a:lumOff val="5000"/>
                  </a:schemeClr>
                </a:solidFill>
              </a:rPr>
              <a:t>All DRC operators must be certified 	     at the level of the PWS.</a:t>
            </a:r>
          </a:p>
          <a:p>
            <a:pPr lvl="1" eaLnBrk="1" hangingPunct="1"/>
            <a:r>
              <a:rPr lang="en-US" altLang="en-US" sz="2600" dirty="0">
                <a:solidFill>
                  <a:schemeClr val="tx1">
                    <a:lumMod val="95000"/>
                    <a:lumOff val="5000"/>
                  </a:schemeClr>
                </a:solidFill>
              </a:rPr>
              <a:t>They make independent decisions 	          which may affect the quantity or 	        quality of the water.</a:t>
            </a:r>
          </a:p>
          <a:p>
            <a:pPr lvl="1" eaLnBrk="1" hangingPunct="1"/>
            <a:r>
              <a:rPr lang="en-US" altLang="en-US" sz="2600" dirty="0">
                <a:solidFill>
                  <a:schemeClr val="tx1">
                    <a:lumMod val="95000"/>
                    <a:lumOff val="5000"/>
                  </a:schemeClr>
                </a:solidFill>
              </a:rPr>
              <a:t>The supervisor’s signature is required.</a:t>
            </a:r>
          </a:p>
          <a:p>
            <a:pPr lvl="1" eaLnBrk="1" hangingPunct="1"/>
            <a:r>
              <a:rPr lang="en-US" altLang="en-US" sz="2600" dirty="0">
                <a:solidFill>
                  <a:schemeClr val="tx1">
                    <a:lumMod val="95000"/>
                    <a:lumOff val="5000"/>
                  </a:schemeClr>
                </a:solidFill>
              </a:rPr>
              <a:t>If all DRC operators leave a PWS</a:t>
            </a:r>
          </a:p>
          <a:p>
            <a:pPr lvl="2" eaLnBrk="1" hangingPunct="1"/>
            <a:r>
              <a:rPr lang="en-US" altLang="en-US" sz="2400" dirty="0">
                <a:solidFill>
                  <a:schemeClr val="tx1">
                    <a:lumMod val="95000"/>
                    <a:lumOff val="5000"/>
                  </a:schemeClr>
                </a:solidFill>
              </a:rPr>
              <a:t>DDW must be notified within 10 days</a:t>
            </a:r>
          </a:p>
          <a:p>
            <a:pPr lvl="2" eaLnBrk="1" hangingPunct="1"/>
            <a:r>
              <a:rPr lang="en-US" altLang="en-US" sz="2400" dirty="0">
                <a:solidFill>
                  <a:schemeClr val="tx1">
                    <a:lumMod val="95000"/>
                    <a:lumOff val="5000"/>
                  </a:schemeClr>
                </a:solidFill>
              </a:rPr>
              <a:t>Obtain a new certified operator within 1 year</a:t>
            </a:r>
          </a:p>
        </p:txBody>
      </p:sp>
      <p:pic>
        <p:nvPicPr>
          <p:cNvPr id="88068"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024563" y="2209800"/>
            <a:ext cx="2967037" cy="1981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p:cNvSpPr>
            <a:spLocks noGrp="1"/>
          </p:cNvSpPr>
          <p:nvPr>
            <p:ph type="title"/>
          </p:nvPr>
        </p:nvSpPr>
        <p:spPr>
          <a:xfrm>
            <a:off x="-152400" y="274638"/>
            <a:ext cx="9753600" cy="1143000"/>
          </a:xfrm>
        </p:spPr>
        <p:txBody>
          <a:bodyPr/>
          <a:lstStyle/>
          <a:p>
            <a:pPr eaLnBrk="1" hangingPunct="1"/>
            <a:r>
              <a:rPr lang="en-US" altLang="en-US" sz="3600"/>
              <a:t>OPERATOR CERTIFICATION – </a:t>
            </a:r>
            <a:br>
              <a:rPr lang="en-US" altLang="en-US" sz="3600"/>
            </a:br>
            <a:r>
              <a:rPr lang="en-US" altLang="en-US" sz="3600"/>
              <a:t>REQUIREMENTS FOR UNRESTRICTED LICENSE</a:t>
            </a:r>
          </a:p>
        </p:txBody>
      </p:sp>
      <p:graphicFrame>
        <p:nvGraphicFramePr>
          <p:cNvPr id="4" name="Group 185"/>
          <p:cNvGraphicFramePr>
            <a:graphicFrameLocks noGrp="1"/>
          </p:cNvGraphicFramePr>
          <p:nvPr>
            <p:ph idx="1"/>
            <p:extLst>
              <p:ext uri="{D42A27DB-BD31-4B8C-83A1-F6EECF244321}">
                <p14:modId xmlns:p14="http://schemas.microsoft.com/office/powerpoint/2010/main" val="1277369219"/>
              </p:ext>
            </p:extLst>
          </p:nvPr>
        </p:nvGraphicFramePr>
        <p:xfrm>
          <a:off x="1219200" y="1752600"/>
          <a:ext cx="6400800" cy="4860924"/>
        </p:xfrm>
        <a:graphic>
          <a:graphicData uri="http://schemas.openxmlformats.org/drawingml/2006/table">
            <a:tbl>
              <a:tblPr/>
              <a:tblGrid>
                <a:gridCol w="1190625">
                  <a:extLst>
                    <a:ext uri="{9D8B030D-6E8A-4147-A177-3AD203B41FA5}">
                      <a16:colId xmlns:a16="http://schemas.microsoft.com/office/drawing/2014/main" val="20000"/>
                    </a:ext>
                  </a:extLst>
                </a:gridCol>
                <a:gridCol w="1323975">
                  <a:extLst>
                    <a:ext uri="{9D8B030D-6E8A-4147-A177-3AD203B41FA5}">
                      <a16:colId xmlns:a16="http://schemas.microsoft.com/office/drawing/2014/main" val="20001"/>
                    </a:ext>
                  </a:extLst>
                </a:gridCol>
                <a:gridCol w="1295400">
                  <a:extLst>
                    <a:ext uri="{9D8B030D-6E8A-4147-A177-3AD203B41FA5}">
                      <a16:colId xmlns:a16="http://schemas.microsoft.com/office/drawing/2014/main" val="20002"/>
                    </a:ext>
                  </a:extLst>
                </a:gridCol>
                <a:gridCol w="1295400">
                  <a:extLst>
                    <a:ext uri="{9D8B030D-6E8A-4147-A177-3AD203B41FA5}">
                      <a16:colId xmlns:a16="http://schemas.microsoft.com/office/drawing/2014/main" val="20003"/>
                    </a:ext>
                  </a:extLst>
                </a:gridCol>
                <a:gridCol w="1295400">
                  <a:extLst>
                    <a:ext uri="{9D8B030D-6E8A-4147-A177-3AD203B41FA5}">
                      <a16:colId xmlns:a16="http://schemas.microsoft.com/office/drawing/2014/main" val="20004"/>
                    </a:ext>
                  </a:extLst>
                </a:gridCol>
              </a:tblGrid>
              <a:tr h="762004">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dirty="0">
                          <a:ln>
                            <a:noFill/>
                          </a:ln>
                          <a:solidFill>
                            <a:schemeClr val="tx1">
                              <a:lumMod val="95000"/>
                              <a:lumOff val="5000"/>
                            </a:schemeClr>
                          </a:solidFill>
                          <a:effectLst/>
                          <a:latin typeface="+mn-lt"/>
                        </a:rPr>
                        <a:t>Grade</a:t>
                      </a:r>
                    </a:p>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dirty="0">
                          <a:ln>
                            <a:noFill/>
                          </a:ln>
                          <a:solidFill>
                            <a:schemeClr val="tx1">
                              <a:lumMod val="95000"/>
                              <a:lumOff val="5000"/>
                            </a:schemeClr>
                          </a:solidFill>
                          <a:effectLst/>
                          <a:latin typeface="+mn-lt"/>
                        </a:rPr>
                        <a:t>Level</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dirty="0">
                          <a:ln>
                            <a:noFill/>
                          </a:ln>
                          <a:solidFill>
                            <a:schemeClr val="tx1">
                              <a:lumMod val="95000"/>
                              <a:lumOff val="5000"/>
                            </a:schemeClr>
                          </a:solidFill>
                          <a:effectLst/>
                          <a:latin typeface="+mn-lt"/>
                        </a:rPr>
                        <a:t>BS degree</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dirty="0">
                          <a:ln>
                            <a:noFill/>
                          </a:ln>
                          <a:solidFill>
                            <a:schemeClr val="tx1">
                              <a:lumMod val="95000"/>
                              <a:lumOff val="5000"/>
                            </a:schemeClr>
                          </a:solidFill>
                          <a:effectLst/>
                          <a:latin typeface="+mn-lt"/>
                        </a:rPr>
                        <a:t>AS degree</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dirty="0">
                          <a:ln>
                            <a:noFill/>
                          </a:ln>
                          <a:solidFill>
                            <a:schemeClr val="tx1">
                              <a:lumMod val="95000"/>
                              <a:lumOff val="5000"/>
                            </a:schemeClr>
                          </a:solidFill>
                          <a:effectLst/>
                          <a:latin typeface="+mn-lt"/>
                        </a:rPr>
                        <a:t>High</a:t>
                      </a:r>
                    </a:p>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dirty="0">
                          <a:ln>
                            <a:noFill/>
                          </a:ln>
                          <a:solidFill>
                            <a:schemeClr val="tx1">
                              <a:lumMod val="95000"/>
                              <a:lumOff val="5000"/>
                            </a:schemeClr>
                          </a:solidFill>
                          <a:effectLst/>
                          <a:latin typeface="+mn-lt"/>
                        </a:rPr>
                        <a:t>School</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dirty="0">
                          <a:ln>
                            <a:noFill/>
                          </a:ln>
                          <a:solidFill>
                            <a:schemeClr val="tx1">
                              <a:lumMod val="95000"/>
                              <a:lumOff val="5000"/>
                            </a:schemeClr>
                          </a:solidFill>
                          <a:effectLst/>
                          <a:latin typeface="+mn-lt"/>
                        </a:rPr>
                        <a:t>Non-High School</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0"/>
                  </a:ext>
                </a:extLst>
              </a:tr>
              <a:tr h="762004">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dirty="0">
                          <a:ln>
                            <a:noFill/>
                          </a:ln>
                          <a:solidFill>
                            <a:schemeClr val="tx1">
                              <a:lumMod val="95000"/>
                              <a:lumOff val="5000"/>
                            </a:schemeClr>
                          </a:solidFill>
                          <a:effectLst/>
                          <a:latin typeface="+mn-lt"/>
                        </a:rPr>
                        <a:t>DRC + Years</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dirty="0">
                          <a:ln>
                            <a:noFill/>
                          </a:ln>
                          <a:solidFill>
                            <a:schemeClr val="tx1">
                              <a:lumMod val="95000"/>
                              <a:lumOff val="5000"/>
                            </a:schemeClr>
                          </a:solidFill>
                          <a:effectLst/>
                          <a:latin typeface="+mn-lt"/>
                        </a:rPr>
                        <a:t>DRC/Total</a:t>
                      </a:r>
                    </a:p>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dirty="0">
                          <a:ln>
                            <a:noFill/>
                          </a:ln>
                          <a:solidFill>
                            <a:schemeClr val="tx1">
                              <a:lumMod val="95000"/>
                              <a:lumOff val="5000"/>
                            </a:schemeClr>
                          </a:solidFill>
                          <a:effectLst/>
                          <a:latin typeface="+mn-lt"/>
                        </a:rPr>
                        <a:t>(Years)</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dirty="0">
                          <a:ln>
                            <a:noFill/>
                          </a:ln>
                          <a:solidFill>
                            <a:schemeClr val="tx1">
                              <a:lumMod val="95000"/>
                              <a:lumOff val="5000"/>
                            </a:schemeClr>
                          </a:solidFill>
                          <a:effectLst/>
                          <a:latin typeface="+mn-lt"/>
                        </a:rPr>
                        <a:t>DRC/Total</a:t>
                      </a:r>
                    </a:p>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dirty="0">
                          <a:ln>
                            <a:noFill/>
                          </a:ln>
                          <a:solidFill>
                            <a:schemeClr val="tx1">
                              <a:lumMod val="95000"/>
                              <a:lumOff val="5000"/>
                            </a:schemeClr>
                          </a:solidFill>
                          <a:effectLst/>
                          <a:latin typeface="+mn-lt"/>
                        </a:rPr>
                        <a:t>(Years)</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dirty="0">
                          <a:ln>
                            <a:noFill/>
                          </a:ln>
                          <a:solidFill>
                            <a:schemeClr val="tx1">
                              <a:lumMod val="95000"/>
                              <a:lumOff val="5000"/>
                            </a:schemeClr>
                          </a:solidFill>
                          <a:effectLst/>
                          <a:latin typeface="+mn-lt"/>
                        </a:rPr>
                        <a:t>DRC/Total</a:t>
                      </a:r>
                    </a:p>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dirty="0">
                          <a:ln>
                            <a:noFill/>
                          </a:ln>
                          <a:solidFill>
                            <a:schemeClr val="tx1">
                              <a:lumMod val="95000"/>
                              <a:lumOff val="5000"/>
                            </a:schemeClr>
                          </a:solidFill>
                          <a:effectLst/>
                          <a:latin typeface="+mn-lt"/>
                        </a:rPr>
                        <a:t>(Years)</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dirty="0">
                          <a:ln>
                            <a:noFill/>
                          </a:ln>
                          <a:solidFill>
                            <a:schemeClr val="tx1">
                              <a:lumMod val="95000"/>
                              <a:lumOff val="5000"/>
                            </a:schemeClr>
                          </a:solidFill>
                          <a:effectLst/>
                          <a:latin typeface="+mn-lt"/>
                        </a:rPr>
                        <a:t>DRC/Total</a:t>
                      </a:r>
                    </a:p>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dirty="0">
                          <a:ln>
                            <a:noFill/>
                          </a:ln>
                          <a:solidFill>
                            <a:schemeClr val="tx1">
                              <a:lumMod val="95000"/>
                              <a:lumOff val="5000"/>
                            </a:schemeClr>
                          </a:solidFill>
                          <a:effectLst/>
                          <a:latin typeface="+mn-lt"/>
                        </a:rPr>
                        <a:t>(Years)</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1"/>
                  </a:ext>
                </a:extLst>
              </a:tr>
              <a:tr h="83343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dirty="0">
                          <a:ln>
                            <a:noFill/>
                          </a:ln>
                          <a:solidFill>
                            <a:schemeClr val="tx1">
                              <a:lumMod val="95000"/>
                              <a:lumOff val="5000"/>
                            </a:schemeClr>
                          </a:solidFill>
                          <a:effectLst/>
                          <a:latin typeface="+mn-lt"/>
                        </a:rPr>
                        <a:t>SS &amp; 1</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0" i="0" u="none" strike="noStrike" cap="none" normalizeH="0" baseline="0" dirty="0">
                          <a:ln>
                            <a:noFill/>
                          </a:ln>
                          <a:solidFill>
                            <a:schemeClr val="tx1">
                              <a:lumMod val="95000"/>
                              <a:lumOff val="5000"/>
                            </a:schemeClr>
                          </a:solidFill>
                          <a:effectLst/>
                          <a:latin typeface="+mn-lt"/>
                        </a:rPr>
                        <a:t>0/1</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0" i="0" u="none" strike="noStrike" cap="none" normalizeH="0" baseline="0" dirty="0">
                          <a:ln>
                            <a:noFill/>
                          </a:ln>
                          <a:solidFill>
                            <a:schemeClr val="tx1">
                              <a:lumMod val="95000"/>
                              <a:lumOff val="5000"/>
                            </a:schemeClr>
                          </a:solidFill>
                          <a:effectLst/>
                          <a:latin typeface="+mn-lt"/>
                        </a:rPr>
                        <a:t>0/1</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0" i="0" u="none" strike="noStrike" cap="none" normalizeH="0" baseline="0" dirty="0">
                          <a:ln>
                            <a:noFill/>
                          </a:ln>
                          <a:solidFill>
                            <a:schemeClr val="tx1">
                              <a:lumMod val="95000"/>
                              <a:lumOff val="5000"/>
                            </a:schemeClr>
                          </a:solidFill>
                          <a:effectLst/>
                          <a:latin typeface="+mn-lt"/>
                        </a:rPr>
                        <a:t>0/1</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0" i="0" u="none" strike="noStrike" cap="none" normalizeH="0" baseline="0" dirty="0">
                          <a:ln>
                            <a:noFill/>
                          </a:ln>
                          <a:solidFill>
                            <a:schemeClr val="tx1">
                              <a:lumMod val="95000"/>
                              <a:lumOff val="5000"/>
                            </a:schemeClr>
                          </a:solidFill>
                          <a:effectLst/>
                          <a:latin typeface="+mn-lt"/>
                        </a:rPr>
                        <a:t>0/1</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3502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dirty="0">
                          <a:ln>
                            <a:noFill/>
                          </a:ln>
                          <a:solidFill>
                            <a:schemeClr val="tx1">
                              <a:lumMod val="95000"/>
                              <a:lumOff val="5000"/>
                            </a:schemeClr>
                          </a:solidFill>
                          <a:effectLst/>
                          <a:latin typeface="+mn-lt"/>
                        </a:rPr>
                        <a:t>2</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0" i="0" u="none" strike="noStrike" cap="none" normalizeH="0" baseline="0">
                          <a:ln>
                            <a:noFill/>
                          </a:ln>
                          <a:solidFill>
                            <a:schemeClr val="tx1">
                              <a:lumMod val="95000"/>
                              <a:lumOff val="5000"/>
                            </a:schemeClr>
                          </a:solidFill>
                          <a:effectLst/>
                          <a:latin typeface="+mn-lt"/>
                        </a:rPr>
                        <a:t>0/2</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0" i="0" u="none" strike="noStrike" cap="none" normalizeH="0" baseline="0" dirty="0">
                          <a:ln>
                            <a:noFill/>
                          </a:ln>
                          <a:solidFill>
                            <a:schemeClr val="tx1">
                              <a:lumMod val="95000"/>
                              <a:lumOff val="5000"/>
                            </a:schemeClr>
                          </a:solidFill>
                          <a:effectLst/>
                          <a:latin typeface="+mn-lt"/>
                        </a:rPr>
                        <a:t>0/2</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0" i="0" u="none" strike="noStrike" cap="none" normalizeH="0" baseline="0">
                          <a:ln>
                            <a:noFill/>
                          </a:ln>
                          <a:solidFill>
                            <a:schemeClr val="tx1">
                              <a:lumMod val="95000"/>
                              <a:lumOff val="5000"/>
                            </a:schemeClr>
                          </a:solidFill>
                          <a:effectLst/>
                          <a:latin typeface="+mn-lt"/>
                        </a:rPr>
                        <a:t>0/2</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0" i="0" u="none" strike="noStrike" cap="none" normalizeH="0" baseline="0" dirty="0">
                          <a:ln>
                            <a:noFill/>
                          </a:ln>
                          <a:solidFill>
                            <a:schemeClr val="tx1">
                              <a:lumMod val="95000"/>
                              <a:lumOff val="5000"/>
                            </a:schemeClr>
                          </a:solidFill>
                          <a:effectLst/>
                          <a:latin typeface="+mn-lt"/>
                        </a:rPr>
                        <a:t>0/3</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3343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dirty="0">
                          <a:ln>
                            <a:noFill/>
                          </a:ln>
                          <a:solidFill>
                            <a:schemeClr val="tx1">
                              <a:lumMod val="95000"/>
                              <a:lumOff val="5000"/>
                            </a:schemeClr>
                          </a:solidFill>
                          <a:effectLst/>
                          <a:latin typeface="+mn-lt"/>
                        </a:rPr>
                        <a:t>3</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0" i="0" u="none" strike="noStrike" cap="none" normalizeH="0" baseline="0">
                          <a:ln>
                            <a:noFill/>
                          </a:ln>
                          <a:solidFill>
                            <a:schemeClr val="tx1">
                              <a:lumMod val="95000"/>
                              <a:lumOff val="5000"/>
                            </a:schemeClr>
                          </a:solidFill>
                          <a:effectLst/>
                          <a:latin typeface="+mn-lt"/>
                        </a:rPr>
                        <a:t>1/2</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0" i="0" u="none" strike="noStrike" cap="none" normalizeH="0" baseline="0">
                          <a:ln>
                            <a:noFill/>
                          </a:ln>
                          <a:solidFill>
                            <a:schemeClr val="tx1">
                              <a:lumMod val="95000"/>
                              <a:lumOff val="5000"/>
                            </a:schemeClr>
                          </a:solidFill>
                          <a:effectLst/>
                          <a:latin typeface="+mn-lt"/>
                        </a:rPr>
                        <a:t>1/2</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0" i="0" u="none" strike="noStrike" cap="none" normalizeH="0" baseline="0">
                          <a:ln>
                            <a:noFill/>
                          </a:ln>
                          <a:solidFill>
                            <a:schemeClr val="tx1">
                              <a:lumMod val="95000"/>
                              <a:lumOff val="5000"/>
                            </a:schemeClr>
                          </a:solidFill>
                          <a:effectLst/>
                          <a:latin typeface="+mn-lt"/>
                        </a:rPr>
                        <a:t>2/4</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0" i="0" u="none" strike="noStrike" cap="none" normalizeH="0" baseline="0" dirty="0">
                          <a:ln>
                            <a:noFill/>
                          </a:ln>
                          <a:solidFill>
                            <a:schemeClr val="tx1">
                              <a:lumMod val="95000"/>
                              <a:lumOff val="5000"/>
                            </a:schemeClr>
                          </a:solidFill>
                          <a:effectLst/>
                          <a:latin typeface="+mn-lt"/>
                        </a:rPr>
                        <a:t>3/6</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3502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dirty="0">
                          <a:ln>
                            <a:noFill/>
                          </a:ln>
                          <a:solidFill>
                            <a:schemeClr val="tx1">
                              <a:lumMod val="95000"/>
                              <a:lumOff val="5000"/>
                            </a:schemeClr>
                          </a:solidFill>
                          <a:effectLst/>
                          <a:latin typeface="+mn-lt"/>
                        </a:rPr>
                        <a:t>4</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0" i="0" u="none" strike="noStrike" cap="none" normalizeH="0" baseline="0">
                          <a:ln>
                            <a:noFill/>
                          </a:ln>
                          <a:solidFill>
                            <a:schemeClr val="tx1">
                              <a:lumMod val="95000"/>
                              <a:lumOff val="5000"/>
                            </a:schemeClr>
                          </a:solidFill>
                          <a:effectLst/>
                          <a:latin typeface="+mn-lt"/>
                        </a:rPr>
                        <a:t>2/4</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0" i="0" u="none" strike="noStrike" cap="none" normalizeH="0" baseline="0">
                          <a:ln>
                            <a:noFill/>
                          </a:ln>
                          <a:solidFill>
                            <a:schemeClr val="tx1">
                              <a:lumMod val="95000"/>
                              <a:lumOff val="5000"/>
                            </a:schemeClr>
                          </a:solidFill>
                          <a:effectLst/>
                          <a:latin typeface="+mn-lt"/>
                        </a:rPr>
                        <a:t>2/6</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0" i="0" u="none" strike="noStrike" cap="none" normalizeH="0" baseline="0" dirty="0">
                          <a:ln>
                            <a:noFill/>
                          </a:ln>
                          <a:solidFill>
                            <a:schemeClr val="tx1">
                              <a:lumMod val="95000"/>
                              <a:lumOff val="5000"/>
                            </a:schemeClr>
                          </a:solidFill>
                          <a:effectLst/>
                          <a:latin typeface="+mn-lt"/>
                        </a:rPr>
                        <a:t>4/8</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0" i="0" u="none" strike="noStrike" cap="none" normalizeH="0" baseline="0" dirty="0">
                          <a:ln>
                            <a:noFill/>
                          </a:ln>
                          <a:solidFill>
                            <a:schemeClr val="tx1">
                              <a:lumMod val="95000"/>
                              <a:lumOff val="5000"/>
                            </a:schemeClr>
                          </a:solidFill>
                          <a:effectLst/>
                          <a:latin typeface="+mn-lt"/>
                        </a:rPr>
                        <a:t>5/10</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p:cNvSpPr>
            <a:spLocks noGrp="1"/>
          </p:cNvSpPr>
          <p:nvPr>
            <p:ph type="title"/>
          </p:nvPr>
        </p:nvSpPr>
        <p:spPr>
          <a:xfrm>
            <a:off x="457200" y="152400"/>
            <a:ext cx="8229600" cy="1143000"/>
          </a:xfrm>
        </p:spPr>
        <p:txBody>
          <a:bodyPr/>
          <a:lstStyle/>
          <a:p>
            <a:pPr eaLnBrk="1" hangingPunct="1"/>
            <a:r>
              <a:rPr lang="en-US" altLang="en-US" sz="4000"/>
              <a:t>OPERATOR CERTIFICATION</a:t>
            </a:r>
          </a:p>
        </p:txBody>
      </p:sp>
      <p:sp>
        <p:nvSpPr>
          <p:cNvPr id="3" name="Content Placeholder 2"/>
          <p:cNvSpPr>
            <a:spLocks noGrp="1"/>
          </p:cNvSpPr>
          <p:nvPr>
            <p:ph sz="half" idx="1"/>
          </p:nvPr>
        </p:nvSpPr>
        <p:spPr>
          <a:xfrm>
            <a:off x="381000" y="1143000"/>
            <a:ext cx="8610600" cy="5257800"/>
          </a:xfrm>
        </p:spPr>
        <p:txBody>
          <a:bodyPr rtlCol="0">
            <a:normAutofit fontScale="92500" lnSpcReduction="20000"/>
          </a:bodyPr>
          <a:lstStyle/>
          <a:p>
            <a:pPr eaLnBrk="1" fontAlgn="auto" hangingPunct="1">
              <a:spcAft>
                <a:spcPts val="0"/>
              </a:spcAft>
              <a:buFont typeface="Arial" pitchFamily="34" charset="0"/>
              <a:buChar char="•"/>
              <a:defRPr/>
            </a:pPr>
            <a:r>
              <a:rPr lang="en-US" dirty="0">
                <a:solidFill>
                  <a:schemeClr val="tx1">
                    <a:lumMod val="95000"/>
                    <a:lumOff val="5000"/>
                  </a:schemeClr>
                </a:solidFill>
              </a:rPr>
              <a:t>Operator Responsibilities</a:t>
            </a:r>
          </a:p>
          <a:p>
            <a:pPr lvl="1" eaLnBrk="1" fontAlgn="auto" hangingPunct="1">
              <a:spcAft>
                <a:spcPts val="0"/>
              </a:spcAft>
              <a:buFont typeface="Arial" pitchFamily="34" charset="0"/>
              <a:buChar char="–"/>
              <a:defRPr/>
            </a:pPr>
            <a:r>
              <a:rPr lang="en-US" dirty="0">
                <a:solidFill>
                  <a:schemeClr val="tx1">
                    <a:lumMod val="95000"/>
                    <a:lumOff val="5000"/>
                  </a:schemeClr>
                </a:solidFill>
              </a:rPr>
              <a:t>Ensure safe and adequate supply of water</a:t>
            </a:r>
          </a:p>
          <a:p>
            <a:pPr lvl="1" eaLnBrk="1" fontAlgn="auto" hangingPunct="1">
              <a:spcAft>
                <a:spcPts val="0"/>
              </a:spcAft>
              <a:buFont typeface="Arial" pitchFamily="34" charset="0"/>
              <a:buChar char="–"/>
              <a:defRPr/>
            </a:pPr>
            <a:r>
              <a:rPr lang="en-US" dirty="0">
                <a:solidFill>
                  <a:schemeClr val="tx1">
                    <a:lumMod val="95000"/>
                    <a:lumOff val="5000"/>
                  </a:schemeClr>
                </a:solidFill>
              </a:rPr>
              <a:t>Be current with monitoring &amp; reporting				 requirements</a:t>
            </a:r>
          </a:p>
          <a:p>
            <a:pPr lvl="1" eaLnBrk="1" fontAlgn="auto" hangingPunct="1">
              <a:spcAft>
                <a:spcPts val="0"/>
              </a:spcAft>
              <a:buFont typeface="Arial" pitchFamily="34" charset="0"/>
              <a:buChar char="–"/>
              <a:defRPr/>
            </a:pPr>
            <a:r>
              <a:rPr lang="en-US" dirty="0">
                <a:solidFill>
                  <a:schemeClr val="tx1">
                    <a:lumMod val="95000"/>
                    <a:lumOff val="5000"/>
                  </a:schemeClr>
                </a:solidFill>
              </a:rPr>
              <a:t>Report to DDW unsatisfactory water quality			 and breakdowns in treatment</a:t>
            </a:r>
          </a:p>
          <a:p>
            <a:pPr lvl="1" eaLnBrk="1" fontAlgn="auto" hangingPunct="1">
              <a:spcAft>
                <a:spcPts val="0"/>
              </a:spcAft>
              <a:buFont typeface="Arial" pitchFamily="34" charset="0"/>
              <a:buChar char="–"/>
              <a:defRPr/>
            </a:pPr>
            <a:r>
              <a:rPr lang="en-US" dirty="0">
                <a:solidFill>
                  <a:schemeClr val="tx1">
                    <a:lumMod val="95000"/>
                    <a:lumOff val="5000"/>
                  </a:schemeClr>
                </a:solidFill>
              </a:rPr>
              <a:t>On call operators must be within 1 hour 			        travel time</a:t>
            </a:r>
          </a:p>
          <a:p>
            <a:pPr lvl="1" eaLnBrk="1" fontAlgn="auto" hangingPunct="1">
              <a:spcAft>
                <a:spcPts val="0"/>
              </a:spcAft>
              <a:buFont typeface="Arial" pitchFamily="34" charset="0"/>
              <a:buChar char="–"/>
              <a:defRPr/>
            </a:pPr>
            <a:r>
              <a:rPr lang="en-US" dirty="0">
                <a:solidFill>
                  <a:schemeClr val="tx1">
                    <a:lumMod val="95000"/>
                    <a:lumOff val="5000"/>
                  </a:schemeClr>
                </a:solidFill>
              </a:rPr>
              <a:t>24-hour PWS – Each shift must have an 			     operator certified at the level of the PWS</a:t>
            </a:r>
          </a:p>
          <a:p>
            <a:pPr lvl="1" eaLnBrk="1" fontAlgn="auto" hangingPunct="1">
              <a:spcAft>
                <a:spcPts val="0"/>
              </a:spcAft>
              <a:buFont typeface="Arial" pitchFamily="34" charset="0"/>
              <a:buChar char="–"/>
              <a:defRPr/>
            </a:pPr>
            <a:endParaRPr lang="en-US" sz="1700" dirty="0">
              <a:solidFill>
                <a:schemeClr val="tx1">
                  <a:lumMod val="95000"/>
                  <a:lumOff val="5000"/>
                </a:schemeClr>
              </a:solidFill>
            </a:endParaRPr>
          </a:p>
          <a:p>
            <a:pPr eaLnBrk="1" fontAlgn="auto" hangingPunct="1">
              <a:spcAft>
                <a:spcPts val="0"/>
              </a:spcAft>
              <a:buFont typeface="Arial" pitchFamily="34" charset="0"/>
              <a:buChar char="•"/>
              <a:defRPr/>
            </a:pPr>
            <a:r>
              <a:rPr lang="en-US" dirty="0">
                <a:solidFill>
                  <a:schemeClr val="tx1">
                    <a:lumMod val="95000"/>
                    <a:lumOff val="5000"/>
                  </a:schemeClr>
                </a:solidFill>
              </a:rPr>
              <a:t>A certificate may be revoked:</a:t>
            </a:r>
          </a:p>
          <a:p>
            <a:pPr lvl="1" eaLnBrk="1" fontAlgn="auto" hangingPunct="1">
              <a:spcAft>
                <a:spcPts val="0"/>
              </a:spcAft>
              <a:buFont typeface="Arial" pitchFamily="34" charset="0"/>
              <a:buChar char="–"/>
              <a:defRPr/>
            </a:pPr>
            <a:r>
              <a:rPr lang="en-US" dirty="0">
                <a:solidFill>
                  <a:schemeClr val="tx1">
                    <a:lumMod val="95000"/>
                    <a:lumOff val="5000"/>
                  </a:schemeClr>
                </a:solidFill>
              </a:rPr>
              <a:t>For data falsification</a:t>
            </a:r>
          </a:p>
          <a:p>
            <a:pPr lvl="1" eaLnBrk="1" fontAlgn="auto" hangingPunct="1">
              <a:spcAft>
                <a:spcPts val="0"/>
              </a:spcAft>
              <a:buFont typeface="Arial" pitchFamily="34" charset="0"/>
              <a:buChar char="–"/>
              <a:defRPr/>
            </a:pPr>
            <a:r>
              <a:rPr lang="en-US" dirty="0">
                <a:solidFill>
                  <a:schemeClr val="tx1">
                    <a:lumMod val="95000"/>
                    <a:lumOff val="5000"/>
                  </a:schemeClr>
                </a:solidFill>
              </a:rPr>
              <a:t>For disregard of public health and safety</a:t>
            </a:r>
          </a:p>
          <a:p>
            <a:pPr lvl="1" eaLnBrk="1" fontAlgn="auto" hangingPunct="1">
              <a:spcAft>
                <a:spcPts val="0"/>
              </a:spcAft>
              <a:buFont typeface="Arial" pitchFamily="34" charset="0"/>
              <a:buChar char="–"/>
              <a:defRPr/>
            </a:pPr>
            <a:r>
              <a:rPr lang="en-US" dirty="0">
                <a:solidFill>
                  <a:schemeClr val="tx1">
                    <a:lumMod val="95000"/>
                    <a:lumOff val="5000"/>
                  </a:schemeClr>
                </a:solidFill>
              </a:rPr>
              <a:t>Cheating on an exam</a:t>
            </a:r>
          </a:p>
        </p:txBody>
      </p:sp>
      <p:pic>
        <p:nvPicPr>
          <p:cNvPr id="90116"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200775" y="1981200"/>
            <a:ext cx="2943225" cy="22098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p:nvPr>
        </p:nvSpPr>
        <p:spPr/>
        <p:txBody>
          <a:bodyPr/>
          <a:lstStyle/>
          <a:p>
            <a:pPr eaLnBrk="1" hangingPunct="1"/>
            <a:r>
              <a:rPr lang="en-US" altLang="en-US"/>
              <a:t>OPERATOR CERTIFICATION</a:t>
            </a:r>
          </a:p>
        </p:txBody>
      </p:sp>
      <p:sp>
        <p:nvSpPr>
          <p:cNvPr id="91139" name="Content Placeholder 2"/>
          <p:cNvSpPr>
            <a:spLocks noGrp="1"/>
          </p:cNvSpPr>
          <p:nvPr>
            <p:ph idx="1"/>
          </p:nvPr>
        </p:nvSpPr>
        <p:spPr>
          <a:xfrm>
            <a:off x="457200" y="1600200"/>
            <a:ext cx="8229600" cy="2819400"/>
          </a:xfrm>
        </p:spPr>
        <p:txBody>
          <a:bodyPr/>
          <a:lstStyle/>
          <a:p>
            <a:pPr eaLnBrk="1" hangingPunct="1"/>
            <a:r>
              <a:rPr lang="en-US" altLang="en-US" dirty="0">
                <a:solidFill>
                  <a:schemeClr val="tx1">
                    <a:lumMod val="95000"/>
                    <a:lumOff val="5000"/>
                  </a:schemeClr>
                </a:solidFill>
              </a:rPr>
              <a:t>Renewal</a:t>
            </a:r>
          </a:p>
          <a:p>
            <a:pPr lvl="1" eaLnBrk="1" hangingPunct="1"/>
            <a:r>
              <a:rPr lang="en-US" altLang="en-US" dirty="0">
                <a:solidFill>
                  <a:schemeClr val="tx1">
                    <a:lumMod val="95000"/>
                    <a:lumOff val="5000"/>
                  </a:schemeClr>
                </a:solidFill>
              </a:rPr>
              <a:t>All certificates are renewable every 3 years (grandfather, operator, specialist)</a:t>
            </a:r>
          </a:p>
          <a:p>
            <a:pPr lvl="1" eaLnBrk="1" hangingPunct="1"/>
            <a:r>
              <a:rPr lang="en-US" altLang="en-US" dirty="0">
                <a:solidFill>
                  <a:schemeClr val="tx1">
                    <a:lumMod val="95000"/>
                    <a:lumOff val="5000"/>
                  </a:schemeClr>
                </a:solidFill>
              </a:rPr>
              <a:t>Continuing Education Units (CEUs) are required for renewal.  1 CEU = 10 hours </a:t>
            </a:r>
          </a:p>
        </p:txBody>
      </p:sp>
      <p:graphicFrame>
        <p:nvGraphicFramePr>
          <p:cNvPr id="4" name="Table 3"/>
          <p:cNvGraphicFramePr>
            <a:graphicFrameLocks noGrp="1"/>
          </p:cNvGraphicFramePr>
          <p:nvPr>
            <p:extLst>
              <p:ext uri="{D42A27DB-BD31-4B8C-83A1-F6EECF244321}">
                <p14:modId xmlns:p14="http://schemas.microsoft.com/office/powerpoint/2010/main" val="2623761877"/>
              </p:ext>
            </p:extLst>
          </p:nvPr>
        </p:nvGraphicFramePr>
        <p:xfrm>
          <a:off x="914400" y="4343400"/>
          <a:ext cx="3505200" cy="1463676"/>
        </p:xfrm>
        <a:graphic>
          <a:graphicData uri="http://schemas.openxmlformats.org/drawingml/2006/table">
            <a:tbl>
              <a:tblPr firstRow="1" bandRow="1">
                <a:tableStyleId>{5C22544A-7EE6-4342-B048-85BDC9FD1C3A}</a:tableStyleId>
              </a:tblPr>
              <a:tblGrid>
                <a:gridCol w="3505200">
                  <a:extLst>
                    <a:ext uri="{9D8B030D-6E8A-4147-A177-3AD203B41FA5}">
                      <a16:colId xmlns:a16="http://schemas.microsoft.com/office/drawing/2014/main" val="20000"/>
                    </a:ext>
                  </a:extLst>
                </a:gridCol>
              </a:tblGrid>
              <a:tr h="365919">
                <a:tc>
                  <a:txBody>
                    <a:bodyPr/>
                    <a:lstStyle/>
                    <a:p>
                      <a:r>
                        <a:rPr lang="en-US" sz="1800" b="0" dirty="0">
                          <a:solidFill>
                            <a:schemeClr val="bg1"/>
                          </a:solidFill>
                        </a:rPr>
                        <a:t>2 CEUs = 20 hours</a:t>
                      </a:r>
                    </a:p>
                  </a:txBody>
                  <a:tcPr marT="45740" marB="45740"/>
                </a:tc>
                <a:extLst>
                  <a:ext uri="{0D108BD9-81ED-4DB2-BD59-A6C34878D82A}">
                    <a16:rowId xmlns:a16="http://schemas.microsoft.com/office/drawing/2014/main" val="10000"/>
                  </a:ext>
                </a:extLst>
              </a:tr>
              <a:tr h="365919">
                <a:tc>
                  <a:txBody>
                    <a:bodyPr/>
                    <a:lstStyle/>
                    <a:p>
                      <a:r>
                        <a:rPr lang="en-US" sz="1800" b="0" dirty="0">
                          <a:solidFill>
                            <a:schemeClr val="tx1">
                              <a:lumMod val="95000"/>
                              <a:lumOff val="5000"/>
                            </a:schemeClr>
                          </a:solidFill>
                        </a:rPr>
                        <a:t>Small System</a:t>
                      </a:r>
                    </a:p>
                  </a:txBody>
                  <a:tcPr marT="45740" marB="45740"/>
                </a:tc>
                <a:extLst>
                  <a:ext uri="{0D108BD9-81ED-4DB2-BD59-A6C34878D82A}">
                    <a16:rowId xmlns:a16="http://schemas.microsoft.com/office/drawing/2014/main" val="10001"/>
                  </a:ext>
                </a:extLst>
              </a:tr>
              <a:tr h="365919">
                <a:tc>
                  <a:txBody>
                    <a:bodyPr/>
                    <a:lstStyle/>
                    <a:p>
                      <a:r>
                        <a:rPr lang="en-US" sz="1800" b="0" dirty="0">
                          <a:solidFill>
                            <a:schemeClr val="tx1">
                              <a:lumMod val="95000"/>
                              <a:lumOff val="5000"/>
                            </a:schemeClr>
                          </a:solidFill>
                        </a:rPr>
                        <a:t>T1 &amp; D1</a:t>
                      </a:r>
                    </a:p>
                  </a:txBody>
                  <a:tcPr marT="45740" marB="45740"/>
                </a:tc>
                <a:extLst>
                  <a:ext uri="{0D108BD9-81ED-4DB2-BD59-A6C34878D82A}">
                    <a16:rowId xmlns:a16="http://schemas.microsoft.com/office/drawing/2014/main" val="10002"/>
                  </a:ext>
                </a:extLst>
              </a:tr>
              <a:tr h="365919">
                <a:tc>
                  <a:txBody>
                    <a:bodyPr/>
                    <a:lstStyle/>
                    <a:p>
                      <a:r>
                        <a:rPr lang="en-US" sz="1800" b="0" dirty="0">
                          <a:solidFill>
                            <a:schemeClr val="tx1">
                              <a:lumMod val="95000"/>
                              <a:lumOff val="5000"/>
                            </a:schemeClr>
                          </a:solidFill>
                        </a:rPr>
                        <a:t>T2 &amp; D2</a:t>
                      </a:r>
                    </a:p>
                  </a:txBody>
                  <a:tcPr marT="45740" marB="45740"/>
                </a:tc>
                <a:extLst>
                  <a:ext uri="{0D108BD9-81ED-4DB2-BD59-A6C34878D82A}">
                    <a16:rowId xmlns:a16="http://schemas.microsoft.com/office/drawing/2014/main" val="10003"/>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72416876"/>
              </p:ext>
            </p:extLst>
          </p:nvPr>
        </p:nvGraphicFramePr>
        <p:xfrm>
          <a:off x="4800600" y="4343400"/>
          <a:ext cx="3505200" cy="1096992"/>
        </p:xfrm>
        <a:graphic>
          <a:graphicData uri="http://schemas.openxmlformats.org/drawingml/2006/table">
            <a:tbl>
              <a:tblPr firstRow="1" bandRow="1">
                <a:tableStyleId>{5C22544A-7EE6-4342-B048-85BDC9FD1C3A}</a:tableStyleId>
              </a:tblPr>
              <a:tblGrid>
                <a:gridCol w="3505200">
                  <a:extLst>
                    <a:ext uri="{9D8B030D-6E8A-4147-A177-3AD203B41FA5}">
                      <a16:colId xmlns:a16="http://schemas.microsoft.com/office/drawing/2014/main" val="20000"/>
                    </a:ext>
                  </a:extLst>
                </a:gridCol>
              </a:tblGrid>
              <a:tr h="365654">
                <a:tc>
                  <a:txBody>
                    <a:bodyPr/>
                    <a:lstStyle/>
                    <a:p>
                      <a:r>
                        <a:rPr lang="en-US" sz="1800" b="0" dirty="0">
                          <a:solidFill>
                            <a:schemeClr val="bg1"/>
                          </a:solidFill>
                        </a:rPr>
                        <a:t>3 CEUs = 30 hours</a:t>
                      </a:r>
                    </a:p>
                  </a:txBody>
                  <a:tcPr marT="45672" marB="45672"/>
                </a:tc>
                <a:extLst>
                  <a:ext uri="{0D108BD9-81ED-4DB2-BD59-A6C34878D82A}">
                    <a16:rowId xmlns:a16="http://schemas.microsoft.com/office/drawing/2014/main" val="10000"/>
                  </a:ext>
                </a:extLst>
              </a:tr>
              <a:tr h="365654">
                <a:tc>
                  <a:txBody>
                    <a:bodyPr/>
                    <a:lstStyle/>
                    <a:p>
                      <a:r>
                        <a:rPr lang="en-US" sz="1800" b="0" dirty="0">
                          <a:solidFill>
                            <a:schemeClr val="tx1">
                              <a:lumMod val="95000"/>
                              <a:lumOff val="5000"/>
                            </a:schemeClr>
                          </a:solidFill>
                        </a:rPr>
                        <a:t>T3 &amp; D3</a:t>
                      </a:r>
                    </a:p>
                  </a:txBody>
                  <a:tcPr marT="45672" marB="45672"/>
                </a:tc>
                <a:extLst>
                  <a:ext uri="{0D108BD9-81ED-4DB2-BD59-A6C34878D82A}">
                    <a16:rowId xmlns:a16="http://schemas.microsoft.com/office/drawing/2014/main" val="10001"/>
                  </a:ext>
                </a:extLst>
              </a:tr>
              <a:tr h="365654">
                <a:tc>
                  <a:txBody>
                    <a:bodyPr/>
                    <a:lstStyle/>
                    <a:p>
                      <a:r>
                        <a:rPr lang="en-US" sz="1800" b="0" dirty="0">
                          <a:solidFill>
                            <a:schemeClr val="tx1">
                              <a:lumMod val="95000"/>
                              <a:lumOff val="5000"/>
                            </a:schemeClr>
                          </a:solidFill>
                        </a:rPr>
                        <a:t>T4 &amp; D4</a:t>
                      </a:r>
                    </a:p>
                  </a:txBody>
                  <a:tcPr marT="45672" marB="45672"/>
                </a:tc>
                <a:extLst>
                  <a:ext uri="{0D108BD9-81ED-4DB2-BD59-A6C34878D82A}">
                    <a16:rowId xmlns:a16="http://schemas.microsoft.com/office/drawing/2014/main" val="10002"/>
                  </a:ext>
                </a:extLst>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rtlCol="0">
            <a:normAutofit fontScale="90000"/>
          </a:bodyPr>
          <a:lstStyle/>
          <a:p>
            <a:pPr eaLnBrk="1" fontAlgn="auto" hangingPunct="1">
              <a:spcAft>
                <a:spcPts val="0"/>
              </a:spcAft>
              <a:defRPr/>
            </a:pPr>
            <a:r>
              <a:rPr lang="en-US" dirty="0"/>
              <a:t>CONSTRUCTION STANDARDS - EXAMPLES	</a:t>
            </a:r>
          </a:p>
        </p:txBody>
      </p:sp>
      <p:sp>
        <p:nvSpPr>
          <p:cNvPr id="11267" name="Content Placeholder 2"/>
          <p:cNvSpPr>
            <a:spLocks noGrp="1"/>
          </p:cNvSpPr>
          <p:nvPr>
            <p:ph idx="1"/>
          </p:nvPr>
        </p:nvSpPr>
        <p:spPr>
          <a:xfrm>
            <a:off x="457200" y="1600200"/>
            <a:ext cx="8534400" cy="5181600"/>
          </a:xfrm>
        </p:spPr>
        <p:txBody>
          <a:bodyPr/>
          <a:lstStyle/>
          <a:p>
            <a:pPr eaLnBrk="1" hangingPunct="1"/>
            <a:r>
              <a:rPr lang="en-US" altLang="en-US" sz="2800" dirty="0">
                <a:solidFill>
                  <a:schemeClr val="tx1">
                    <a:lumMod val="95000"/>
                    <a:lumOff val="5000"/>
                  </a:schemeClr>
                </a:solidFill>
              </a:rPr>
              <a:t>Proper sizing of source, storage, transmission 	        and distribution piping to meet demands.</a:t>
            </a:r>
          </a:p>
          <a:p>
            <a:pPr eaLnBrk="1" hangingPunct="1"/>
            <a:r>
              <a:rPr lang="en-US" altLang="en-US" sz="2800" dirty="0">
                <a:solidFill>
                  <a:schemeClr val="tx1">
                    <a:lumMod val="95000"/>
                    <a:lumOff val="5000"/>
                  </a:schemeClr>
                </a:solidFill>
              </a:rPr>
              <a:t>Flowing wells must be controlled by a valve.</a:t>
            </a:r>
          </a:p>
          <a:p>
            <a:pPr eaLnBrk="1" hangingPunct="1"/>
            <a:r>
              <a:rPr lang="en-US" altLang="en-US" sz="2800" dirty="0">
                <a:solidFill>
                  <a:schemeClr val="tx1">
                    <a:lumMod val="95000"/>
                    <a:lumOff val="5000"/>
                  </a:schemeClr>
                </a:solidFill>
              </a:rPr>
              <a:t>Storage tank access lids must be locked.</a:t>
            </a:r>
          </a:p>
          <a:p>
            <a:pPr eaLnBrk="1" hangingPunct="1"/>
            <a:r>
              <a:rPr lang="en-US" altLang="en-US" sz="2800" dirty="0">
                <a:solidFill>
                  <a:schemeClr val="tx1">
                    <a:lumMod val="95000"/>
                    <a:lumOff val="5000"/>
                  </a:schemeClr>
                </a:solidFill>
              </a:rPr>
              <a:t>Free flowing wells must be controlled 		       by valves.</a:t>
            </a:r>
          </a:p>
          <a:p>
            <a:pPr eaLnBrk="1" hangingPunct="1"/>
            <a:r>
              <a:rPr lang="en-US" altLang="en-US" sz="2800" dirty="0">
                <a:solidFill>
                  <a:schemeClr val="tx1">
                    <a:lumMod val="95000"/>
                    <a:lumOff val="5000"/>
                  </a:schemeClr>
                </a:solidFill>
              </a:rPr>
              <a:t>All vents, overflows and drains must be screened</a:t>
            </a:r>
          </a:p>
          <a:p>
            <a:pPr lvl="1" eaLnBrk="1" hangingPunct="1"/>
            <a:r>
              <a:rPr lang="en-US" altLang="en-US" dirty="0">
                <a:solidFill>
                  <a:schemeClr val="tx1">
                    <a:lumMod val="95000"/>
                    <a:lumOff val="5000"/>
                  </a:schemeClr>
                </a:solidFill>
              </a:rPr>
              <a:t>Air vents must have a #14 mesh screen</a:t>
            </a:r>
          </a:p>
          <a:p>
            <a:pPr lvl="1" eaLnBrk="1" hangingPunct="1"/>
            <a:r>
              <a:rPr lang="en-US" altLang="en-US" dirty="0">
                <a:solidFill>
                  <a:schemeClr val="tx1">
                    <a:lumMod val="95000"/>
                    <a:lumOff val="5000"/>
                  </a:schemeClr>
                </a:solidFill>
              </a:rPr>
              <a:t>Water outlets must have a #4 mesh screen</a:t>
            </a:r>
          </a:p>
        </p:txBody>
      </p:sp>
      <p:pic>
        <p:nvPicPr>
          <p:cNvPr id="11268" name="Picture 12"/>
          <p:cNvPicPr>
            <a:picLocks noChangeAspect="1" noChangeArrowheads="1"/>
          </p:cNvPicPr>
          <p:nvPr/>
        </p:nvPicPr>
        <p:blipFill>
          <a:blip r:embed="rId2">
            <a:extLst>
              <a:ext uri="{28A0092B-C50C-407E-A947-70E740481C1C}">
                <a14:useLocalDpi xmlns:a14="http://schemas.microsoft.com/office/drawing/2010/main" val="0"/>
              </a:ext>
            </a:extLst>
          </a:blip>
          <a:srcRect r="39206"/>
          <a:stretch>
            <a:fillRect/>
          </a:stretch>
        </p:blipFill>
        <p:spPr bwMode="auto">
          <a:xfrm>
            <a:off x="7662863" y="762000"/>
            <a:ext cx="1328737" cy="1644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9" name="Picture 7"/>
          <p:cNvPicPr>
            <a:picLocks noChangeAspect="1" noChangeArrowheads="1"/>
          </p:cNvPicPr>
          <p:nvPr/>
        </p:nvPicPr>
        <p:blipFill>
          <a:blip r:embed="rId3">
            <a:extLst>
              <a:ext uri="{28A0092B-C50C-407E-A947-70E740481C1C}">
                <a14:useLocalDpi xmlns:a14="http://schemas.microsoft.com/office/drawing/2010/main" val="0"/>
              </a:ext>
            </a:extLst>
          </a:blip>
          <a:srcRect r="24673"/>
          <a:stretch>
            <a:fillRect/>
          </a:stretch>
        </p:blipFill>
        <p:spPr bwMode="auto">
          <a:xfrm>
            <a:off x="7696200" y="2743200"/>
            <a:ext cx="1371600" cy="145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70" name="TextBox 5"/>
          <p:cNvSpPr txBox="1">
            <a:spLocks noChangeArrowheads="1"/>
          </p:cNvSpPr>
          <p:nvPr/>
        </p:nvSpPr>
        <p:spPr bwMode="auto">
          <a:xfrm>
            <a:off x="7869238" y="4125913"/>
            <a:ext cx="11985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#14 mesh</a:t>
            </a:r>
          </a:p>
        </p:txBody>
      </p:sp>
      <p:sp>
        <p:nvSpPr>
          <p:cNvPr id="11271" name="TextBox 6"/>
          <p:cNvSpPr txBox="1">
            <a:spLocks noChangeArrowheads="1"/>
          </p:cNvSpPr>
          <p:nvPr/>
        </p:nvSpPr>
        <p:spPr bwMode="auto">
          <a:xfrm>
            <a:off x="7831138" y="2373313"/>
            <a:ext cx="990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#4 mesh</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2982</TotalTime>
  <Words>5680</Words>
  <Application>Microsoft Office PowerPoint</Application>
  <PresentationFormat>On-screen Show (4:3)</PresentationFormat>
  <Paragraphs>797</Paragraphs>
  <Slides>89</Slides>
  <Notes>1</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3</vt:i4>
      </vt:variant>
      <vt:variant>
        <vt:lpstr>Slide Titles</vt:lpstr>
      </vt:variant>
      <vt:variant>
        <vt:i4>89</vt:i4>
      </vt:variant>
    </vt:vector>
  </HeadingPairs>
  <TitlesOfParts>
    <vt:vector size="96" baseType="lpstr">
      <vt:lpstr>Arial</vt:lpstr>
      <vt:lpstr>Calibri</vt:lpstr>
      <vt:lpstr>Tahoma</vt:lpstr>
      <vt:lpstr>Office Theme</vt:lpstr>
      <vt:lpstr>Organization Chart</vt:lpstr>
      <vt:lpstr>Photo Editor Photo</vt:lpstr>
      <vt:lpstr>Bitmap Image</vt:lpstr>
      <vt:lpstr>THE DIVISION OF DRINKING WATER (DDW)</vt:lpstr>
      <vt:lpstr>DDW REGULATES PUBLIC WATER SYSTEMS</vt:lpstr>
      <vt:lpstr>COMMUNITY SYSTEMS (COM)</vt:lpstr>
      <vt:lpstr>NONTRANSIENT NONCOMMUNITY SYSTEMS (NTNC)</vt:lpstr>
      <vt:lpstr>TRANSIENT NONCOMMUNITY SYSTEMS (TNC)</vt:lpstr>
      <vt:lpstr>PWS REQUIREMENTS</vt:lpstr>
      <vt:lpstr>CONSTRUCTION STANDARDS </vt:lpstr>
      <vt:lpstr>PowerPoint Presentation</vt:lpstr>
      <vt:lpstr>CONSTRUCTION STANDARDS - EXAMPLES </vt:lpstr>
      <vt:lpstr>CONSTRUCTION STANDARDS - EXAMPLES</vt:lpstr>
      <vt:lpstr>CONSTRUCTION STANDARDS - EXAMPLES</vt:lpstr>
      <vt:lpstr>CONSTRUCTION STANDARDS - PRESSURE</vt:lpstr>
      <vt:lpstr>CONSTRUCTION STANDARDS - EXCEPTIONS</vt:lpstr>
      <vt:lpstr>CONSTRUCTION – PLAN REVIEW</vt:lpstr>
      <vt:lpstr>CONSTRUCTION – PLAN REVIEW</vt:lpstr>
      <vt:lpstr>CONSTRUCTION – PLAN REVIEW</vt:lpstr>
      <vt:lpstr>OPERATIONAL REQUIREMENTS </vt:lpstr>
      <vt:lpstr>IMPROVEMENT PRIORITY SYSTEM (IPS)</vt:lpstr>
      <vt:lpstr>IMPROVEMENT PRIORITY SYSTEM (IPS)</vt:lpstr>
      <vt:lpstr>IMPROVEMENT PRIORITY SYSTEM (IPS)</vt:lpstr>
      <vt:lpstr>IMPROVEMENT PRIORITY SYSTEM (IPS)</vt:lpstr>
      <vt:lpstr>IMPROVEMENT PRIORITY SYSTEM (IPS)</vt:lpstr>
      <vt:lpstr>CROSS-CONNECTION CONTROL</vt:lpstr>
      <vt:lpstr>CROSS-CONNECTION CONTROL</vt:lpstr>
      <vt:lpstr>CROSS-CONNECTION CONTROL</vt:lpstr>
      <vt:lpstr>CROSS-CONNECTION CONTROL</vt:lpstr>
      <vt:lpstr>SOURCE PROTECTION PLANS</vt:lpstr>
      <vt:lpstr>SOURCE PROTECTION PLANS</vt:lpstr>
      <vt:lpstr>SOURCE PROTECTION PLANS</vt:lpstr>
      <vt:lpstr>SOURCE PROTECTION PLANS</vt:lpstr>
      <vt:lpstr>WATER QUALITY</vt:lpstr>
      <vt:lpstr>WATER QUALITY –  VARIANCES &amp; EXEMPTIONS</vt:lpstr>
      <vt:lpstr>WATER QUALITY - MONITORING</vt:lpstr>
      <vt:lpstr>WATER QUALITY – COLIFORM BACTERIA</vt:lpstr>
      <vt:lpstr>WATER QUALITY – COLIFORM BACTERIA</vt:lpstr>
      <vt:lpstr>WATER QUALITY – COLIFORM BACTERIA</vt:lpstr>
      <vt:lpstr>WATER QUALITY – COLIFORM BACTERIA</vt:lpstr>
      <vt:lpstr>WATER QUALITY – COLIFORM BACTERIA</vt:lpstr>
      <vt:lpstr>WATER QUALITY – COLIFORM BACTERIA</vt:lpstr>
      <vt:lpstr>WATER QUALITY – COLIFORM BACTERIA</vt:lpstr>
      <vt:lpstr>WATER QUALITY – COLIFORM BACTERIA</vt:lpstr>
      <vt:lpstr>WATER QUALITY – COLIFORM BACTERIA</vt:lpstr>
      <vt:lpstr>Seasonal Systems</vt:lpstr>
      <vt:lpstr>Level 1 Assessments</vt:lpstr>
      <vt:lpstr>Level 2 Assessments</vt:lpstr>
      <vt:lpstr>WATER QUALITY – GROUNDWATER RULE</vt:lpstr>
      <vt:lpstr>WATER QUALITY – GROUNDWATER RULE</vt:lpstr>
      <vt:lpstr>WATER QUALITY – GROUNDWATER RULE</vt:lpstr>
      <vt:lpstr>WATER QUALITY – GROUNDWATER RULE</vt:lpstr>
      <vt:lpstr>WATER QUALITY – GROUNDWATER RULE</vt:lpstr>
      <vt:lpstr>WATER QUALITY – GROUNDWATER RULE</vt:lpstr>
      <vt:lpstr>WATER QUALITY – GROUNDWATER RULE</vt:lpstr>
      <vt:lpstr>PowerPoint Presentation</vt:lpstr>
      <vt:lpstr>SURFACE WATER TREATMENT RULE</vt:lpstr>
      <vt:lpstr>SURFACE WATER TREATMENT RULE</vt:lpstr>
      <vt:lpstr>SURFACE WATER TREATMENT RULE</vt:lpstr>
      <vt:lpstr>SURFACE WATER TREATMENT RULE</vt:lpstr>
      <vt:lpstr>SURFACE WATER TREATMENT RULE</vt:lpstr>
      <vt:lpstr>WATER QUALITY – LEAD &amp; COPPER</vt:lpstr>
      <vt:lpstr>WATER QUALITY – LEAD &amp; COPPER</vt:lpstr>
      <vt:lpstr>WATER QUALITY – LEAD &amp; COPPER</vt:lpstr>
      <vt:lpstr>WATER QUALITY – LEAD &amp; COPPER</vt:lpstr>
      <vt:lpstr>WATER QUALITY – LEAD &amp; COPPER</vt:lpstr>
      <vt:lpstr>WATER QUALITY - ASBESTOS</vt:lpstr>
      <vt:lpstr>WATER QUALITY –  DISINFECTION BYPRODUCTS (DBPS)</vt:lpstr>
      <vt:lpstr>WATER QUALITY –  DISINFECTION BYPRODUCTS (DBPS)</vt:lpstr>
      <vt:lpstr>WATER QUALITY –  DISINFECTION BYPRODUCTS (DBPS)</vt:lpstr>
      <vt:lpstr>WATER QUALITY – DISINFECTION BYPRODUCTS (DBPS)</vt:lpstr>
      <vt:lpstr>WATER QUALITY –  DISINFECTION BYPRODUCTS (DBPS)</vt:lpstr>
      <vt:lpstr>WATER QUALITY – TREATMENT REPORTS</vt:lpstr>
      <vt:lpstr>WATER QUALITY - FLUORIDE</vt:lpstr>
      <vt:lpstr>WATER QUALITY - STANDARDS</vt:lpstr>
      <vt:lpstr>WATER QUALITY – SOURCE SAMPLES</vt:lpstr>
      <vt:lpstr>WATER QUALITY – SOURCE SAMPLES</vt:lpstr>
      <vt:lpstr>WATER QUALITY – SOURCE SAMPLES</vt:lpstr>
      <vt:lpstr>WATER QUALITY – SOURCE SAMPLES</vt:lpstr>
      <vt:lpstr>WATER QUALITY – SOURCE SAMPLES</vt:lpstr>
      <vt:lpstr>WATER QUALITY – SOURCE SAMPLES</vt:lpstr>
      <vt:lpstr>WATER QUALITY – REPORTING TO DDW</vt:lpstr>
      <vt:lpstr>CONSUMER CONFIDENCE REPORTS (CCR)</vt:lpstr>
      <vt:lpstr>CONSUMER CONFIDENCE REPORTS (CCR)</vt:lpstr>
      <vt:lpstr>PUBLIC NOTIFICATION </vt:lpstr>
      <vt:lpstr>OPERATOR CERTIFICATION</vt:lpstr>
      <vt:lpstr>OPERATOR CERTIFICATION</vt:lpstr>
      <vt:lpstr>OPERATOR CERTIFICATION</vt:lpstr>
      <vt:lpstr>OPERATOR CERTIFICATION</vt:lpstr>
      <vt:lpstr>OPERATOR CERTIFICATION –  REQUIREMENTS FOR UNRESTRICTED LICENSE</vt:lpstr>
      <vt:lpstr>OPERATOR CERTIFICATION</vt:lpstr>
      <vt:lpstr>OPERATOR CERTIFICATION</vt:lpstr>
    </vt:vector>
  </TitlesOfParts>
  <Company>State of Utah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Rules Update</dc:title>
  <dc:creator>DTSAdmin</dc:creator>
  <cp:lastModifiedBy>Dawnie Jacobo</cp:lastModifiedBy>
  <cp:revision>117</cp:revision>
  <cp:lastPrinted>2014-01-27T18:12:40Z</cp:lastPrinted>
  <dcterms:created xsi:type="dcterms:W3CDTF">2013-08-15T16:14:38Z</dcterms:created>
  <dcterms:modified xsi:type="dcterms:W3CDTF">2023-10-04T20:00:12Z</dcterms:modified>
</cp:coreProperties>
</file>